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5"/>
  </p:notesMasterIdLst>
  <p:sldIdLst>
    <p:sldId id="284" r:id="rId2"/>
    <p:sldId id="6035" r:id="rId3"/>
    <p:sldId id="626" r:id="rId4"/>
    <p:sldId id="309" r:id="rId5"/>
    <p:sldId id="654" r:id="rId6"/>
    <p:sldId id="827" r:id="rId7"/>
    <p:sldId id="646" r:id="rId8"/>
    <p:sldId id="658" r:id="rId9"/>
    <p:sldId id="659" r:id="rId10"/>
    <p:sldId id="828" r:id="rId11"/>
    <p:sldId id="829" r:id="rId12"/>
    <p:sldId id="6033" r:id="rId13"/>
    <p:sldId id="382" r:id="rId14"/>
    <p:sldId id="6030" r:id="rId15"/>
    <p:sldId id="6026" r:id="rId16"/>
    <p:sldId id="6027" r:id="rId17"/>
    <p:sldId id="6025" r:id="rId18"/>
    <p:sldId id="6023" r:id="rId19"/>
    <p:sldId id="694" r:id="rId20"/>
    <p:sldId id="693" r:id="rId21"/>
    <p:sldId id="580" r:id="rId22"/>
    <p:sldId id="6036" r:id="rId23"/>
    <p:sldId id="603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hammad Raza" initials="M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8" autoAdjust="0"/>
    <p:restoredTop sz="94660"/>
  </p:normalViewPr>
  <p:slideViewPr>
    <p:cSldViewPr>
      <p:cViewPr varScale="1">
        <p:scale>
          <a:sx n="57" d="100"/>
          <a:sy n="57" d="100"/>
        </p:scale>
        <p:origin x="79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597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4FAB33-FA03-4101-9DF8-833EB06FC829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D03760-F618-4ADD-865E-C2527DF7A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542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56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/>
              <a:t>Aortic stenosis typically indolent and gradually progressive early in course</a:t>
            </a:r>
            <a:endParaRPr lang="en-US" sz="1400" dirty="0"/>
          </a:p>
          <a:p>
            <a:pPr eaLnBrk="1" hangingPunct="1"/>
            <a:r>
              <a:rPr lang="en-US" dirty="0"/>
              <a:t>Prognosis benign during latent period prior to onset of symptoms</a:t>
            </a:r>
            <a:endParaRPr lang="en-US" sz="1400" dirty="0"/>
          </a:p>
          <a:p>
            <a:pPr eaLnBrk="1" hangingPunct="1"/>
            <a:r>
              <a:rPr lang="en-US" dirty="0"/>
              <a:t>However dramatic worsening of prognosis after development symptoms</a:t>
            </a:r>
          </a:p>
          <a:p>
            <a:pPr lvl="1" eaLnBrk="1" hangingPunct="1"/>
            <a:r>
              <a:rPr lang="en-US" dirty="0"/>
              <a:t>Typically age 70’s - 80’s </a:t>
            </a:r>
          </a:p>
          <a:p>
            <a:pPr lvl="1" eaLnBrk="1" hangingPunct="1"/>
            <a:r>
              <a:rPr lang="en-US" dirty="0"/>
              <a:t>Bicuspid age 5</a:t>
            </a:r>
            <a:r>
              <a:rPr lang="en-US" baseline="30000" dirty="0"/>
              <a:t>th</a:t>
            </a:r>
            <a:r>
              <a:rPr lang="en-US" dirty="0"/>
              <a:t> or 6</a:t>
            </a:r>
            <a:r>
              <a:rPr lang="en-US" baseline="30000" dirty="0"/>
              <a:t>th</a:t>
            </a:r>
            <a:r>
              <a:rPr lang="en-US" dirty="0"/>
              <a:t> decade</a:t>
            </a:r>
          </a:p>
          <a:p>
            <a:endParaRPr lang="en-US" dirty="0"/>
          </a:p>
        </p:txBody>
      </p:sp>
      <p:sp>
        <p:nvSpPr>
          <p:cNvPr id="325635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890" tIns="44445" rIns="88890" bIns="44445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881" indent="-285724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2895" indent="-228579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053" indent="-228579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210" indent="-228579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368" indent="-228579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525" indent="-228579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8684" indent="-228579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5842" indent="-228579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BC1DD21F-A760-8444-BFF1-4FB7E4C62BF9}" type="slidenum">
              <a:rPr lang="en-US"/>
              <a:pPr eaLnBrk="1" hangingPunct="1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372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900"/>
              </a:lnSpc>
            </a:pPr>
            <a:r>
              <a:rPr lang="en-US" sz="1200" dirty="0">
                <a:cs typeface="Effra"/>
              </a:rPr>
              <a:t>Increase in EOA by quintile</a:t>
            </a:r>
          </a:p>
          <a:p>
            <a:pPr marL="115888" indent="-115888">
              <a:lnSpc>
                <a:spcPts val="1900"/>
              </a:lnSpc>
              <a:buFont typeface="Wingdings" charset="2"/>
              <a:buChar char="§"/>
            </a:pPr>
            <a:r>
              <a:rPr lang="en-US" sz="1200" dirty="0">
                <a:cs typeface="Effra"/>
              </a:rPr>
              <a:t>17.7%</a:t>
            </a:r>
          </a:p>
          <a:p>
            <a:pPr marL="115888" indent="-115888">
              <a:lnSpc>
                <a:spcPts val="1900"/>
              </a:lnSpc>
              <a:buFont typeface="Wingdings" charset="2"/>
              <a:buChar char="§"/>
            </a:pPr>
            <a:r>
              <a:rPr lang="en-US" sz="1200" dirty="0">
                <a:cs typeface="Effra"/>
              </a:rPr>
              <a:t>15.2%</a:t>
            </a:r>
          </a:p>
          <a:p>
            <a:pPr marL="115888" indent="-115888">
              <a:lnSpc>
                <a:spcPts val="1900"/>
              </a:lnSpc>
              <a:buFont typeface="Wingdings" charset="2"/>
              <a:buChar char="§"/>
            </a:pPr>
            <a:r>
              <a:rPr lang="en-US" sz="1200" dirty="0">
                <a:cs typeface="Effra"/>
              </a:rPr>
              <a:t>14.5%</a:t>
            </a:r>
          </a:p>
          <a:p>
            <a:pPr marL="115888" indent="-115888">
              <a:lnSpc>
                <a:spcPts val="1900"/>
              </a:lnSpc>
              <a:buFont typeface="Wingdings" charset="2"/>
              <a:buChar char="§"/>
            </a:pPr>
            <a:r>
              <a:rPr lang="en-US" sz="1200" dirty="0">
                <a:cs typeface="Effra"/>
              </a:rPr>
              <a:t>10.6%</a:t>
            </a:r>
          </a:p>
          <a:p>
            <a:pPr marL="115888" indent="-115888">
              <a:lnSpc>
                <a:spcPts val="1900"/>
              </a:lnSpc>
              <a:buFont typeface="Wingdings" charset="2"/>
              <a:buChar char="§"/>
            </a:pPr>
            <a:r>
              <a:rPr lang="en-US" sz="1200" dirty="0">
                <a:cs typeface="Effra"/>
              </a:rPr>
              <a:t>34.0%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21036-882B-7948-8734-521EC9923D6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875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48650">
              <a:defRPr/>
            </a:pPr>
            <a:r>
              <a:rPr lang="en-US" dirty="0"/>
              <a:t>Here we see the unadjusted</a:t>
            </a:r>
            <a:r>
              <a:rPr lang="en-US" baseline="0" dirty="0"/>
              <a:t> </a:t>
            </a:r>
            <a:r>
              <a:rPr lang="en-US" dirty="0"/>
              <a:t>rates of all-cause mortality at 30 days and 1 year for the two groups. </a:t>
            </a:r>
          </a:p>
          <a:p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3E607-94AB-4840-8C00-2935C684FD7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 bwMode="auto">
          <a:xfrm>
            <a:off x="0" y="8685212"/>
            <a:ext cx="2971800" cy="457200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Arial" charset="0"/>
              </a:rPr>
              <a:t>EDWEU10435_S3_Cent_Msg_Lv16</a:t>
            </a:r>
          </a:p>
        </p:txBody>
      </p:sp>
    </p:spTree>
    <p:extLst>
      <p:ext uri="{BB962C8B-B14F-4D97-AF65-F5344CB8AC3E}">
        <p14:creationId xmlns:p14="http://schemas.microsoft.com/office/powerpoint/2010/main" val="3615639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48650">
              <a:defRPr/>
            </a:pPr>
            <a:r>
              <a:rPr lang="en-US" dirty="0"/>
              <a:t>Here we see the unadjusted rates of disabling</a:t>
            </a:r>
            <a:r>
              <a:rPr lang="en-US" baseline="0" dirty="0"/>
              <a:t> stroke at 30 days and 1 year for the two groups.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192B9-EC5C-4B17-A086-248B27D538CA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 bwMode="auto">
          <a:xfrm>
            <a:off x="0" y="8685212"/>
            <a:ext cx="2971800" cy="457200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Arial" charset="0"/>
              </a:rPr>
              <a:t>EDWEU10435_S3_Cent_Msg_Lv16</a:t>
            </a:r>
          </a:p>
        </p:txBody>
      </p:sp>
    </p:spTree>
    <p:extLst>
      <p:ext uri="{BB962C8B-B14F-4D97-AF65-F5344CB8AC3E}">
        <p14:creationId xmlns:p14="http://schemas.microsoft.com/office/powerpoint/2010/main" val="1498850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November 9,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721036-882B-7948-8734-521EC9923D6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294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56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/>
              <a:t>Aortic stenosis typically indolent and gradually progressive early in course</a:t>
            </a:r>
            <a:endParaRPr lang="en-US" sz="1400" dirty="0"/>
          </a:p>
          <a:p>
            <a:pPr eaLnBrk="1" hangingPunct="1"/>
            <a:r>
              <a:rPr lang="en-US" dirty="0"/>
              <a:t>Prognosis benign during latent period prior to onset of symptoms</a:t>
            </a:r>
            <a:endParaRPr lang="en-US" sz="1400" dirty="0"/>
          </a:p>
          <a:p>
            <a:pPr eaLnBrk="1" hangingPunct="1"/>
            <a:r>
              <a:rPr lang="en-US" dirty="0"/>
              <a:t>However dramatic worsening of prognosis after development symptoms</a:t>
            </a:r>
          </a:p>
          <a:p>
            <a:pPr lvl="1" eaLnBrk="1" hangingPunct="1"/>
            <a:r>
              <a:rPr lang="en-US" dirty="0"/>
              <a:t>Typically age 70’s - 80’s </a:t>
            </a:r>
          </a:p>
          <a:p>
            <a:pPr lvl="1" eaLnBrk="1" hangingPunct="1"/>
            <a:r>
              <a:rPr lang="en-US" dirty="0"/>
              <a:t>Bicuspid age 5</a:t>
            </a:r>
            <a:r>
              <a:rPr lang="en-US" baseline="30000" dirty="0"/>
              <a:t>th</a:t>
            </a:r>
            <a:r>
              <a:rPr lang="en-US" dirty="0"/>
              <a:t> or 6</a:t>
            </a:r>
            <a:r>
              <a:rPr lang="en-US" baseline="30000" dirty="0"/>
              <a:t>th</a:t>
            </a:r>
            <a:r>
              <a:rPr lang="en-US" dirty="0"/>
              <a:t> decade</a:t>
            </a:r>
          </a:p>
          <a:p>
            <a:endParaRPr lang="en-US" dirty="0"/>
          </a:p>
        </p:txBody>
      </p:sp>
      <p:sp>
        <p:nvSpPr>
          <p:cNvPr id="325635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890" tIns="44445" rIns="88890" bIns="44445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881" indent="-285724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2895" indent="-228579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053" indent="-228579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210" indent="-228579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368" indent="-228579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525" indent="-228579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8684" indent="-228579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5842" indent="-228579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BC1DD21F-A760-8444-BFF1-4FB7E4C62BF9}" type="slidenum">
              <a:rPr lang="en-US"/>
              <a:pPr eaLnBrk="1" hangingPunct="1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35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A024D-1384-41C3-A36B-E53F742AAB0A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166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B9A62-AD52-4E9D-84FF-E6E2841F1201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BF506-8DCB-4214-A433-15902F821BE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B9A62-AD52-4E9D-84FF-E6E2841F1201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F506-8DCB-4214-A433-15902F821B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B9A62-AD52-4E9D-84FF-E6E2841F1201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F506-8DCB-4214-A433-15902F821B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7263" y="155575"/>
            <a:ext cx="7199312" cy="7556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47955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84132460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Evolut TAVR in Low Risk Severe Aortic Stenosis Patients  |   Medtronic - Confidential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759" y="373380"/>
            <a:ext cx="8572500" cy="266700"/>
          </a:xfrm>
        </p:spPr>
        <p:txBody>
          <a:bodyPr/>
          <a:lstStyle>
            <a:lvl1pPr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87125" y="624840"/>
            <a:ext cx="8571125" cy="266700"/>
          </a:xfrm>
        </p:spPr>
        <p:txBody>
          <a:bodyPr>
            <a:noAutofit/>
          </a:bodyPr>
          <a:lstStyle>
            <a:lvl1pPr marL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750" cap="all">
                <a:solidFill>
                  <a:schemeClr val="tx2"/>
                </a:solidFill>
                <a:latin typeface="Effra Light"/>
              </a:defRPr>
            </a:lvl1pPr>
            <a:lvl2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750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750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750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750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1750"/>
              </a:lnSpc>
              <a:spcAft>
                <a:spcPts val="250"/>
              </a:spcAft>
              <a:buFontTx/>
              <a:buNone/>
              <a:defRPr sz="1750" b="0" i="0" cap="all">
                <a:latin typeface="Effra Light"/>
                <a:cs typeface="Effra Light"/>
              </a:defRPr>
            </a:lvl6pPr>
            <a:lvl7pPr marL="0" indent="0">
              <a:lnSpc>
                <a:spcPts val="1750"/>
              </a:lnSpc>
              <a:spcAft>
                <a:spcPts val="250"/>
              </a:spcAft>
              <a:buFontTx/>
              <a:buNone/>
              <a:defRPr sz="1750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0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Evolut TAVR Hemodynamics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85750" y="350520"/>
            <a:ext cx="8572500" cy="64770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330854"/>
            <a:ext cx="4284928" cy="4686300"/>
          </a:xfrm>
        </p:spPr>
        <p:txBody>
          <a:bodyPr rIns="18288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2"/>
          </p:nvPr>
        </p:nvSpPr>
        <p:spPr>
          <a:xfrm>
            <a:off x="4570677" y="1330854"/>
            <a:ext cx="4287573" cy="4686300"/>
          </a:xfrm>
        </p:spPr>
        <p:txBody>
          <a:bodyPr rIns="18288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736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B9A62-AD52-4E9D-84FF-E6E2841F1201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F506-8DCB-4214-A433-15902F821B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B9A62-AD52-4E9D-84FF-E6E2841F1201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F506-8DCB-4214-A433-15902F821B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B9A62-AD52-4E9D-84FF-E6E2841F1201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F506-8DCB-4214-A433-15902F821BE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B9A62-AD52-4E9D-84FF-E6E2841F1201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F506-8DCB-4214-A433-15902F821BE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B9A62-AD52-4E9D-84FF-E6E2841F1201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F506-8DCB-4214-A433-15902F821B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B9A62-AD52-4E9D-84FF-E6E2841F1201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F506-8DCB-4214-A433-15902F821B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B9A62-AD52-4E9D-84FF-E6E2841F1201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F506-8DCB-4214-A433-15902F821B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B9A62-AD52-4E9D-84FF-E6E2841F1201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F506-8DCB-4214-A433-15902F821B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CD3B9A62-AD52-4E9D-84FF-E6E2841F1201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B9BF506-8DCB-4214-A433-15902F821BE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76" r:id="rId12"/>
    <p:sldLayoutId id="2147483778" r:id="rId13"/>
    <p:sldLayoutId id="2147483780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-1219200"/>
            <a:ext cx="8458200" cy="3968649"/>
          </a:xfrm>
        </p:spPr>
        <p:txBody>
          <a:bodyPr>
            <a:normAutofit/>
          </a:bodyPr>
          <a:lstStyle/>
          <a:p>
            <a:pPr algn="ctr"/>
            <a:r>
              <a:rPr lang="en-US" sz="3200" b="1" i="1" dirty="0">
                <a:solidFill>
                  <a:srgbClr val="FFFF00"/>
                </a:solidFill>
              </a:rPr>
              <a:t>“TAVR: </a:t>
            </a:r>
            <a:r>
              <a:rPr lang="en-US" sz="3200" dirty="0" err="1">
                <a:solidFill>
                  <a:srgbClr val="FFFF00"/>
                </a:solidFill>
              </a:rPr>
              <a:t>Transcatheter</a:t>
            </a:r>
            <a:r>
              <a:rPr lang="en-US" sz="3200" dirty="0">
                <a:solidFill>
                  <a:srgbClr val="FFFF00"/>
                </a:solidFill>
              </a:rPr>
              <a:t> Treatment of Aortic Stenosis Comes of Age</a:t>
            </a:r>
            <a:r>
              <a:rPr lang="en-US" sz="3200" b="1" i="1" dirty="0">
                <a:solidFill>
                  <a:srgbClr val="FFFF00"/>
                </a:solidFill>
              </a:rPr>
              <a:t>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352800"/>
            <a:ext cx="8686800" cy="259080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altLang="en-US" sz="2900" b="1" dirty="0"/>
              <a:t>Muhammad Raza, MD, FACC, FSCAI, RPVI.</a:t>
            </a:r>
          </a:p>
          <a:p>
            <a:pPr algn="ctr"/>
            <a:endParaRPr lang="en-US" altLang="en-US" sz="2900" b="1" dirty="0"/>
          </a:p>
          <a:p>
            <a:pPr algn="ctr"/>
            <a:r>
              <a:rPr lang="en-US" altLang="en-US" sz="2900" b="1" dirty="0"/>
              <a:t>Interventional cardiologist</a:t>
            </a:r>
          </a:p>
          <a:p>
            <a:pPr algn="ctr"/>
            <a:r>
              <a:rPr lang="en-US" altLang="en-US" sz="2900" b="1" dirty="0"/>
              <a:t>Director, Cardiac Cath Lab, </a:t>
            </a:r>
          </a:p>
          <a:p>
            <a:pPr algn="ctr"/>
            <a:r>
              <a:rPr lang="en-US" altLang="en-US" sz="2900" b="1" dirty="0" err="1"/>
              <a:t>Crozer</a:t>
            </a:r>
            <a:r>
              <a:rPr lang="en-US" altLang="en-US" sz="2900" b="1" dirty="0"/>
              <a:t> Chester Medical Center,</a:t>
            </a:r>
          </a:p>
          <a:p>
            <a:pPr algn="ctr"/>
            <a:r>
              <a:rPr lang="en-US" altLang="en-US" sz="2900" b="1" dirty="0"/>
              <a:t>Upland, PA</a:t>
            </a:r>
          </a:p>
          <a:p>
            <a:pPr algn="ctr"/>
            <a:r>
              <a:rPr lang="en-US" altLang="en-US" sz="2900" b="1" dirty="0"/>
              <a:t> 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14" t="22629" r="27974" b="33890"/>
          <a:stretch/>
        </p:blipFill>
        <p:spPr bwMode="auto">
          <a:xfrm>
            <a:off x="0" y="1"/>
            <a:ext cx="1371600" cy="106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4" t="24488" r="28582" b="29686"/>
          <a:stretch/>
        </p:blipFill>
        <p:spPr bwMode="auto">
          <a:xfrm>
            <a:off x="7800418" y="5702642"/>
            <a:ext cx="1315873" cy="11553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6" name="Picture 16" descr="Valve Vertic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2855" y="5486400"/>
            <a:ext cx="1105890" cy="1276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9980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1FA84C-788E-4462-B231-2126788B8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606" y="1143000"/>
            <a:ext cx="6570788" cy="537387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B898DD7-5B1B-40EA-A2E9-53853C96E803}"/>
              </a:ext>
            </a:extLst>
          </p:cNvPr>
          <p:cNvSpPr txBox="1">
            <a:spLocks/>
          </p:cNvSpPr>
          <p:nvPr/>
        </p:nvSpPr>
        <p:spPr>
          <a:xfrm>
            <a:off x="914400" y="381000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>
                <a:solidFill>
                  <a:srgbClr val="FFFF00"/>
                </a:solidFill>
              </a:rPr>
              <a:t>All-cause mortality</a:t>
            </a:r>
            <a:br>
              <a:rPr lang="en-US" dirty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0" y="76200"/>
            <a:ext cx="327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FFFF66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PARTNER 111 Trial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543134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959720-061D-4B6B-B9C4-F54EE73974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451680"/>
            <a:ext cx="6248400" cy="5149145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1CBDE629-2363-4181-A165-187AE5DA1156}"/>
              </a:ext>
            </a:extLst>
          </p:cNvPr>
          <p:cNvSpPr txBox="1">
            <a:spLocks/>
          </p:cNvSpPr>
          <p:nvPr/>
        </p:nvSpPr>
        <p:spPr>
          <a:xfrm>
            <a:off x="914400" y="457200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>
                <a:solidFill>
                  <a:srgbClr val="FFFF00"/>
                </a:solidFill>
              </a:rPr>
              <a:t>Disabling Stroke</a:t>
            </a:r>
            <a:br>
              <a:rPr lang="en-US" dirty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0" y="76200"/>
            <a:ext cx="327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FFFF66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PARTNER 111 Trial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14188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1D6F7-D81A-411F-9181-EBD338DD7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9200"/>
            <a:ext cx="7315200" cy="115409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TAVR is standard of care for majority of AS patients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9B71E-4F6F-4681-A169-040C3D5C24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BerninaSansWeb"/>
              </a:rPr>
              <a:t>The fact that two separate groups using two separate valves have come to very similar conclusions, this not only doubles the acceptability, but it quadruples it."</a:t>
            </a:r>
            <a:endParaRPr lang="en-US" altLang="en-US" sz="28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779A35-5602-4AA5-9947-C35B16199CA1}"/>
              </a:ext>
            </a:extLst>
          </p:cNvPr>
          <p:cNvSpPr/>
          <p:nvPr/>
        </p:nvSpPr>
        <p:spPr>
          <a:xfrm>
            <a:off x="4953000" y="3810000"/>
            <a:ext cx="23827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latin typeface="BerninaSansWeb"/>
              </a:rPr>
              <a:t>Eugene </a:t>
            </a:r>
            <a:r>
              <a:rPr lang="en-US" altLang="en-US" dirty="0" err="1">
                <a:latin typeface="BerninaSansWeb"/>
              </a:rPr>
              <a:t>Braunwald</a:t>
            </a:r>
            <a:r>
              <a:rPr lang="en-US" altLang="en-US" dirty="0">
                <a:latin typeface="BerninaSansWeb"/>
              </a:rPr>
              <a:t>, MD</a:t>
            </a:r>
          </a:p>
        </p:txBody>
      </p:sp>
    </p:spTree>
    <p:extLst>
      <p:ext uri="{BB962C8B-B14F-4D97-AF65-F5344CB8AC3E}">
        <p14:creationId xmlns:p14="http://schemas.microsoft.com/office/powerpoint/2010/main" val="3848603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9966" y="1046551"/>
            <a:ext cx="8572500" cy="485775"/>
          </a:xfrm>
        </p:spPr>
        <p:txBody>
          <a:bodyPr>
            <a:normAutofit fontScale="90000"/>
          </a:bodyPr>
          <a:lstStyle/>
          <a:p>
            <a:r>
              <a:rPr lang="en-US" sz="2250" dirty="0">
                <a:cs typeface="Effra Light"/>
              </a:rPr>
              <a:t>Severity of PPM</a:t>
            </a:r>
            <a:br>
              <a:rPr lang="en-US" sz="2000" dirty="0">
                <a:cs typeface="Effra Light"/>
              </a:rPr>
            </a:br>
            <a:r>
              <a:rPr lang="en-US" b="0" dirty="0">
                <a:solidFill>
                  <a:srgbClr val="71C5E8"/>
                </a:solidFill>
                <a:latin typeface="Effra Light" panose="020B0403020203020204" pitchFamily="34" charset="0"/>
                <a:cs typeface="Effra Light"/>
              </a:rPr>
              <a:t>definition in the aortic Valve Position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 defTabSz="342786">
              <a:lnSpc>
                <a:spcPts val="750"/>
              </a:lnSpc>
              <a:defRPr/>
            </a:pPr>
            <a:fld id="{A3032E39-2DD7-6341-87B9-9AB98FE36691}" type="slidenum">
              <a:rPr lang="en-US" sz="625">
                <a:solidFill>
                  <a:srgbClr val="FFFFFF">
                    <a:tint val="75000"/>
                  </a:srgbClr>
                </a:solidFill>
                <a:latin typeface="Effra"/>
              </a:rPr>
              <a:pPr algn="l" defTabSz="342786">
                <a:lnSpc>
                  <a:spcPts val="750"/>
                </a:lnSpc>
                <a:defRPr/>
              </a:pPr>
              <a:t>13</a:t>
            </a:fld>
            <a:endParaRPr lang="en-US" sz="625" dirty="0">
              <a:solidFill>
                <a:srgbClr val="FFFFFF">
                  <a:tint val="75000"/>
                </a:srgbClr>
              </a:solidFill>
              <a:latin typeface="Effr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1100" y="1962150"/>
            <a:ext cx="2228850" cy="73025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2250" dirty="0"/>
              <a:t>Severe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73450" y="1962150"/>
            <a:ext cx="2228850" cy="730250"/>
          </a:xfrm>
          <a:prstGeom prst="rect">
            <a:avLst/>
          </a:prstGeom>
          <a:solidFill>
            <a:srgbClr val="FFCE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5" rIns="57150" bIns="285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50" dirty="0"/>
              <a:t>Moderate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59450" y="1962150"/>
            <a:ext cx="2228850" cy="73025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5" rIns="57150" bIns="285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50" dirty="0"/>
              <a:t>Mild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8750" y="3467100"/>
            <a:ext cx="1333500" cy="5715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>
              <a:lnSpc>
                <a:spcPts val="1188"/>
              </a:lnSpc>
            </a:pPr>
            <a:r>
              <a:rPr lang="en-US" sz="2250" dirty="0">
                <a:latin typeface="Effra"/>
                <a:cs typeface="Effra"/>
              </a:rPr>
              <a:t>Indexed EOA </a:t>
            </a:r>
            <a:r>
              <a:rPr lang="en-US" sz="1500" dirty="0">
                <a:latin typeface="Effra Light" panose="020B0403020203020204" pitchFamily="34" charset="0"/>
                <a:cs typeface="Effra"/>
              </a:rPr>
              <a:t>(cm</a:t>
            </a:r>
            <a:r>
              <a:rPr lang="en-US" sz="1500" baseline="30000" dirty="0">
                <a:latin typeface="Effra Light" panose="020B0403020203020204" pitchFamily="34" charset="0"/>
                <a:cs typeface="Effra"/>
              </a:rPr>
              <a:t>2</a:t>
            </a:r>
            <a:r>
              <a:rPr lang="en-US" sz="1500" dirty="0">
                <a:latin typeface="Effra Light" panose="020B0403020203020204" pitchFamily="34" charset="0"/>
                <a:cs typeface="Effra"/>
              </a:rPr>
              <a:t>/m</a:t>
            </a:r>
            <a:r>
              <a:rPr lang="en-US" sz="1500" baseline="30000" dirty="0">
                <a:latin typeface="Effra Light" panose="020B0403020203020204" pitchFamily="34" charset="0"/>
                <a:cs typeface="Effra"/>
              </a:rPr>
              <a:t>2</a:t>
            </a:r>
            <a:r>
              <a:rPr lang="en-US" sz="1500" dirty="0">
                <a:latin typeface="Effra Light" panose="020B0403020203020204" pitchFamily="34" charset="0"/>
                <a:cs typeface="Effra"/>
              </a:rPr>
              <a:t>)</a:t>
            </a:r>
            <a:endParaRPr lang="en-US" sz="2250" dirty="0">
              <a:latin typeface="Effra Light" panose="020B0403020203020204" pitchFamily="34" charset="0"/>
              <a:cs typeface="Effra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441700" y="2705100"/>
            <a:ext cx="0" cy="527050"/>
          </a:xfrm>
          <a:prstGeom prst="straightConnector1">
            <a:avLst/>
          </a:prstGeom>
          <a:ln w="76200" cap="sq">
            <a:solidFill>
              <a:schemeClr val="tx1"/>
            </a:solidFill>
            <a:round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743200" y="3467100"/>
            <a:ext cx="1333500" cy="5715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ts val="1188"/>
              </a:lnSpc>
            </a:pPr>
            <a:r>
              <a:rPr lang="en-US" sz="2250" dirty="0">
                <a:latin typeface="Effra"/>
                <a:cs typeface="Effra"/>
              </a:rPr>
              <a:t>0.65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5727700" y="2692400"/>
            <a:ext cx="0" cy="527050"/>
          </a:xfrm>
          <a:prstGeom prst="straightConnector1">
            <a:avLst/>
          </a:prstGeom>
          <a:ln w="76200" cap="sq">
            <a:solidFill>
              <a:schemeClr val="tx1"/>
            </a:solidFill>
            <a:round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029200" y="3454400"/>
            <a:ext cx="1333500" cy="5715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ts val="1188"/>
              </a:lnSpc>
            </a:pPr>
            <a:r>
              <a:rPr lang="en-US" sz="2250" dirty="0">
                <a:latin typeface="Effra"/>
                <a:cs typeface="Effra"/>
              </a:rPr>
              <a:t>0.85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8750" y="4051300"/>
            <a:ext cx="1333500" cy="5715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>
              <a:lnSpc>
                <a:spcPts val="1188"/>
              </a:lnSpc>
            </a:pPr>
            <a:r>
              <a:rPr lang="en-US" sz="2250" dirty="0" err="1">
                <a:latin typeface="Effra"/>
                <a:cs typeface="Effra"/>
              </a:rPr>
              <a:t>EOA</a:t>
            </a:r>
            <a:r>
              <a:rPr lang="en-US" sz="2250" baseline="-25000" dirty="0" err="1">
                <a:latin typeface="Effra"/>
                <a:cs typeface="Effra"/>
              </a:rPr>
              <a:t>i</a:t>
            </a:r>
            <a:r>
              <a:rPr lang="en-US" sz="2250" dirty="0">
                <a:latin typeface="Effra"/>
                <a:cs typeface="Effra"/>
              </a:rPr>
              <a:t> </a:t>
            </a:r>
            <a:r>
              <a:rPr lang="en-US" sz="2250" dirty="0">
                <a:solidFill>
                  <a:srgbClr val="FFFFFF"/>
                </a:solidFill>
                <a:cs typeface="Effra"/>
              </a:rPr>
              <a:t>in obese </a:t>
            </a:r>
            <a:r>
              <a:rPr lang="en-US" sz="1500" dirty="0">
                <a:latin typeface="Effra Light" panose="020B0403020203020204" pitchFamily="34" charset="0"/>
                <a:cs typeface="Effra"/>
              </a:rPr>
              <a:t>(cm</a:t>
            </a:r>
            <a:r>
              <a:rPr lang="en-US" sz="1500" baseline="30000" dirty="0">
                <a:latin typeface="Effra Light" panose="020B0403020203020204" pitchFamily="34" charset="0"/>
                <a:cs typeface="Effra"/>
              </a:rPr>
              <a:t>2</a:t>
            </a:r>
            <a:r>
              <a:rPr lang="en-US" sz="1500" dirty="0">
                <a:latin typeface="Effra Light" panose="020B0403020203020204" pitchFamily="34" charset="0"/>
                <a:cs typeface="Effra"/>
              </a:rPr>
              <a:t>/m</a:t>
            </a:r>
            <a:r>
              <a:rPr lang="en-US" sz="1500" baseline="30000" dirty="0">
                <a:latin typeface="Effra Light" panose="020B0403020203020204" pitchFamily="34" charset="0"/>
                <a:cs typeface="Effra"/>
              </a:rPr>
              <a:t>2</a:t>
            </a:r>
            <a:r>
              <a:rPr lang="en-US" sz="1500" dirty="0">
                <a:latin typeface="Effra Light" panose="020B0403020203020204" pitchFamily="34" charset="0"/>
                <a:cs typeface="Effra"/>
              </a:rPr>
              <a:t>)</a:t>
            </a:r>
            <a:endParaRPr lang="en-US" sz="2250" dirty="0">
              <a:latin typeface="Effra Light" panose="020B0403020203020204" pitchFamily="34" charset="0"/>
              <a:cs typeface="Effr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43200" y="4051300"/>
            <a:ext cx="1333500" cy="5715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ts val="1188"/>
              </a:lnSpc>
            </a:pPr>
            <a:r>
              <a:rPr lang="en-US" sz="2250" dirty="0">
                <a:latin typeface="Effra"/>
                <a:cs typeface="Effra"/>
              </a:rPr>
              <a:t>0.6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29200" y="4038600"/>
            <a:ext cx="1333500" cy="5715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ts val="1188"/>
              </a:lnSpc>
            </a:pPr>
            <a:r>
              <a:rPr lang="en-US" sz="2250" dirty="0">
                <a:latin typeface="Effra"/>
                <a:cs typeface="Effra"/>
              </a:rPr>
              <a:t>0.7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DC8F5A-FEE9-4DA3-ACDF-8067160FF69F}"/>
              </a:ext>
            </a:extLst>
          </p:cNvPr>
          <p:cNvSpPr txBox="1"/>
          <p:nvPr/>
        </p:nvSpPr>
        <p:spPr>
          <a:xfrm>
            <a:off x="1069731" y="5778106"/>
            <a:ext cx="2850173" cy="14287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ts val="1188"/>
              </a:lnSpc>
            </a:pPr>
            <a:endParaRPr lang="en-US" sz="1000" dirty="0">
              <a:latin typeface="Effra"/>
              <a:cs typeface="Effra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8074A8-8FAA-47EA-BBB8-B2F4C4E0DA38}"/>
              </a:ext>
            </a:extLst>
          </p:cNvPr>
          <p:cNvSpPr/>
          <p:nvPr/>
        </p:nvSpPr>
        <p:spPr>
          <a:xfrm>
            <a:off x="632314" y="5604982"/>
            <a:ext cx="4572000" cy="20774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50" dirty="0">
                <a:latin typeface="Arial" panose="020B0604020202020204" pitchFamily="34" charset="0"/>
              </a:rPr>
              <a:t>Kappetein, A. Pieter, et al. </a:t>
            </a:r>
            <a:r>
              <a:rPr lang="en-US" sz="750" i="1" dirty="0">
                <a:latin typeface="Arial" panose="020B0604020202020204" pitchFamily="34" charset="0"/>
              </a:rPr>
              <a:t>European heart journal</a:t>
            </a:r>
            <a:r>
              <a:rPr lang="en-US" sz="750" dirty="0">
                <a:latin typeface="Arial" panose="020B0604020202020204" pitchFamily="34" charset="0"/>
              </a:rPr>
              <a:t> 33.19 (2012): 2403-2418.</a:t>
            </a:r>
            <a:endParaRPr lang="en-US" sz="750" dirty="0"/>
          </a:p>
        </p:txBody>
      </p:sp>
      <p:sp>
        <p:nvSpPr>
          <p:cNvPr id="23" name="Footer Placeholder 2">
            <a:extLst>
              <a:ext uri="{FF2B5EF4-FFF2-40B4-BE49-F238E27FC236}">
                <a16:creationId xmlns:a16="http://schemas.microsoft.com/office/drawing/2014/main" id="{C7D96B38-F355-4FA7-BF05-DB89B1A659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2000" y="5778106"/>
            <a:ext cx="5524500" cy="142875"/>
          </a:xfrm>
        </p:spPr>
        <p:txBody>
          <a:bodyPr/>
          <a:lstStyle/>
          <a:p>
            <a:r>
              <a:rPr lang="en-US" dirty="0"/>
              <a:t>Transcatheter Valve Hemodynamics  |   May 2018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0A56DE1-4568-4A83-90E4-984739C66F5D}"/>
              </a:ext>
            </a:extLst>
          </p:cNvPr>
          <p:cNvSpPr txBox="1">
            <a:spLocks/>
          </p:cNvSpPr>
          <p:nvPr/>
        </p:nvSpPr>
        <p:spPr>
          <a:xfrm>
            <a:off x="838200" y="-381000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rgbClr val="FFFF00"/>
                </a:solidFill>
              </a:rPr>
              <a:t>Patient Prosthesis Mismatch</a:t>
            </a:r>
          </a:p>
        </p:txBody>
      </p:sp>
    </p:spTree>
    <p:extLst>
      <p:ext uri="{BB962C8B-B14F-4D97-AF65-F5344CB8AC3E}">
        <p14:creationId xmlns:p14="http://schemas.microsoft.com/office/powerpoint/2010/main" val="2057116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6EEBD-5058-4FBD-83F7-6E191FE9C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589F8-FC44-4383-B33F-2B0C25AB6E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7510B0-F442-401E-83F4-5CA2BE61F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7412"/>
            <a:ext cx="9144000" cy="476317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771EBD1-3316-4F00-90E1-907C86D4D886}"/>
              </a:ext>
            </a:extLst>
          </p:cNvPr>
          <p:cNvSpPr txBox="1">
            <a:spLocks/>
          </p:cNvSpPr>
          <p:nvPr/>
        </p:nvSpPr>
        <p:spPr>
          <a:xfrm>
            <a:off x="838200" y="-152400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rgbClr val="FFFF00"/>
                </a:solidFill>
              </a:rPr>
              <a:t>Patient Prosthesis Mismatch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483A71-49BF-48A4-8AD2-63802278721C}"/>
              </a:ext>
            </a:extLst>
          </p:cNvPr>
          <p:cNvSpPr/>
          <p:nvPr/>
        </p:nvSpPr>
        <p:spPr>
          <a:xfrm>
            <a:off x="228600" y="1447800"/>
            <a:ext cx="762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700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1552F-C7A2-429B-B1B0-D880DDF28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4800"/>
            <a:ext cx="7315200" cy="1154097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Structural Valve Degeneration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93C7078-7BDA-4A43-8BD1-35433D0BE0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187" y="1905000"/>
            <a:ext cx="6515626" cy="4739100"/>
          </a:xfrm>
        </p:spPr>
      </p:pic>
    </p:spTree>
    <p:extLst>
      <p:ext uri="{BB962C8B-B14F-4D97-AF65-F5344CB8AC3E}">
        <p14:creationId xmlns:p14="http://schemas.microsoft.com/office/powerpoint/2010/main" val="31838323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63AAE-B245-4E50-A686-0820C52AF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2D565-9038-430F-BF4C-0A92D4601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13CF03-C9A3-43E7-A44A-0C035F5C7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941" y="1447800"/>
            <a:ext cx="7448550" cy="530542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8F63DE8-0093-4A10-AEE7-4E1D0AEE8CE7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rgbClr val="FFFF00"/>
                </a:solidFill>
              </a:rPr>
              <a:t>Structural Valve Degeneration</a:t>
            </a:r>
          </a:p>
        </p:txBody>
      </p:sp>
    </p:spTree>
    <p:extLst>
      <p:ext uri="{BB962C8B-B14F-4D97-AF65-F5344CB8AC3E}">
        <p14:creationId xmlns:p14="http://schemas.microsoft.com/office/powerpoint/2010/main" val="41476449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FC880-8B33-4D85-992C-205FBE61A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304800"/>
            <a:ext cx="7315200" cy="1154097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Coronary Access Post TAVR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80C7065-A72C-4381-B751-D263D60A59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1828800"/>
            <a:ext cx="6172200" cy="4923732"/>
          </a:xfrm>
        </p:spPr>
      </p:pic>
    </p:spTree>
    <p:extLst>
      <p:ext uri="{BB962C8B-B14F-4D97-AF65-F5344CB8AC3E}">
        <p14:creationId xmlns:p14="http://schemas.microsoft.com/office/powerpoint/2010/main" val="2494061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D5C04-A15E-4836-B5FF-A7163CDC3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7F12D-C469-46C8-A1D0-02E89907F5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50319B-BF06-4E16-957A-55DB606A11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985"/>
            <a:ext cx="9144000" cy="679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466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Natural History of Aortic </a:t>
            </a:r>
            <a:r>
              <a:rPr 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Stenosis</a:t>
            </a:r>
            <a:endParaRPr lang="en-US" sz="32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9570" name="Object 2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563601103"/>
              </p:ext>
            </p:extLst>
          </p:nvPr>
        </p:nvGraphicFramePr>
        <p:xfrm>
          <a:off x="685800" y="1482725"/>
          <a:ext cx="7772400" cy="410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9" name="Worksheet" r:id="rId4" imgW="7771758" imgH="4108364" progId="Excel.Sheet.8">
                  <p:embed/>
                </p:oleObj>
              </mc:Choice>
              <mc:Fallback>
                <p:oleObj name="Worksheet" r:id="rId4" imgW="7771758" imgH="4108364" progId="Excel.Sheet.8">
                  <p:embed/>
                  <p:pic>
                    <p:nvPicPr>
                      <p:cNvPr id="10957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482725"/>
                        <a:ext cx="7772400" cy="4108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8516" name="Text Box 4"/>
          <p:cNvSpPr txBox="1">
            <a:spLocks noChangeArrowheads="1"/>
          </p:cNvSpPr>
          <p:nvPr/>
        </p:nvSpPr>
        <p:spPr bwMode="auto">
          <a:xfrm>
            <a:off x="1600200" y="5613400"/>
            <a:ext cx="617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Age (years)</a:t>
            </a:r>
          </a:p>
        </p:txBody>
      </p:sp>
      <p:sp>
        <p:nvSpPr>
          <p:cNvPr id="448517" name="Text Box 5"/>
          <p:cNvSpPr txBox="1">
            <a:spLocks noChangeArrowheads="1"/>
          </p:cNvSpPr>
          <p:nvPr/>
        </p:nvSpPr>
        <p:spPr bwMode="auto">
          <a:xfrm rot="16200000">
            <a:off x="-944562" y="3128962"/>
            <a:ext cx="3505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Survival (percent)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9573" name="Line 9"/>
          <p:cNvSpPr>
            <a:spLocks noChangeShapeType="1"/>
          </p:cNvSpPr>
          <p:nvPr/>
        </p:nvSpPr>
        <p:spPr bwMode="auto">
          <a:xfrm flipH="1">
            <a:off x="2133600" y="15748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74" name="Rectangle 10"/>
          <p:cNvSpPr>
            <a:spLocks noChangeArrowheads="1"/>
          </p:cNvSpPr>
          <p:nvPr/>
        </p:nvSpPr>
        <p:spPr bwMode="auto">
          <a:xfrm>
            <a:off x="2209800" y="4927600"/>
            <a:ext cx="1524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09575" name="Line 11"/>
          <p:cNvSpPr>
            <a:spLocks noChangeShapeType="1"/>
          </p:cNvSpPr>
          <p:nvPr/>
        </p:nvSpPr>
        <p:spPr bwMode="auto">
          <a:xfrm flipH="1">
            <a:off x="2286000" y="50038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76" name="Line 12"/>
          <p:cNvSpPr>
            <a:spLocks noChangeShapeType="1"/>
          </p:cNvSpPr>
          <p:nvPr/>
        </p:nvSpPr>
        <p:spPr bwMode="auto">
          <a:xfrm flipH="1">
            <a:off x="2133600" y="50038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8526" name="Text Box 14"/>
          <p:cNvSpPr txBox="1">
            <a:spLocks noChangeArrowheads="1"/>
          </p:cNvSpPr>
          <p:nvPr/>
        </p:nvSpPr>
        <p:spPr bwMode="auto">
          <a:xfrm>
            <a:off x="2438400" y="2341563"/>
            <a:ext cx="2482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Increasing obstruction,</a:t>
            </a:r>
          </a:p>
          <a:p>
            <a:pPr>
              <a:defRPr/>
            </a:pP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myocardial overload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8527" name="Line 15"/>
          <p:cNvSpPr>
            <a:spLocks noChangeShapeType="1"/>
          </p:cNvSpPr>
          <p:nvPr/>
        </p:nvSpPr>
        <p:spPr bwMode="auto">
          <a:xfrm flipV="1">
            <a:off x="3276600" y="1803400"/>
            <a:ext cx="4064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>
            <a:outerShdw blurRad="25400" dist="12700" dir="2700000" algn="tl" rotWithShape="0">
              <a:prstClr val="black">
                <a:alpha val="8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48529" name="Text Box 17"/>
          <p:cNvSpPr txBox="1">
            <a:spLocks noChangeArrowheads="1"/>
          </p:cNvSpPr>
          <p:nvPr/>
        </p:nvSpPr>
        <p:spPr bwMode="auto">
          <a:xfrm>
            <a:off x="5715000" y="4110038"/>
            <a:ext cx="2178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Average Age Death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8531" name="Text Box 19"/>
          <p:cNvSpPr txBox="1">
            <a:spLocks noChangeArrowheads="1"/>
          </p:cNvSpPr>
          <p:nvPr/>
        </p:nvSpPr>
        <p:spPr bwMode="auto">
          <a:xfrm>
            <a:off x="3440113" y="1306513"/>
            <a:ext cx="1543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Latent Period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8532" name="Text Box 20"/>
          <p:cNvSpPr txBox="1">
            <a:spLocks noChangeArrowheads="1"/>
          </p:cNvSpPr>
          <p:nvPr/>
        </p:nvSpPr>
        <p:spPr bwMode="auto">
          <a:xfrm>
            <a:off x="5575925" y="1389062"/>
            <a:ext cx="1482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Symptoms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9582" name="Rectangle 21"/>
          <p:cNvSpPr>
            <a:spLocks noChangeArrowheads="1"/>
          </p:cNvSpPr>
          <p:nvPr/>
        </p:nvSpPr>
        <p:spPr bwMode="auto">
          <a:xfrm>
            <a:off x="2133600" y="5172075"/>
            <a:ext cx="5791200" cy="420688"/>
          </a:xfrm>
          <a:prstGeom prst="rect">
            <a:avLst/>
          </a:prstGeom>
          <a:gradFill rotWithShape="0">
            <a:gsLst>
              <a:gs pos="0">
                <a:srgbClr val="0000CE"/>
              </a:gs>
              <a:gs pos="100000">
                <a:srgbClr val="0000B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448534" name="Text Box 22"/>
          <p:cNvSpPr txBox="1">
            <a:spLocks noChangeArrowheads="1"/>
          </p:cNvSpPr>
          <p:nvPr/>
        </p:nvSpPr>
        <p:spPr bwMode="auto">
          <a:xfrm>
            <a:off x="2590800" y="5140325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40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8535" name="Text Box 23"/>
          <p:cNvSpPr txBox="1">
            <a:spLocks noChangeArrowheads="1"/>
          </p:cNvSpPr>
          <p:nvPr/>
        </p:nvSpPr>
        <p:spPr bwMode="auto">
          <a:xfrm>
            <a:off x="3800475" y="5156200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50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8536" name="Text Box 24"/>
          <p:cNvSpPr txBox="1">
            <a:spLocks noChangeArrowheads="1"/>
          </p:cNvSpPr>
          <p:nvPr/>
        </p:nvSpPr>
        <p:spPr bwMode="auto">
          <a:xfrm>
            <a:off x="5019675" y="5156200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60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8537" name="Text Box 25"/>
          <p:cNvSpPr txBox="1">
            <a:spLocks noChangeArrowheads="1"/>
          </p:cNvSpPr>
          <p:nvPr/>
        </p:nvSpPr>
        <p:spPr bwMode="auto">
          <a:xfrm>
            <a:off x="6238875" y="5156200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70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8538" name="Text Box 26"/>
          <p:cNvSpPr txBox="1">
            <a:spLocks noChangeArrowheads="1"/>
          </p:cNvSpPr>
          <p:nvPr/>
        </p:nvSpPr>
        <p:spPr bwMode="auto">
          <a:xfrm>
            <a:off x="7458075" y="5156200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80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8539" name="Text Box 27"/>
          <p:cNvSpPr txBox="1">
            <a:spLocks noChangeArrowheads="1"/>
          </p:cNvSpPr>
          <p:nvPr/>
        </p:nvSpPr>
        <p:spPr bwMode="auto">
          <a:xfrm>
            <a:off x="2103438" y="6380163"/>
            <a:ext cx="5454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from Ross and </a:t>
            </a:r>
            <a:r>
              <a:rPr lang="en-US" sz="1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Braunwald</a:t>
            </a: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,</a:t>
            </a:r>
            <a:r>
              <a:rPr lang="en-US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Circulation </a:t>
            </a: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1968;38:V-61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8540" name="Rectangle 28"/>
          <p:cNvSpPr>
            <a:spLocks noChangeArrowheads="1"/>
          </p:cNvSpPr>
          <p:nvPr/>
        </p:nvSpPr>
        <p:spPr bwMode="auto">
          <a:xfrm>
            <a:off x="1096963" y="1354138"/>
            <a:ext cx="533400" cy="391795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48541" name="Text Box 29"/>
          <p:cNvSpPr txBox="1">
            <a:spLocks noChangeArrowheads="1"/>
          </p:cNvSpPr>
          <p:nvPr/>
        </p:nvSpPr>
        <p:spPr bwMode="auto">
          <a:xfrm>
            <a:off x="992188" y="1422400"/>
            <a:ext cx="608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100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8542" name="Text Box 30"/>
          <p:cNvSpPr txBox="1">
            <a:spLocks noChangeArrowheads="1"/>
          </p:cNvSpPr>
          <p:nvPr/>
        </p:nvSpPr>
        <p:spPr bwMode="auto">
          <a:xfrm>
            <a:off x="1131888" y="2092325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80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8543" name="Text Box 31"/>
          <p:cNvSpPr txBox="1">
            <a:spLocks noChangeArrowheads="1"/>
          </p:cNvSpPr>
          <p:nvPr/>
        </p:nvSpPr>
        <p:spPr bwMode="auto">
          <a:xfrm>
            <a:off x="1133475" y="2778125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60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8544" name="Text Box 32"/>
          <p:cNvSpPr txBox="1">
            <a:spLocks noChangeArrowheads="1"/>
          </p:cNvSpPr>
          <p:nvPr/>
        </p:nvSpPr>
        <p:spPr bwMode="auto">
          <a:xfrm>
            <a:off x="1133475" y="3479800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40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8545" name="Text Box 33"/>
          <p:cNvSpPr txBox="1">
            <a:spLocks noChangeArrowheads="1"/>
          </p:cNvSpPr>
          <p:nvPr/>
        </p:nvSpPr>
        <p:spPr bwMode="auto">
          <a:xfrm>
            <a:off x="1143000" y="4165600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20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8546" name="Text Box 34"/>
          <p:cNvSpPr txBox="1">
            <a:spLocks noChangeArrowheads="1"/>
          </p:cNvSpPr>
          <p:nvPr/>
        </p:nvSpPr>
        <p:spPr bwMode="auto">
          <a:xfrm>
            <a:off x="1274763" y="4851400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0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9596" name="Line 8"/>
          <p:cNvSpPr>
            <a:spLocks noChangeShapeType="1"/>
          </p:cNvSpPr>
          <p:nvPr/>
        </p:nvSpPr>
        <p:spPr bwMode="auto">
          <a:xfrm flipH="1">
            <a:off x="2286000" y="15748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Line 7"/>
          <p:cNvSpPr>
            <a:spLocks noChangeShapeType="1"/>
          </p:cNvSpPr>
          <p:nvPr/>
        </p:nvSpPr>
        <p:spPr bwMode="auto">
          <a:xfrm>
            <a:off x="2362200" y="1651000"/>
            <a:ext cx="2438400" cy="22860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ffectLst>
            <a:outerShdw blurRad="25400" dist="12700" dir="5400000" algn="ctr" rotWithShape="0">
              <a:srgbClr val="000000">
                <a:alpha val="8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Arc 42"/>
          <p:cNvSpPr/>
          <p:nvPr/>
        </p:nvSpPr>
        <p:spPr bwMode="auto">
          <a:xfrm>
            <a:off x="4572000" y="1879600"/>
            <a:ext cx="457200" cy="533400"/>
          </a:xfrm>
          <a:prstGeom prst="arc">
            <a:avLst>
              <a:gd name="adj1" fmla="val 15923056"/>
              <a:gd name="adj2" fmla="val 21050256"/>
            </a:avLst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12700" dir="2700000" algn="tl" rotWithShape="0">
              <a:prstClr val="black">
                <a:alpha val="8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Line 16"/>
          <p:cNvSpPr>
            <a:spLocks noChangeShapeType="1"/>
          </p:cNvSpPr>
          <p:nvPr/>
        </p:nvSpPr>
        <p:spPr bwMode="auto">
          <a:xfrm flipH="1">
            <a:off x="5029199" y="1589089"/>
            <a:ext cx="629903" cy="36671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>
            <a:outerShdw blurRad="25400" dist="12700" dir="2700000" algn="tl" rotWithShape="0">
              <a:prstClr val="black">
                <a:alpha val="8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Line 18"/>
          <p:cNvSpPr>
            <a:spLocks noChangeShapeType="1"/>
          </p:cNvSpPr>
          <p:nvPr/>
        </p:nvSpPr>
        <p:spPr bwMode="auto">
          <a:xfrm flipH="1">
            <a:off x="5791200" y="4470400"/>
            <a:ext cx="2286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>
            <a:outerShdw blurRad="25400" dist="12700" dir="2700000" algn="tl" rotWithShape="0">
              <a:prstClr val="black">
                <a:alpha val="8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Line 13"/>
          <p:cNvSpPr>
            <a:spLocks noChangeShapeType="1"/>
          </p:cNvSpPr>
          <p:nvPr/>
        </p:nvSpPr>
        <p:spPr bwMode="auto">
          <a:xfrm>
            <a:off x="5029200" y="2108200"/>
            <a:ext cx="762000" cy="297180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ffectLst>
            <a:outerShdw blurRad="25400" dist="12700" dir="2700000" algn="ctr" rotWithShape="0">
              <a:srgbClr val="000000">
                <a:alpha val="8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109602" name="Picture 3" descr="Screen Shot 2012-11-14 at 9.51.53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057400"/>
            <a:ext cx="17145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ight Brace 36">
            <a:extLst>
              <a:ext uri="{FF2B5EF4-FFF2-40B4-BE49-F238E27FC236}">
                <a16:creationId xmlns:a16="http://schemas.microsoft.com/office/drawing/2014/main" id="{88D1C351-8DDC-46A3-BBAB-4C662617982D}"/>
              </a:ext>
            </a:extLst>
          </p:cNvPr>
          <p:cNvSpPr/>
          <p:nvPr/>
        </p:nvSpPr>
        <p:spPr>
          <a:xfrm rot="16595997">
            <a:off x="3569279" y="266980"/>
            <a:ext cx="1054932" cy="1929843"/>
          </a:xfrm>
          <a:prstGeom prst="rightBrace">
            <a:avLst>
              <a:gd name="adj1" fmla="val 8333"/>
              <a:gd name="adj2" fmla="val 5094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899949"/>
      </p:ext>
    </p:extLst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838200"/>
            <a:ext cx="7315200" cy="1154097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Disclosure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Consultant and Proctor – Medtronic</a:t>
            </a:r>
          </a:p>
          <a:p>
            <a:r>
              <a:rPr lang="en-US" dirty="0"/>
              <a:t>Consultant – Abbott Vascular</a:t>
            </a:r>
          </a:p>
        </p:txBody>
      </p:sp>
    </p:spTree>
    <p:extLst>
      <p:ext uri="{BB962C8B-B14F-4D97-AF65-F5344CB8AC3E}">
        <p14:creationId xmlns:p14="http://schemas.microsoft.com/office/powerpoint/2010/main" val="11125556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 txBox="1">
            <a:spLocks/>
          </p:cNvSpPr>
          <p:nvPr/>
        </p:nvSpPr>
        <p:spPr>
          <a:xfrm>
            <a:off x="236482" y="137460"/>
            <a:ext cx="8450317" cy="78827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b="0" kern="1200">
                <a:solidFill>
                  <a:srgbClr val="E6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en-US" sz="2800" dirty="0">
                <a:solidFill>
                  <a:srgbClr val="FFD815"/>
                </a:solidFill>
                <a:latin typeface="Calibri"/>
                <a:cs typeface="Arial" panose="020B0604020202020204" pitchFamily="34" charset="0"/>
              </a:rPr>
              <a:t>Earlier Intervention</a:t>
            </a:r>
            <a:endParaRPr sz="2800" dirty="0">
              <a:solidFill>
                <a:srgbClr val="FFD815"/>
              </a:solidFill>
              <a:latin typeface="Calibri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Active Trials</a:t>
            </a:r>
            <a:endParaRPr sz="2800" dirty="0">
              <a:solidFill>
                <a:prstClr val="white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0691" y="1055912"/>
            <a:ext cx="7981897" cy="646331"/>
          </a:xfrm>
          <a:prstGeom prst="rect">
            <a:avLst/>
          </a:prstGeom>
          <a:solidFill>
            <a:schemeClr val="tx2">
              <a:lumMod val="75000"/>
              <a:alpha val="4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There is interest in using TAVR to intervene earlier in the AS disease process to prevent inevitable myocardial damage and functional decline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60280" y="1828800"/>
            <a:ext cx="4335517" cy="4800600"/>
            <a:chOff x="236482" y="1828800"/>
            <a:chExt cx="4335517" cy="4800600"/>
          </a:xfrm>
        </p:grpSpPr>
        <p:grpSp>
          <p:nvGrpSpPr>
            <p:cNvPr id="36" name="Group 35"/>
            <p:cNvGrpSpPr/>
            <p:nvPr/>
          </p:nvGrpSpPr>
          <p:grpSpPr>
            <a:xfrm>
              <a:off x="236482" y="1828800"/>
              <a:ext cx="4335517" cy="4800600"/>
              <a:chOff x="1474380" y="1767131"/>
              <a:chExt cx="2694623" cy="4800600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1809197" y="1885428"/>
                <a:ext cx="20669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FFFFFF"/>
                    </a:solidFill>
                  </a:rPr>
                  <a:t>TAVR UNLOAD</a:t>
                </a:r>
                <a:endParaRPr lang="en-US" sz="2000" b="1" baseline="30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474380" y="1767131"/>
                <a:ext cx="2694623" cy="4800600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370773" y="2497120"/>
              <a:ext cx="413441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FFFF"/>
                  </a:solidFill>
                </a:rPr>
                <a:t>TAVR will be compared to medical therapy in patients with moderate AS, symptoms of heart failure, and reduced EF</a:t>
              </a:r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031" y="3425571"/>
              <a:ext cx="4134411" cy="310080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4" name="Group 23"/>
          <p:cNvGrpSpPr/>
          <p:nvPr/>
        </p:nvGrpSpPr>
        <p:grpSpPr>
          <a:xfrm>
            <a:off x="4659080" y="1828800"/>
            <a:ext cx="4335517" cy="4800599"/>
            <a:chOff x="236482" y="1835693"/>
            <a:chExt cx="4335517" cy="4800599"/>
          </a:xfrm>
        </p:grpSpPr>
        <p:grpSp>
          <p:nvGrpSpPr>
            <p:cNvPr id="27" name="Group 26"/>
            <p:cNvGrpSpPr/>
            <p:nvPr/>
          </p:nvGrpSpPr>
          <p:grpSpPr>
            <a:xfrm>
              <a:off x="236482" y="1835693"/>
              <a:ext cx="4335517" cy="4800599"/>
              <a:chOff x="1474380" y="1774024"/>
              <a:chExt cx="2694623" cy="4800599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1819332" y="1892321"/>
                <a:ext cx="20669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FFFFFF"/>
                    </a:solidFill>
                  </a:rPr>
                  <a:t>EARLY TAVR</a:t>
                </a:r>
                <a:endParaRPr lang="en-US" sz="2000" b="1" baseline="30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474380" y="1774024"/>
                <a:ext cx="2694623" cy="4800599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341629" y="2627123"/>
              <a:ext cx="41344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FFFF"/>
                  </a:solidFill>
                </a:rPr>
                <a:t>TAVR will be applied to asymptomatic patients with severe AS</a:t>
              </a:r>
            </a:p>
          </p:txBody>
        </p:sp>
      </p:grp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035" y="3418678"/>
            <a:ext cx="4143603" cy="31077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62054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1"/>
            <a:ext cx="7315200" cy="609600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14400"/>
            <a:ext cx="7696200" cy="5181600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TAVR is standard of care for patient</a:t>
            </a:r>
            <a:r>
              <a:rPr lang="en-US" dirty="0">
                <a:solidFill>
                  <a:srgbClr val="FFFF00"/>
                </a:solidFill>
              </a:rPr>
              <a:t>s with AS</a:t>
            </a:r>
          </a:p>
          <a:p>
            <a:r>
              <a:rPr lang="en-US" sz="2000" dirty="0">
                <a:solidFill>
                  <a:srgbClr val="FFFF00"/>
                </a:solidFill>
              </a:rPr>
              <a:t>Short Term Outcomes</a:t>
            </a:r>
            <a:r>
              <a:rPr lang="en-US" sz="2000" dirty="0"/>
              <a:t>:</a:t>
            </a:r>
          </a:p>
          <a:p>
            <a:pPr lvl="1"/>
            <a:r>
              <a:rPr lang="en-US" dirty="0"/>
              <a:t>Mortality</a:t>
            </a:r>
          </a:p>
          <a:p>
            <a:pPr lvl="1"/>
            <a:r>
              <a:rPr lang="en-US" dirty="0"/>
              <a:t>Stroke</a:t>
            </a:r>
          </a:p>
          <a:p>
            <a:pPr lvl="1"/>
            <a:r>
              <a:rPr lang="en-US" dirty="0"/>
              <a:t>Paravalvular Leak</a:t>
            </a:r>
          </a:p>
          <a:p>
            <a:pPr lvl="1"/>
            <a:r>
              <a:rPr lang="en-US" dirty="0"/>
              <a:t>Access</a:t>
            </a:r>
          </a:p>
          <a:p>
            <a:pPr lvl="1"/>
            <a:r>
              <a:rPr lang="en-US" dirty="0"/>
              <a:t>Permanent </a:t>
            </a:r>
            <a:r>
              <a:rPr lang="en-US" dirty="0" err="1"/>
              <a:t>PaceMaker</a:t>
            </a:r>
            <a:endParaRPr lang="en-US" dirty="0"/>
          </a:p>
          <a:p>
            <a:endParaRPr lang="en-US" dirty="0"/>
          </a:p>
          <a:p>
            <a:r>
              <a:rPr lang="en-US" sz="2000" dirty="0">
                <a:solidFill>
                  <a:srgbClr val="FFFF00"/>
                </a:solidFill>
              </a:rPr>
              <a:t>Long-term Outcomes</a:t>
            </a:r>
            <a:r>
              <a:rPr lang="en-US" sz="2000" dirty="0"/>
              <a:t>:</a:t>
            </a:r>
          </a:p>
          <a:p>
            <a:pPr lvl="1"/>
            <a:r>
              <a:rPr lang="en-US" dirty="0"/>
              <a:t>Patient Prothesis Mismatch</a:t>
            </a:r>
          </a:p>
          <a:p>
            <a:pPr lvl="1"/>
            <a:r>
              <a:rPr lang="en-US" dirty="0"/>
              <a:t>Durability </a:t>
            </a:r>
          </a:p>
          <a:p>
            <a:pPr lvl="1"/>
            <a:r>
              <a:rPr lang="en-US" dirty="0"/>
              <a:t>Coronary Access</a:t>
            </a:r>
          </a:p>
          <a:p>
            <a:pPr lvl="1"/>
            <a:r>
              <a:rPr lang="en-US" dirty="0"/>
              <a:t>TAVR in TAVR</a:t>
            </a:r>
          </a:p>
          <a:p>
            <a:endParaRPr lang="en-US" dirty="0"/>
          </a:p>
          <a:p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7761DC-3846-4BCB-A934-68F91E930376}"/>
              </a:ext>
            </a:extLst>
          </p:cNvPr>
          <p:cNvSpPr txBox="1"/>
          <p:nvPr/>
        </p:nvSpPr>
        <p:spPr>
          <a:xfrm>
            <a:off x="2667000" y="5867400"/>
            <a:ext cx="4544899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Technology is going to continue to improve</a:t>
            </a:r>
          </a:p>
        </p:txBody>
      </p:sp>
    </p:spTree>
    <p:extLst>
      <p:ext uri="{BB962C8B-B14F-4D97-AF65-F5344CB8AC3E}">
        <p14:creationId xmlns:p14="http://schemas.microsoft.com/office/powerpoint/2010/main" val="28291970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-228600"/>
            <a:ext cx="7315200" cy="1154097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TAVR </a:t>
            </a:r>
            <a:r>
              <a:rPr lang="en-US">
                <a:solidFill>
                  <a:srgbClr val="FFFF00"/>
                </a:solidFill>
              </a:rPr>
              <a:t>at CCMC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muhammad raza\Downloads\Screenshot 2020-02-28 at 4.41.02 PM (1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26" t="13617" r="1388" b="17193"/>
          <a:stretch/>
        </p:blipFill>
        <p:spPr bwMode="auto">
          <a:xfrm>
            <a:off x="1981200" y="914400"/>
            <a:ext cx="4984595" cy="578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2638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Thank you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05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Natural History of Aortic </a:t>
            </a:r>
            <a:r>
              <a:rPr 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Stenosis</a:t>
            </a:r>
            <a:endParaRPr lang="en-US" sz="32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9570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685800" y="1482725"/>
          <a:ext cx="7772400" cy="410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7" name="Worksheet" r:id="rId4" imgW="7771758" imgH="4108364" progId="Excel.Sheet.8">
                  <p:embed/>
                </p:oleObj>
              </mc:Choice>
              <mc:Fallback>
                <p:oleObj name="Worksheet" r:id="rId4" imgW="7771758" imgH="4108364" progId="Excel.Sheet.8">
                  <p:embed/>
                  <p:pic>
                    <p:nvPicPr>
                      <p:cNvPr id="10957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482725"/>
                        <a:ext cx="7772400" cy="4108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8516" name="Text Box 4"/>
          <p:cNvSpPr txBox="1">
            <a:spLocks noChangeArrowheads="1"/>
          </p:cNvSpPr>
          <p:nvPr/>
        </p:nvSpPr>
        <p:spPr bwMode="auto">
          <a:xfrm>
            <a:off x="1600200" y="5613400"/>
            <a:ext cx="617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Age (years)</a:t>
            </a:r>
          </a:p>
        </p:txBody>
      </p:sp>
      <p:sp>
        <p:nvSpPr>
          <p:cNvPr id="448517" name="Text Box 5"/>
          <p:cNvSpPr txBox="1">
            <a:spLocks noChangeArrowheads="1"/>
          </p:cNvSpPr>
          <p:nvPr/>
        </p:nvSpPr>
        <p:spPr bwMode="auto">
          <a:xfrm rot="16200000">
            <a:off x="-944562" y="3128962"/>
            <a:ext cx="3505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Survival (percent)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9573" name="Line 9"/>
          <p:cNvSpPr>
            <a:spLocks noChangeShapeType="1"/>
          </p:cNvSpPr>
          <p:nvPr/>
        </p:nvSpPr>
        <p:spPr bwMode="auto">
          <a:xfrm flipH="1">
            <a:off x="2133600" y="15748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74" name="Rectangle 10"/>
          <p:cNvSpPr>
            <a:spLocks noChangeArrowheads="1"/>
          </p:cNvSpPr>
          <p:nvPr/>
        </p:nvSpPr>
        <p:spPr bwMode="auto">
          <a:xfrm>
            <a:off x="2209800" y="4927600"/>
            <a:ext cx="1524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09575" name="Line 11"/>
          <p:cNvSpPr>
            <a:spLocks noChangeShapeType="1"/>
          </p:cNvSpPr>
          <p:nvPr/>
        </p:nvSpPr>
        <p:spPr bwMode="auto">
          <a:xfrm flipH="1">
            <a:off x="2286000" y="50038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76" name="Line 12"/>
          <p:cNvSpPr>
            <a:spLocks noChangeShapeType="1"/>
          </p:cNvSpPr>
          <p:nvPr/>
        </p:nvSpPr>
        <p:spPr bwMode="auto">
          <a:xfrm flipH="1">
            <a:off x="2133600" y="50038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8526" name="Text Box 14"/>
          <p:cNvSpPr txBox="1">
            <a:spLocks noChangeArrowheads="1"/>
          </p:cNvSpPr>
          <p:nvPr/>
        </p:nvSpPr>
        <p:spPr bwMode="auto">
          <a:xfrm>
            <a:off x="2438400" y="2341563"/>
            <a:ext cx="2482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Increasing obstruction,</a:t>
            </a:r>
          </a:p>
          <a:p>
            <a:pPr>
              <a:defRPr/>
            </a:pP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myocardial overload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8527" name="Line 15"/>
          <p:cNvSpPr>
            <a:spLocks noChangeShapeType="1"/>
          </p:cNvSpPr>
          <p:nvPr/>
        </p:nvSpPr>
        <p:spPr bwMode="auto">
          <a:xfrm flipV="1">
            <a:off x="3276600" y="1803400"/>
            <a:ext cx="4064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>
            <a:outerShdw blurRad="25400" dist="12700" dir="2700000" algn="tl" rotWithShape="0">
              <a:prstClr val="black">
                <a:alpha val="8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48529" name="Text Box 17"/>
          <p:cNvSpPr txBox="1">
            <a:spLocks noChangeArrowheads="1"/>
          </p:cNvSpPr>
          <p:nvPr/>
        </p:nvSpPr>
        <p:spPr bwMode="auto">
          <a:xfrm>
            <a:off x="5715000" y="4110038"/>
            <a:ext cx="2178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Average Age Death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8531" name="Text Box 19"/>
          <p:cNvSpPr txBox="1">
            <a:spLocks noChangeArrowheads="1"/>
          </p:cNvSpPr>
          <p:nvPr/>
        </p:nvSpPr>
        <p:spPr bwMode="auto">
          <a:xfrm>
            <a:off x="3440113" y="1306513"/>
            <a:ext cx="1543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Latent Period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8532" name="Text Box 20"/>
          <p:cNvSpPr txBox="1">
            <a:spLocks noChangeArrowheads="1"/>
          </p:cNvSpPr>
          <p:nvPr/>
        </p:nvSpPr>
        <p:spPr bwMode="auto">
          <a:xfrm>
            <a:off x="5575925" y="1389062"/>
            <a:ext cx="1482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Symptoms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9582" name="Rectangle 21"/>
          <p:cNvSpPr>
            <a:spLocks noChangeArrowheads="1"/>
          </p:cNvSpPr>
          <p:nvPr/>
        </p:nvSpPr>
        <p:spPr bwMode="auto">
          <a:xfrm>
            <a:off x="2133600" y="5172075"/>
            <a:ext cx="5791200" cy="420688"/>
          </a:xfrm>
          <a:prstGeom prst="rect">
            <a:avLst/>
          </a:prstGeom>
          <a:gradFill rotWithShape="0">
            <a:gsLst>
              <a:gs pos="0">
                <a:srgbClr val="0000CE"/>
              </a:gs>
              <a:gs pos="100000">
                <a:srgbClr val="0000B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448534" name="Text Box 22"/>
          <p:cNvSpPr txBox="1">
            <a:spLocks noChangeArrowheads="1"/>
          </p:cNvSpPr>
          <p:nvPr/>
        </p:nvSpPr>
        <p:spPr bwMode="auto">
          <a:xfrm>
            <a:off x="2590800" y="5140325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40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8535" name="Text Box 23"/>
          <p:cNvSpPr txBox="1">
            <a:spLocks noChangeArrowheads="1"/>
          </p:cNvSpPr>
          <p:nvPr/>
        </p:nvSpPr>
        <p:spPr bwMode="auto">
          <a:xfrm>
            <a:off x="3800475" y="5156200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50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8536" name="Text Box 24"/>
          <p:cNvSpPr txBox="1">
            <a:spLocks noChangeArrowheads="1"/>
          </p:cNvSpPr>
          <p:nvPr/>
        </p:nvSpPr>
        <p:spPr bwMode="auto">
          <a:xfrm>
            <a:off x="5019675" y="5156200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60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8537" name="Text Box 25"/>
          <p:cNvSpPr txBox="1">
            <a:spLocks noChangeArrowheads="1"/>
          </p:cNvSpPr>
          <p:nvPr/>
        </p:nvSpPr>
        <p:spPr bwMode="auto">
          <a:xfrm>
            <a:off x="6238875" y="5156200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70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8538" name="Text Box 26"/>
          <p:cNvSpPr txBox="1">
            <a:spLocks noChangeArrowheads="1"/>
          </p:cNvSpPr>
          <p:nvPr/>
        </p:nvSpPr>
        <p:spPr bwMode="auto">
          <a:xfrm>
            <a:off x="7458075" y="5156200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80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8539" name="Text Box 27"/>
          <p:cNvSpPr txBox="1">
            <a:spLocks noChangeArrowheads="1"/>
          </p:cNvSpPr>
          <p:nvPr/>
        </p:nvSpPr>
        <p:spPr bwMode="auto">
          <a:xfrm>
            <a:off x="2103438" y="6380163"/>
            <a:ext cx="5454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from Ross and </a:t>
            </a:r>
            <a:r>
              <a:rPr lang="en-US" sz="1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Braunwald</a:t>
            </a: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,</a:t>
            </a:r>
            <a:r>
              <a:rPr lang="en-US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Circulation </a:t>
            </a: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1968;38:V-61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8540" name="Rectangle 28"/>
          <p:cNvSpPr>
            <a:spLocks noChangeArrowheads="1"/>
          </p:cNvSpPr>
          <p:nvPr/>
        </p:nvSpPr>
        <p:spPr bwMode="auto">
          <a:xfrm>
            <a:off x="1096963" y="1354138"/>
            <a:ext cx="533400" cy="391795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48541" name="Text Box 29"/>
          <p:cNvSpPr txBox="1">
            <a:spLocks noChangeArrowheads="1"/>
          </p:cNvSpPr>
          <p:nvPr/>
        </p:nvSpPr>
        <p:spPr bwMode="auto">
          <a:xfrm>
            <a:off x="992188" y="1422400"/>
            <a:ext cx="608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100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8542" name="Text Box 30"/>
          <p:cNvSpPr txBox="1">
            <a:spLocks noChangeArrowheads="1"/>
          </p:cNvSpPr>
          <p:nvPr/>
        </p:nvSpPr>
        <p:spPr bwMode="auto">
          <a:xfrm>
            <a:off x="1131888" y="2092325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80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8543" name="Text Box 31"/>
          <p:cNvSpPr txBox="1">
            <a:spLocks noChangeArrowheads="1"/>
          </p:cNvSpPr>
          <p:nvPr/>
        </p:nvSpPr>
        <p:spPr bwMode="auto">
          <a:xfrm>
            <a:off x="1133475" y="2778125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60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8544" name="Text Box 32"/>
          <p:cNvSpPr txBox="1">
            <a:spLocks noChangeArrowheads="1"/>
          </p:cNvSpPr>
          <p:nvPr/>
        </p:nvSpPr>
        <p:spPr bwMode="auto">
          <a:xfrm>
            <a:off x="1133475" y="3479800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40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8545" name="Text Box 33"/>
          <p:cNvSpPr txBox="1">
            <a:spLocks noChangeArrowheads="1"/>
          </p:cNvSpPr>
          <p:nvPr/>
        </p:nvSpPr>
        <p:spPr bwMode="auto">
          <a:xfrm>
            <a:off x="1143000" y="4165600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20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8546" name="Text Box 34"/>
          <p:cNvSpPr txBox="1">
            <a:spLocks noChangeArrowheads="1"/>
          </p:cNvSpPr>
          <p:nvPr/>
        </p:nvSpPr>
        <p:spPr bwMode="auto">
          <a:xfrm>
            <a:off x="1274763" y="4851400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0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9596" name="Line 8"/>
          <p:cNvSpPr>
            <a:spLocks noChangeShapeType="1"/>
          </p:cNvSpPr>
          <p:nvPr/>
        </p:nvSpPr>
        <p:spPr bwMode="auto">
          <a:xfrm flipH="1">
            <a:off x="2286000" y="15748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Line 7"/>
          <p:cNvSpPr>
            <a:spLocks noChangeShapeType="1"/>
          </p:cNvSpPr>
          <p:nvPr/>
        </p:nvSpPr>
        <p:spPr bwMode="auto">
          <a:xfrm>
            <a:off x="2362200" y="1651000"/>
            <a:ext cx="2438400" cy="22860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ffectLst>
            <a:outerShdw blurRad="25400" dist="12700" dir="5400000" algn="ctr" rotWithShape="0">
              <a:srgbClr val="000000">
                <a:alpha val="8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Arc 42"/>
          <p:cNvSpPr/>
          <p:nvPr/>
        </p:nvSpPr>
        <p:spPr bwMode="auto">
          <a:xfrm>
            <a:off x="4572000" y="1879600"/>
            <a:ext cx="457200" cy="533400"/>
          </a:xfrm>
          <a:prstGeom prst="arc">
            <a:avLst>
              <a:gd name="adj1" fmla="val 15923056"/>
              <a:gd name="adj2" fmla="val 21050256"/>
            </a:avLst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12700" dir="2700000" algn="tl" rotWithShape="0">
              <a:prstClr val="black">
                <a:alpha val="8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Line 16"/>
          <p:cNvSpPr>
            <a:spLocks noChangeShapeType="1"/>
          </p:cNvSpPr>
          <p:nvPr/>
        </p:nvSpPr>
        <p:spPr bwMode="auto">
          <a:xfrm flipH="1">
            <a:off x="5029199" y="1589089"/>
            <a:ext cx="629903" cy="36671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>
            <a:outerShdw blurRad="25400" dist="12700" dir="2700000" algn="tl" rotWithShape="0">
              <a:prstClr val="black">
                <a:alpha val="8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Line 18"/>
          <p:cNvSpPr>
            <a:spLocks noChangeShapeType="1"/>
          </p:cNvSpPr>
          <p:nvPr/>
        </p:nvSpPr>
        <p:spPr bwMode="auto">
          <a:xfrm flipH="1">
            <a:off x="5791200" y="4470400"/>
            <a:ext cx="2286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>
            <a:outerShdw blurRad="25400" dist="12700" dir="2700000" algn="tl" rotWithShape="0">
              <a:prstClr val="black">
                <a:alpha val="8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Line 13"/>
          <p:cNvSpPr>
            <a:spLocks noChangeShapeType="1"/>
          </p:cNvSpPr>
          <p:nvPr/>
        </p:nvSpPr>
        <p:spPr bwMode="auto">
          <a:xfrm>
            <a:off x="5029200" y="2108200"/>
            <a:ext cx="762000" cy="297180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ffectLst>
            <a:outerShdw blurRad="25400" dist="12700" dir="2700000" algn="ctr" rotWithShape="0">
              <a:srgbClr val="000000">
                <a:alpha val="8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109602" name="Picture 3" descr="Screen Shot 2012-11-14 at 9.51.53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057400"/>
            <a:ext cx="17145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Brace 1">
            <a:extLst>
              <a:ext uri="{FF2B5EF4-FFF2-40B4-BE49-F238E27FC236}">
                <a16:creationId xmlns:a16="http://schemas.microsoft.com/office/drawing/2014/main" id="{C7C3C056-64AD-40EE-B708-EF6F6A6F9617}"/>
              </a:ext>
            </a:extLst>
          </p:cNvPr>
          <p:cNvSpPr/>
          <p:nvPr/>
        </p:nvSpPr>
        <p:spPr>
          <a:xfrm rot="20726178">
            <a:off x="5338095" y="1835794"/>
            <a:ext cx="1660229" cy="2873671"/>
          </a:xfrm>
          <a:prstGeom prst="rightBrace">
            <a:avLst>
              <a:gd name="adj1" fmla="val 8333"/>
              <a:gd name="adj2" fmla="val 5094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120069"/>
      </p:ext>
    </p:extLst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Therapeutic Options in AS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1524000"/>
            <a:ext cx="8686800" cy="4525963"/>
          </a:xfrm>
        </p:spPr>
        <p:txBody>
          <a:bodyPr/>
          <a:lstStyle/>
          <a:p>
            <a:r>
              <a:rPr lang="en-US" dirty="0"/>
              <a:t>Medical therapy!</a:t>
            </a:r>
          </a:p>
          <a:p>
            <a:pPr lvl="1"/>
            <a:r>
              <a:rPr lang="en-US" dirty="0"/>
              <a:t>AS = Mechanical problem = Mechanical solution</a:t>
            </a:r>
          </a:p>
          <a:p>
            <a:endParaRPr lang="en-US" sz="1400" baseline="30000" dirty="0"/>
          </a:p>
          <a:p>
            <a:pPr lvl="1"/>
            <a:r>
              <a:rPr lang="en-US" dirty="0"/>
              <a:t>No medical therapy effective in delaying progression or altering outcome of AS</a:t>
            </a:r>
          </a:p>
          <a:p>
            <a:endParaRPr lang="en-US" sz="1400" baseline="30000" dirty="0"/>
          </a:p>
          <a:p>
            <a:r>
              <a:rPr lang="en-US" dirty="0"/>
              <a:t>Surgical therapy</a:t>
            </a:r>
          </a:p>
          <a:p>
            <a:endParaRPr lang="en-US" sz="1400" dirty="0"/>
          </a:p>
          <a:p>
            <a:r>
              <a:rPr lang="en-US" dirty="0" err="1"/>
              <a:t>Transcatheter</a:t>
            </a:r>
            <a:r>
              <a:rPr lang="en-US" dirty="0"/>
              <a:t> therapy</a:t>
            </a:r>
          </a:p>
        </p:txBody>
      </p:sp>
      <p:pic>
        <p:nvPicPr>
          <p:cNvPr id="4" name="Picture 3" descr="images-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59" y="5148186"/>
            <a:ext cx="1703137" cy="1294384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7" name="Picture 16" descr="Valve Vertic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5154613"/>
            <a:ext cx="1105890" cy="1276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03062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57" y="3698876"/>
            <a:ext cx="4495777" cy="2478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63015D-DFB0-4803-B880-F3886DA994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293" y="612541"/>
            <a:ext cx="3901440" cy="2478024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8C488CE-EA6A-4018-AD75-74015C2DDA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7" t="4321" r="22716" b="10864"/>
          <a:stretch/>
        </p:blipFill>
        <p:spPr>
          <a:xfrm>
            <a:off x="5881590" y="2819400"/>
            <a:ext cx="2395880" cy="372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871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A87E20D-8C65-46F7-A614-271F355100A0}"/>
              </a:ext>
            </a:extLst>
          </p:cNvPr>
          <p:cNvSpPr txBox="1">
            <a:spLocks/>
          </p:cNvSpPr>
          <p:nvPr/>
        </p:nvSpPr>
        <p:spPr>
          <a:xfrm>
            <a:off x="285750" y="1848921"/>
            <a:ext cx="8572500" cy="3514725"/>
          </a:xfrm>
          <a:prstGeom prst="rect">
            <a:avLst/>
          </a:prstGeom>
        </p:spPr>
        <p:txBody>
          <a:bodyPr/>
          <a:lstStyle>
            <a:lvl1pPr marL="228600" indent="-228600" algn="l" defTabSz="54845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8600" algn="l" defTabSz="54845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54845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54845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Wingdings" charset="2"/>
              <a:buChar char="§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144588" indent="-227013" algn="l" defTabSz="54845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Effra" panose="02000506080000020004" pitchFamily="2" charset="0"/>
              <a:buChar char="–"/>
              <a:defRPr sz="1600" kern="1200" baseline="0">
                <a:solidFill>
                  <a:schemeClr val="accent1"/>
                </a:solidFill>
                <a:latin typeface="Effra"/>
                <a:ea typeface="+mn-ea"/>
                <a:cs typeface="+mn-cs"/>
              </a:defRPr>
            </a:lvl5pPr>
            <a:lvl6pPr marL="1370013" indent="-225425" algn="l" defTabSz="54845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Effra" panose="02000506080000020004" pitchFamily="2" charset="0"/>
              <a:buChar char="–"/>
              <a:defRPr sz="1600" kern="1200">
                <a:solidFill>
                  <a:schemeClr val="accent1"/>
                </a:solidFill>
                <a:latin typeface="Effra"/>
                <a:ea typeface="+mn-ea"/>
                <a:cs typeface="+mn-cs"/>
              </a:defRPr>
            </a:lvl6pPr>
            <a:lvl7pPr marL="1597025" indent="-227013" algn="l" defTabSz="54845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Effra" panose="02000506080000020004" pitchFamily="2" charset="0"/>
              <a:buChar char="–"/>
              <a:defRPr sz="1600" kern="1200">
                <a:solidFill>
                  <a:schemeClr val="accent1"/>
                </a:solidFill>
                <a:latin typeface="Effra"/>
                <a:ea typeface="+mn-ea"/>
                <a:cs typeface="+mn-cs"/>
              </a:defRPr>
            </a:lvl7pPr>
            <a:lvl8pPr marL="4113428" indent="-274229" algn="l" defTabSz="548457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1886" indent="-274229" algn="l" defTabSz="548457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399510">
              <a:spcAft>
                <a:spcPts val="263"/>
              </a:spcAft>
              <a:buNone/>
            </a:pPr>
            <a:r>
              <a:rPr lang="en-GB" sz="1350" dirty="0"/>
              <a:t>TAVR System’s supra-annular valve function achieves larger EOAs and lower gradients than intra-annular TAV designs, lessening the risk of patient-prosthesis mismatch especially in smaller annulus patients.</a:t>
            </a:r>
            <a:r>
              <a:rPr lang="en-GB" sz="1350" b="1" baseline="30000" dirty="0"/>
              <a:t> </a:t>
            </a:r>
            <a:r>
              <a:rPr lang="en-GB" sz="1350" baseline="30000" dirty="0"/>
              <a:t>1</a:t>
            </a:r>
            <a:r>
              <a:rPr lang="en-GB" sz="1200" baseline="30000" dirty="0"/>
              <a:t> </a:t>
            </a:r>
            <a:endParaRPr lang="en-GB" sz="1350" baseline="30000" dirty="0">
              <a:solidFill>
                <a:schemeClr val="accent1"/>
              </a:solidFill>
            </a:endParaRPr>
          </a:p>
          <a:p>
            <a:pPr marL="0" indent="0" defTabSz="685772">
              <a:spcAft>
                <a:spcPts val="808"/>
              </a:spcAft>
              <a:buNone/>
            </a:pPr>
            <a:endParaRPr lang="en-US" sz="15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F9EE06-D012-4656-AA50-E0C0674E95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D2B6FCD-C48E-4B1F-8978-E7E57A796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Hemodynamics Performance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24FEDED-3D87-4570-AA92-DD5158F1BCD6}"/>
              </a:ext>
            </a:extLst>
          </p:cNvPr>
          <p:cNvSpPr/>
          <p:nvPr/>
        </p:nvSpPr>
        <p:spPr>
          <a:xfrm>
            <a:off x="66583" y="5383134"/>
            <a:ext cx="1494320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750" dirty="0"/>
              <a:t>Abdelghani, et al. JACC, 2018.</a:t>
            </a:r>
            <a:endParaRPr lang="en-US" sz="12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676A2BA-A908-443B-8C17-50FC969455D9}"/>
              </a:ext>
            </a:extLst>
          </p:cNvPr>
          <p:cNvSpPr/>
          <p:nvPr/>
        </p:nvSpPr>
        <p:spPr>
          <a:xfrm>
            <a:off x="4640142" y="2509668"/>
            <a:ext cx="4355384" cy="28404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250" b="1" dirty="0"/>
              <a:t>Intra-Annular TAV Design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4D7B946-DCA5-42FE-A89E-1CA2D5C48E7D}"/>
              </a:ext>
            </a:extLst>
          </p:cNvPr>
          <p:cNvSpPr/>
          <p:nvPr/>
        </p:nvSpPr>
        <p:spPr>
          <a:xfrm>
            <a:off x="284759" y="2509667"/>
            <a:ext cx="4286250" cy="28404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250" b="1" dirty="0"/>
              <a:t>Evolut R Supra-Annular TAV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CB44500-ABB7-46EA-99D7-FB4A525C91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759" y="2813195"/>
            <a:ext cx="8710767" cy="218547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3383E28-D188-489B-8527-03AB4EC73628}"/>
              </a:ext>
            </a:extLst>
          </p:cNvPr>
          <p:cNvSpPr/>
          <p:nvPr/>
        </p:nvSpPr>
        <p:spPr>
          <a:xfrm>
            <a:off x="7917083" y="5666531"/>
            <a:ext cx="1015679" cy="2544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 err="1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499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image1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354017" y="1172637"/>
            <a:ext cx="8224838" cy="4510617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98" name="Table 298"/>
          <p:cNvGraphicFramePr/>
          <p:nvPr/>
        </p:nvGraphicFramePr>
        <p:xfrm>
          <a:off x="385321" y="5686623"/>
          <a:ext cx="7927411" cy="825819"/>
        </p:xfrm>
        <a:graphic>
          <a:graphicData uri="http://schemas.openxmlformats.org/drawingml/2006/table">
            <a:tbl>
              <a:tblPr firstRow="1" bandRow="1"/>
              <a:tblGrid>
                <a:gridCol w="6233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38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06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75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12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419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87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38139">
                <a:tc>
                  <a:txBody>
                    <a:bodyPr/>
                    <a:lstStyle/>
                    <a:p>
                      <a:pPr lvl="0" algn="r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300" b="1" dirty="0">
                          <a:solidFill>
                            <a:srgbClr val="00B0F0"/>
                          </a:solidFill>
                        </a:rPr>
                        <a:t>TAVR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300" b="1">
                          <a:solidFill>
                            <a:srgbClr val="00B0F0"/>
                          </a:solidFill>
                        </a:rPr>
                        <a:t>244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300" b="1">
                          <a:solidFill>
                            <a:srgbClr val="00B0F0"/>
                          </a:solidFill>
                        </a:rPr>
                        <a:t>189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300" b="1">
                          <a:solidFill>
                            <a:srgbClr val="00B0F0"/>
                          </a:solidFill>
                        </a:rPr>
                        <a:t>167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300" b="1">
                          <a:solidFill>
                            <a:srgbClr val="00B0F0"/>
                          </a:solidFill>
                        </a:rPr>
                        <a:t>141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300" b="1">
                          <a:solidFill>
                            <a:srgbClr val="00B0F0"/>
                          </a:solidFill>
                        </a:rPr>
                        <a:t>115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300" b="1">
                          <a:solidFill>
                            <a:srgbClr val="00B0F0"/>
                          </a:solidFill>
                        </a:rPr>
                        <a:t>50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lvl="0" algn="r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300" b="1" i="1">
                          <a:solidFill>
                            <a:srgbClr val="FFFF00"/>
                          </a:solidFill>
                        </a:rPr>
                        <a:t>SAVR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300" b="1" i="1">
                          <a:solidFill>
                            <a:srgbClr val="FFFF00"/>
                          </a:solidFill>
                        </a:rPr>
                        <a:t>248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300" b="1" i="1" dirty="0">
                          <a:solidFill>
                            <a:srgbClr val="FFFF00"/>
                          </a:solidFill>
                        </a:rPr>
                        <a:t>168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300" b="1" i="1">
                          <a:solidFill>
                            <a:srgbClr val="FFFF00"/>
                          </a:solidFill>
                        </a:rPr>
                        <a:t>150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300" b="1" i="1">
                          <a:solidFill>
                            <a:srgbClr val="FFFF00"/>
                          </a:solidFill>
                        </a:rPr>
                        <a:t>125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300" b="1" i="1">
                          <a:solidFill>
                            <a:srgbClr val="FFFF00"/>
                          </a:solidFill>
                        </a:rPr>
                        <a:t>93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300" b="1" i="1">
                          <a:solidFill>
                            <a:srgbClr val="FFFF00"/>
                          </a:solidFill>
                        </a:rPr>
                        <a:t>46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9" name="Shape 299"/>
          <p:cNvSpPr>
            <a:spLocks noGrp="1"/>
          </p:cNvSpPr>
          <p:nvPr>
            <p:ph type="title"/>
          </p:nvPr>
        </p:nvSpPr>
        <p:spPr>
          <a:xfrm>
            <a:off x="389472" y="171451"/>
            <a:ext cx="6941499" cy="1001186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lang="en-US" sz="2800" b="1" i="1" dirty="0">
                <a:solidFill>
                  <a:srgbClr val="FFFF66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PARTNER 1 Trial – 5-Year Outcome </a:t>
            </a:r>
            <a:br>
              <a:rPr lang="en-US" sz="2800" b="1" i="1" dirty="0">
                <a:solidFill>
                  <a:srgbClr val="FFFF66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2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rPr>
              <a:t>All-Cause Mortality</a:t>
            </a:r>
            <a:endParaRPr sz="2400" b="1" i="1" dirty="0">
              <a:solidFill>
                <a:srgbClr val="FFFFFF"/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0" name="Shape 300"/>
          <p:cNvSpPr/>
          <p:nvPr/>
        </p:nvSpPr>
        <p:spPr>
          <a:xfrm>
            <a:off x="385315" y="5378851"/>
            <a:ext cx="1828801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defTabSz="914400">
              <a:defRPr sz="1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FFFFFF"/>
                </a:solidFill>
              </a:rPr>
              <a:t>No. at Risk</a:t>
            </a:r>
          </a:p>
        </p:txBody>
      </p:sp>
      <p:sp>
        <p:nvSpPr>
          <p:cNvPr id="301" name="Shape 301"/>
          <p:cNvSpPr/>
          <p:nvPr/>
        </p:nvSpPr>
        <p:spPr>
          <a:xfrm>
            <a:off x="4038605" y="1576628"/>
            <a:ext cx="2805114" cy="77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1" indent="0" algn="ctr" defTabSz="914400">
              <a:defRPr>
                <a:solidFill>
                  <a:srgbClr val="000000"/>
                </a:solidFill>
              </a:defRPr>
            </a:pPr>
            <a:r>
              <a:rPr sz="1600">
                <a:solidFill>
                  <a:srgbClr val="FFFFFF"/>
                </a:solidFill>
              </a:rPr>
              <a:t>HR [95% CI] =</a:t>
            </a:r>
            <a:br>
              <a:rPr sz="1600">
                <a:solidFill>
                  <a:srgbClr val="FFFFFF"/>
                </a:solidFill>
              </a:rPr>
            </a:br>
            <a:r>
              <a:rPr sz="1600">
                <a:solidFill>
                  <a:srgbClr val="FFFFFF"/>
                </a:solidFill>
              </a:rPr>
              <a:t>0.91 [0.72, 1.14]</a:t>
            </a:r>
          </a:p>
          <a:p>
            <a:pPr lvl="1" indent="0" algn="ctr" defTabSz="914400">
              <a:defRPr>
                <a:solidFill>
                  <a:srgbClr val="000000"/>
                </a:solidFill>
              </a:defRPr>
            </a:pPr>
            <a:r>
              <a:rPr sz="1600">
                <a:solidFill>
                  <a:srgbClr val="FFFF00"/>
                </a:solidFill>
              </a:rPr>
              <a:t>p (log rank) = 0.41</a:t>
            </a:r>
          </a:p>
        </p:txBody>
      </p:sp>
      <p:sp>
        <p:nvSpPr>
          <p:cNvPr id="302" name="Shape 302"/>
          <p:cNvSpPr/>
          <p:nvPr/>
        </p:nvSpPr>
        <p:spPr>
          <a:xfrm>
            <a:off x="7734306" y="2070100"/>
            <a:ext cx="680304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defTabSz="914400">
              <a:defRPr sz="1600" b="1">
                <a:solidFill>
                  <a:srgbClr val="FFFF00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600" b="1">
                <a:solidFill>
                  <a:srgbClr val="FFFF00"/>
                </a:solidFill>
              </a:rPr>
              <a:t>63.3%</a:t>
            </a:r>
          </a:p>
        </p:txBody>
      </p:sp>
      <p:sp>
        <p:nvSpPr>
          <p:cNvPr id="303" name="Shape 303"/>
          <p:cNvSpPr/>
          <p:nvPr/>
        </p:nvSpPr>
        <p:spPr>
          <a:xfrm>
            <a:off x="7734306" y="2925346"/>
            <a:ext cx="680304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defTabSz="914400">
              <a:defRPr sz="1600" b="1">
                <a:solidFill>
                  <a:srgbClr val="00B0F0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600" b="1">
                <a:solidFill>
                  <a:srgbClr val="00B0F0"/>
                </a:solidFill>
              </a:rPr>
              <a:t>63.3%</a:t>
            </a:r>
          </a:p>
        </p:txBody>
      </p:sp>
      <p:sp>
        <p:nvSpPr>
          <p:cNvPr id="304" name="Shape 304"/>
          <p:cNvSpPr/>
          <p:nvPr/>
        </p:nvSpPr>
        <p:spPr>
          <a:xfrm>
            <a:off x="6470081" y="4455273"/>
            <a:ext cx="1842554" cy="442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ctr" defTabSz="914400">
              <a:defRPr sz="1200" i="1"/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1200" i="1">
                <a:solidFill>
                  <a:srgbClr val="FFFFFF"/>
                </a:solidFill>
              </a:rPr>
              <a:t>Error Bars Represent 95% Confidence Limits</a:t>
            </a:r>
          </a:p>
        </p:txBody>
      </p:sp>
    </p:spTree>
    <p:extLst>
      <p:ext uri="{BB962C8B-B14F-4D97-AF65-F5344CB8AC3E}">
        <p14:creationId xmlns:p14="http://schemas.microsoft.com/office/powerpoint/2010/main" val="2726921288"/>
      </p:ext>
    </p:extLst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Rectangle 41"/>
          <p:cNvSpPr>
            <a:spLocks noChangeArrowheads="1"/>
          </p:cNvSpPr>
          <p:nvPr/>
        </p:nvSpPr>
        <p:spPr bwMode="auto">
          <a:xfrm>
            <a:off x="1624155" y="5948662"/>
            <a:ext cx="31418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100" b="1" dirty="0">
                <a:solidFill>
                  <a:schemeClr val="accent1"/>
                </a:solidFill>
              </a:rPr>
              <a:t>1077</a:t>
            </a:r>
            <a:endParaRPr lang="en-US" altLang="en-US" sz="1100" dirty="0">
              <a:solidFill>
                <a:schemeClr val="accent1"/>
              </a:solidFill>
            </a:endParaRPr>
          </a:p>
        </p:txBody>
      </p:sp>
      <p:sp>
        <p:nvSpPr>
          <p:cNvPr id="210" name="Rectangle 42"/>
          <p:cNvSpPr>
            <a:spLocks noChangeArrowheads="1"/>
          </p:cNvSpPr>
          <p:nvPr/>
        </p:nvSpPr>
        <p:spPr bwMode="auto">
          <a:xfrm>
            <a:off x="3195439" y="5948662"/>
            <a:ext cx="31418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100" b="1" dirty="0">
                <a:solidFill>
                  <a:schemeClr val="accent1"/>
                </a:solidFill>
              </a:rPr>
              <a:t>1043</a:t>
            </a:r>
            <a:endParaRPr lang="en-US" altLang="en-US" sz="1100" dirty="0">
              <a:solidFill>
                <a:schemeClr val="accent1"/>
              </a:solidFill>
            </a:endParaRPr>
          </a:p>
        </p:txBody>
      </p:sp>
      <p:sp>
        <p:nvSpPr>
          <p:cNvPr id="211" name="Rectangle 43"/>
          <p:cNvSpPr>
            <a:spLocks noChangeArrowheads="1"/>
          </p:cNvSpPr>
          <p:nvPr/>
        </p:nvSpPr>
        <p:spPr bwMode="auto">
          <a:xfrm>
            <a:off x="4875231" y="5948662"/>
            <a:ext cx="31418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100" b="1" dirty="0">
                <a:solidFill>
                  <a:schemeClr val="accent1"/>
                </a:solidFill>
              </a:rPr>
              <a:t>1017</a:t>
            </a:r>
            <a:endParaRPr lang="en-US" altLang="en-US" sz="1100" dirty="0">
              <a:solidFill>
                <a:schemeClr val="accent1"/>
              </a:solidFill>
            </a:endParaRPr>
          </a:p>
        </p:txBody>
      </p:sp>
      <p:sp>
        <p:nvSpPr>
          <p:cNvPr id="212" name="Rectangle 44"/>
          <p:cNvSpPr>
            <a:spLocks noChangeArrowheads="1"/>
          </p:cNvSpPr>
          <p:nvPr/>
        </p:nvSpPr>
        <p:spPr bwMode="auto">
          <a:xfrm>
            <a:off x="6608153" y="5948662"/>
            <a:ext cx="23564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100" b="1" dirty="0">
                <a:solidFill>
                  <a:schemeClr val="accent1"/>
                </a:solidFill>
              </a:rPr>
              <a:t>991</a:t>
            </a:r>
            <a:endParaRPr lang="en-US" altLang="en-US" sz="1100" dirty="0">
              <a:solidFill>
                <a:schemeClr val="accent1"/>
              </a:solidFill>
            </a:endParaRPr>
          </a:p>
        </p:txBody>
      </p:sp>
      <p:sp>
        <p:nvSpPr>
          <p:cNvPr id="213" name="Rectangle 45"/>
          <p:cNvSpPr>
            <a:spLocks noChangeArrowheads="1"/>
          </p:cNvSpPr>
          <p:nvPr/>
        </p:nvSpPr>
        <p:spPr bwMode="auto">
          <a:xfrm>
            <a:off x="8311221" y="5948662"/>
            <a:ext cx="23564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100" b="1" dirty="0">
                <a:solidFill>
                  <a:schemeClr val="accent1"/>
                </a:solidFill>
              </a:rPr>
              <a:t>963</a:t>
            </a:r>
            <a:endParaRPr lang="en-US" altLang="en-US" sz="1100" dirty="0">
              <a:solidFill>
                <a:schemeClr val="accent1"/>
              </a:solidFill>
            </a:endParaRPr>
          </a:p>
        </p:txBody>
      </p:sp>
      <p:sp>
        <p:nvSpPr>
          <p:cNvPr id="214" name="Rectangle 46"/>
          <p:cNvSpPr>
            <a:spLocks noChangeArrowheads="1"/>
          </p:cNvSpPr>
          <p:nvPr/>
        </p:nvSpPr>
        <p:spPr bwMode="auto">
          <a:xfrm>
            <a:off x="1702703" y="5707105"/>
            <a:ext cx="235641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944</a:t>
            </a:r>
            <a:endParaRPr lang="en-US" alt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5" name="Rectangle 47"/>
          <p:cNvSpPr>
            <a:spLocks noChangeArrowheads="1"/>
          </p:cNvSpPr>
          <p:nvPr/>
        </p:nvSpPr>
        <p:spPr bwMode="auto">
          <a:xfrm>
            <a:off x="3277192" y="5707105"/>
            <a:ext cx="23564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859</a:t>
            </a:r>
            <a:endParaRPr lang="en-US" alt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6" name="Rectangle 48"/>
          <p:cNvSpPr>
            <a:spLocks noChangeArrowheads="1"/>
          </p:cNvSpPr>
          <p:nvPr/>
        </p:nvSpPr>
        <p:spPr bwMode="auto">
          <a:xfrm>
            <a:off x="4956984" y="5707105"/>
            <a:ext cx="23564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836</a:t>
            </a:r>
            <a:endParaRPr lang="en-US" alt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7" name="Rectangle 49"/>
          <p:cNvSpPr>
            <a:spLocks noChangeArrowheads="1"/>
          </p:cNvSpPr>
          <p:nvPr/>
        </p:nvSpPr>
        <p:spPr bwMode="auto">
          <a:xfrm>
            <a:off x="6608153" y="5707105"/>
            <a:ext cx="23564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808</a:t>
            </a:r>
            <a:endParaRPr lang="en-US" alt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8" name="Rectangle 50"/>
          <p:cNvSpPr>
            <a:spLocks noChangeArrowheads="1"/>
          </p:cNvSpPr>
          <p:nvPr/>
        </p:nvSpPr>
        <p:spPr bwMode="auto">
          <a:xfrm>
            <a:off x="8311221" y="5707105"/>
            <a:ext cx="23564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795</a:t>
            </a:r>
            <a:endParaRPr lang="en-US" alt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8" name="Rectangle 51"/>
          <p:cNvSpPr>
            <a:spLocks noChangeArrowheads="1"/>
          </p:cNvSpPr>
          <p:nvPr/>
        </p:nvSpPr>
        <p:spPr bwMode="auto">
          <a:xfrm>
            <a:off x="468524" y="5486855"/>
            <a:ext cx="95378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100" dirty="0"/>
              <a:t>Number at risk:</a:t>
            </a:r>
          </a:p>
        </p:txBody>
      </p:sp>
      <p:sp>
        <p:nvSpPr>
          <p:cNvPr id="59" name="Rectangle 52"/>
          <p:cNvSpPr>
            <a:spLocks noChangeArrowheads="1"/>
          </p:cNvSpPr>
          <p:nvPr/>
        </p:nvSpPr>
        <p:spPr bwMode="auto">
          <a:xfrm>
            <a:off x="478302" y="5948662"/>
            <a:ext cx="112086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100" dirty="0"/>
              <a:t>SAPIEN 3 TAVR</a:t>
            </a:r>
          </a:p>
        </p:txBody>
      </p:sp>
      <p:sp>
        <p:nvSpPr>
          <p:cNvPr id="60" name="Rectangle 53"/>
          <p:cNvSpPr>
            <a:spLocks noChangeArrowheads="1"/>
          </p:cNvSpPr>
          <p:nvPr/>
        </p:nvSpPr>
        <p:spPr bwMode="auto">
          <a:xfrm>
            <a:off x="478302" y="5707105"/>
            <a:ext cx="49372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100" dirty="0"/>
              <a:t>Surgery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609600"/>
            <a:ext cx="7315200" cy="1154097"/>
          </a:xfrm>
        </p:spPr>
        <p:txBody>
          <a:bodyPr>
            <a:normAutofit fontScale="90000"/>
          </a:bodyPr>
          <a:lstStyle/>
          <a:p>
            <a:pPr lvl="0"/>
            <a:r>
              <a:rPr lang="en-US" b="1" i="1" dirty="0">
                <a:solidFill>
                  <a:srgbClr val="FFFF66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PARTNER 11 Trial </a:t>
            </a:r>
            <a:br>
              <a:rPr lang="en-US" b="1" i="1" dirty="0">
                <a:solidFill>
                  <a:srgbClr val="FFFF66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FFFF00"/>
                </a:solidFill>
              </a:rPr>
              <a:t>All-cause mortality*</a:t>
            </a:r>
            <a:br>
              <a:rPr lang="en-US" dirty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A9528-BCFE-1E43-A37D-912FF3C527A6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23" name="Group 15"/>
          <p:cNvGrpSpPr>
            <a:grpSpLocks noChangeAspect="1"/>
          </p:cNvGrpSpPr>
          <p:nvPr/>
        </p:nvGrpSpPr>
        <p:grpSpPr bwMode="auto">
          <a:xfrm>
            <a:off x="1710608" y="3726581"/>
            <a:ext cx="6766796" cy="1204915"/>
            <a:chOff x="1097" y="2514"/>
            <a:chExt cx="4292" cy="789"/>
          </a:xfrm>
        </p:grpSpPr>
        <p:sp>
          <p:nvSpPr>
            <p:cNvPr id="25" name="Freeform 17"/>
            <p:cNvSpPr>
              <a:spLocks/>
            </p:cNvSpPr>
            <p:nvPr/>
          </p:nvSpPr>
          <p:spPr bwMode="auto">
            <a:xfrm>
              <a:off x="1097" y="2845"/>
              <a:ext cx="4292" cy="458"/>
            </a:xfrm>
            <a:custGeom>
              <a:avLst/>
              <a:gdLst>
                <a:gd name="T0" fmla="*/ 71 w 8585"/>
                <a:gd name="T1" fmla="*/ 917 h 917"/>
                <a:gd name="T2" fmla="*/ 237 w 8585"/>
                <a:gd name="T3" fmla="*/ 884 h 917"/>
                <a:gd name="T4" fmla="*/ 333 w 8585"/>
                <a:gd name="T5" fmla="*/ 865 h 917"/>
                <a:gd name="T6" fmla="*/ 579 w 8585"/>
                <a:gd name="T7" fmla="*/ 816 h 917"/>
                <a:gd name="T8" fmla="*/ 681 w 8585"/>
                <a:gd name="T9" fmla="*/ 786 h 917"/>
                <a:gd name="T10" fmla="*/ 1269 w 8585"/>
                <a:gd name="T11" fmla="*/ 764 h 917"/>
                <a:gd name="T12" fmla="*/ 1435 w 8585"/>
                <a:gd name="T13" fmla="*/ 735 h 917"/>
                <a:gd name="T14" fmla="*/ 1602 w 8585"/>
                <a:gd name="T15" fmla="*/ 711 h 917"/>
                <a:gd name="T16" fmla="*/ 1758 w 8585"/>
                <a:gd name="T17" fmla="*/ 695 h 917"/>
                <a:gd name="T18" fmla="*/ 1877 w 8585"/>
                <a:gd name="T19" fmla="*/ 670 h 917"/>
                <a:gd name="T20" fmla="*/ 2091 w 8585"/>
                <a:gd name="T21" fmla="*/ 654 h 917"/>
                <a:gd name="T22" fmla="*/ 2388 w 8585"/>
                <a:gd name="T23" fmla="*/ 630 h 917"/>
                <a:gd name="T24" fmla="*/ 2493 w 8585"/>
                <a:gd name="T25" fmla="*/ 614 h 917"/>
                <a:gd name="T26" fmla="*/ 2586 w 8585"/>
                <a:gd name="T27" fmla="*/ 596 h 917"/>
                <a:gd name="T28" fmla="*/ 2676 w 8585"/>
                <a:gd name="T29" fmla="*/ 569 h 917"/>
                <a:gd name="T30" fmla="*/ 2768 w 8585"/>
                <a:gd name="T31" fmla="*/ 553 h 917"/>
                <a:gd name="T32" fmla="*/ 2832 w 8585"/>
                <a:gd name="T33" fmla="*/ 520 h 917"/>
                <a:gd name="T34" fmla="*/ 2998 w 8585"/>
                <a:gd name="T35" fmla="*/ 501 h 917"/>
                <a:gd name="T36" fmla="*/ 3305 w 8585"/>
                <a:gd name="T37" fmla="*/ 481 h 917"/>
                <a:gd name="T38" fmla="*/ 3382 w 8585"/>
                <a:gd name="T39" fmla="*/ 438 h 917"/>
                <a:gd name="T40" fmla="*/ 3638 w 8585"/>
                <a:gd name="T41" fmla="*/ 419 h 917"/>
                <a:gd name="T42" fmla="*/ 4360 w 8585"/>
                <a:gd name="T43" fmla="*/ 397 h 917"/>
                <a:gd name="T44" fmla="*/ 4670 w 8585"/>
                <a:gd name="T45" fmla="*/ 364 h 917"/>
                <a:gd name="T46" fmla="*/ 4811 w 8585"/>
                <a:gd name="T47" fmla="*/ 341 h 917"/>
                <a:gd name="T48" fmla="*/ 5181 w 8585"/>
                <a:gd name="T49" fmla="*/ 313 h 917"/>
                <a:gd name="T50" fmla="*/ 5328 w 8585"/>
                <a:gd name="T51" fmla="*/ 293 h 917"/>
                <a:gd name="T52" fmla="*/ 5434 w 8585"/>
                <a:gd name="T53" fmla="*/ 270 h 917"/>
                <a:gd name="T54" fmla="*/ 5530 w 8585"/>
                <a:gd name="T55" fmla="*/ 250 h 917"/>
                <a:gd name="T56" fmla="*/ 5575 w 8585"/>
                <a:gd name="T57" fmla="*/ 225 h 917"/>
                <a:gd name="T58" fmla="*/ 5642 w 8585"/>
                <a:gd name="T59" fmla="*/ 198 h 917"/>
                <a:gd name="T60" fmla="*/ 5728 w 8585"/>
                <a:gd name="T61" fmla="*/ 182 h 917"/>
                <a:gd name="T62" fmla="*/ 5808 w 8585"/>
                <a:gd name="T63" fmla="*/ 162 h 917"/>
                <a:gd name="T64" fmla="*/ 6447 w 8585"/>
                <a:gd name="T65" fmla="*/ 139 h 917"/>
                <a:gd name="T66" fmla="*/ 6620 w 8585"/>
                <a:gd name="T67" fmla="*/ 124 h 917"/>
                <a:gd name="T68" fmla="*/ 7326 w 8585"/>
                <a:gd name="T69" fmla="*/ 101 h 917"/>
                <a:gd name="T70" fmla="*/ 7537 w 8585"/>
                <a:gd name="T71" fmla="*/ 84 h 917"/>
                <a:gd name="T72" fmla="*/ 7633 w 8585"/>
                <a:gd name="T73" fmla="*/ 64 h 917"/>
                <a:gd name="T74" fmla="*/ 7844 w 8585"/>
                <a:gd name="T75" fmla="*/ 40 h 917"/>
                <a:gd name="T76" fmla="*/ 8045 w 8585"/>
                <a:gd name="T77" fmla="*/ 20 h 917"/>
                <a:gd name="T78" fmla="*/ 8266 w 8585"/>
                <a:gd name="T79" fmla="*/ 0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585" h="917">
                  <a:moveTo>
                    <a:pt x="0" y="917"/>
                  </a:moveTo>
                  <a:lnTo>
                    <a:pt x="71" y="917"/>
                  </a:lnTo>
                  <a:lnTo>
                    <a:pt x="71" y="884"/>
                  </a:lnTo>
                  <a:lnTo>
                    <a:pt x="237" y="884"/>
                  </a:lnTo>
                  <a:lnTo>
                    <a:pt x="237" y="865"/>
                  </a:lnTo>
                  <a:lnTo>
                    <a:pt x="333" y="865"/>
                  </a:lnTo>
                  <a:lnTo>
                    <a:pt x="333" y="816"/>
                  </a:lnTo>
                  <a:lnTo>
                    <a:pt x="579" y="816"/>
                  </a:lnTo>
                  <a:lnTo>
                    <a:pt x="579" y="786"/>
                  </a:lnTo>
                  <a:lnTo>
                    <a:pt x="681" y="786"/>
                  </a:lnTo>
                  <a:lnTo>
                    <a:pt x="681" y="764"/>
                  </a:lnTo>
                  <a:lnTo>
                    <a:pt x="1269" y="764"/>
                  </a:lnTo>
                  <a:lnTo>
                    <a:pt x="1269" y="735"/>
                  </a:lnTo>
                  <a:lnTo>
                    <a:pt x="1435" y="735"/>
                  </a:lnTo>
                  <a:lnTo>
                    <a:pt x="1435" y="711"/>
                  </a:lnTo>
                  <a:lnTo>
                    <a:pt x="1602" y="711"/>
                  </a:lnTo>
                  <a:lnTo>
                    <a:pt x="1602" y="695"/>
                  </a:lnTo>
                  <a:lnTo>
                    <a:pt x="1758" y="695"/>
                  </a:lnTo>
                  <a:lnTo>
                    <a:pt x="1758" y="670"/>
                  </a:lnTo>
                  <a:lnTo>
                    <a:pt x="1877" y="670"/>
                  </a:lnTo>
                  <a:lnTo>
                    <a:pt x="1877" y="654"/>
                  </a:lnTo>
                  <a:lnTo>
                    <a:pt x="2091" y="654"/>
                  </a:lnTo>
                  <a:lnTo>
                    <a:pt x="2091" y="630"/>
                  </a:lnTo>
                  <a:lnTo>
                    <a:pt x="2388" y="630"/>
                  </a:lnTo>
                  <a:lnTo>
                    <a:pt x="2388" y="614"/>
                  </a:lnTo>
                  <a:lnTo>
                    <a:pt x="2493" y="614"/>
                  </a:lnTo>
                  <a:lnTo>
                    <a:pt x="2493" y="596"/>
                  </a:lnTo>
                  <a:lnTo>
                    <a:pt x="2586" y="596"/>
                  </a:lnTo>
                  <a:lnTo>
                    <a:pt x="2586" y="569"/>
                  </a:lnTo>
                  <a:lnTo>
                    <a:pt x="2676" y="569"/>
                  </a:lnTo>
                  <a:lnTo>
                    <a:pt x="2676" y="553"/>
                  </a:lnTo>
                  <a:lnTo>
                    <a:pt x="2768" y="553"/>
                  </a:lnTo>
                  <a:lnTo>
                    <a:pt x="2768" y="520"/>
                  </a:lnTo>
                  <a:lnTo>
                    <a:pt x="2832" y="520"/>
                  </a:lnTo>
                  <a:lnTo>
                    <a:pt x="2832" y="501"/>
                  </a:lnTo>
                  <a:lnTo>
                    <a:pt x="2998" y="501"/>
                  </a:lnTo>
                  <a:lnTo>
                    <a:pt x="2998" y="481"/>
                  </a:lnTo>
                  <a:lnTo>
                    <a:pt x="3305" y="481"/>
                  </a:lnTo>
                  <a:lnTo>
                    <a:pt x="3305" y="438"/>
                  </a:lnTo>
                  <a:lnTo>
                    <a:pt x="3382" y="438"/>
                  </a:lnTo>
                  <a:lnTo>
                    <a:pt x="3382" y="419"/>
                  </a:lnTo>
                  <a:lnTo>
                    <a:pt x="3638" y="419"/>
                  </a:lnTo>
                  <a:lnTo>
                    <a:pt x="3638" y="397"/>
                  </a:lnTo>
                  <a:lnTo>
                    <a:pt x="4360" y="397"/>
                  </a:lnTo>
                  <a:lnTo>
                    <a:pt x="4360" y="364"/>
                  </a:lnTo>
                  <a:lnTo>
                    <a:pt x="4670" y="364"/>
                  </a:lnTo>
                  <a:lnTo>
                    <a:pt x="4670" y="341"/>
                  </a:lnTo>
                  <a:lnTo>
                    <a:pt x="4811" y="341"/>
                  </a:lnTo>
                  <a:lnTo>
                    <a:pt x="4811" y="313"/>
                  </a:lnTo>
                  <a:lnTo>
                    <a:pt x="5181" y="313"/>
                  </a:lnTo>
                  <a:lnTo>
                    <a:pt x="5181" y="293"/>
                  </a:lnTo>
                  <a:lnTo>
                    <a:pt x="5328" y="293"/>
                  </a:lnTo>
                  <a:lnTo>
                    <a:pt x="5434" y="293"/>
                  </a:lnTo>
                  <a:lnTo>
                    <a:pt x="5434" y="270"/>
                  </a:lnTo>
                  <a:lnTo>
                    <a:pt x="5530" y="270"/>
                  </a:lnTo>
                  <a:lnTo>
                    <a:pt x="5530" y="250"/>
                  </a:lnTo>
                  <a:lnTo>
                    <a:pt x="5575" y="250"/>
                  </a:lnTo>
                  <a:lnTo>
                    <a:pt x="5575" y="225"/>
                  </a:lnTo>
                  <a:lnTo>
                    <a:pt x="5642" y="225"/>
                  </a:lnTo>
                  <a:lnTo>
                    <a:pt x="5642" y="198"/>
                  </a:lnTo>
                  <a:lnTo>
                    <a:pt x="5728" y="198"/>
                  </a:lnTo>
                  <a:lnTo>
                    <a:pt x="5728" y="182"/>
                  </a:lnTo>
                  <a:lnTo>
                    <a:pt x="5808" y="182"/>
                  </a:lnTo>
                  <a:lnTo>
                    <a:pt x="5808" y="162"/>
                  </a:lnTo>
                  <a:lnTo>
                    <a:pt x="6447" y="162"/>
                  </a:lnTo>
                  <a:lnTo>
                    <a:pt x="6447" y="139"/>
                  </a:lnTo>
                  <a:lnTo>
                    <a:pt x="6620" y="139"/>
                  </a:lnTo>
                  <a:lnTo>
                    <a:pt x="6620" y="124"/>
                  </a:lnTo>
                  <a:lnTo>
                    <a:pt x="7326" y="124"/>
                  </a:lnTo>
                  <a:lnTo>
                    <a:pt x="7326" y="101"/>
                  </a:lnTo>
                  <a:lnTo>
                    <a:pt x="7537" y="101"/>
                  </a:lnTo>
                  <a:lnTo>
                    <a:pt x="7537" y="84"/>
                  </a:lnTo>
                  <a:lnTo>
                    <a:pt x="7633" y="84"/>
                  </a:lnTo>
                  <a:lnTo>
                    <a:pt x="7633" y="64"/>
                  </a:lnTo>
                  <a:lnTo>
                    <a:pt x="7844" y="64"/>
                  </a:lnTo>
                  <a:lnTo>
                    <a:pt x="7844" y="40"/>
                  </a:lnTo>
                  <a:lnTo>
                    <a:pt x="8045" y="40"/>
                  </a:lnTo>
                  <a:lnTo>
                    <a:pt x="8045" y="20"/>
                  </a:lnTo>
                  <a:lnTo>
                    <a:pt x="8266" y="20"/>
                  </a:lnTo>
                  <a:lnTo>
                    <a:pt x="8266" y="0"/>
                  </a:lnTo>
                  <a:lnTo>
                    <a:pt x="8585" y="0"/>
                  </a:lnTo>
                </a:path>
              </a:pathLst>
            </a:custGeom>
            <a:noFill/>
            <a:ln w="38100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auto">
            <a:xfrm>
              <a:off x="1103" y="2514"/>
              <a:ext cx="4280" cy="789"/>
            </a:xfrm>
            <a:custGeom>
              <a:avLst/>
              <a:gdLst>
                <a:gd name="T0" fmla="*/ 0 w 8560"/>
                <a:gd name="T1" fmla="*/ 1512 h 1579"/>
                <a:gd name="T2" fmla="*/ 32 w 8560"/>
                <a:gd name="T3" fmla="*/ 1473 h 1579"/>
                <a:gd name="T4" fmla="*/ 80 w 8560"/>
                <a:gd name="T5" fmla="*/ 1440 h 1579"/>
                <a:gd name="T6" fmla="*/ 125 w 8560"/>
                <a:gd name="T7" fmla="*/ 1390 h 1579"/>
                <a:gd name="T8" fmla="*/ 163 w 8560"/>
                <a:gd name="T9" fmla="*/ 1347 h 1579"/>
                <a:gd name="T10" fmla="*/ 256 w 8560"/>
                <a:gd name="T11" fmla="*/ 1307 h 1579"/>
                <a:gd name="T12" fmla="*/ 317 w 8560"/>
                <a:gd name="T13" fmla="*/ 1284 h 1579"/>
                <a:gd name="T14" fmla="*/ 361 w 8560"/>
                <a:gd name="T15" fmla="*/ 1244 h 1579"/>
                <a:gd name="T16" fmla="*/ 396 w 8560"/>
                <a:gd name="T17" fmla="*/ 1211 h 1579"/>
                <a:gd name="T18" fmla="*/ 432 w 8560"/>
                <a:gd name="T19" fmla="*/ 1182 h 1579"/>
                <a:gd name="T20" fmla="*/ 611 w 8560"/>
                <a:gd name="T21" fmla="*/ 1148 h 1579"/>
                <a:gd name="T22" fmla="*/ 652 w 8560"/>
                <a:gd name="T23" fmla="*/ 1109 h 1579"/>
                <a:gd name="T24" fmla="*/ 703 w 8560"/>
                <a:gd name="T25" fmla="*/ 1086 h 1579"/>
                <a:gd name="T26" fmla="*/ 751 w 8560"/>
                <a:gd name="T27" fmla="*/ 1056 h 1579"/>
                <a:gd name="T28" fmla="*/ 796 w 8560"/>
                <a:gd name="T29" fmla="*/ 1026 h 1579"/>
                <a:gd name="T30" fmla="*/ 853 w 8560"/>
                <a:gd name="T31" fmla="*/ 973 h 1579"/>
                <a:gd name="T32" fmla="*/ 1010 w 8560"/>
                <a:gd name="T33" fmla="*/ 956 h 1579"/>
                <a:gd name="T34" fmla="*/ 1055 w 8560"/>
                <a:gd name="T35" fmla="*/ 933 h 1579"/>
                <a:gd name="T36" fmla="*/ 1179 w 8560"/>
                <a:gd name="T37" fmla="*/ 877 h 1579"/>
                <a:gd name="T38" fmla="*/ 1336 w 8560"/>
                <a:gd name="T39" fmla="*/ 844 h 1579"/>
                <a:gd name="T40" fmla="*/ 1454 w 8560"/>
                <a:gd name="T41" fmla="*/ 788 h 1579"/>
                <a:gd name="T42" fmla="*/ 1617 w 8560"/>
                <a:gd name="T43" fmla="*/ 765 h 1579"/>
                <a:gd name="T44" fmla="*/ 1739 w 8560"/>
                <a:gd name="T45" fmla="*/ 728 h 1579"/>
                <a:gd name="T46" fmla="*/ 1870 w 8560"/>
                <a:gd name="T47" fmla="*/ 705 h 1579"/>
                <a:gd name="T48" fmla="*/ 1959 w 8560"/>
                <a:gd name="T49" fmla="*/ 662 h 1579"/>
                <a:gd name="T50" fmla="*/ 2142 w 8560"/>
                <a:gd name="T51" fmla="*/ 649 h 1579"/>
                <a:gd name="T52" fmla="*/ 2298 w 8560"/>
                <a:gd name="T53" fmla="*/ 632 h 1579"/>
                <a:gd name="T54" fmla="*/ 2375 w 8560"/>
                <a:gd name="T55" fmla="*/ 606 h 1579"/>
                <a:gd name="T56" fmla="*/ 2484 w 8560"/>
                <a:gd name="T57" fmla="*/ 576 h 1579"/>
                <a:gd name="T58" fmla="*/ 2685 w 8560"/>
                <a:gd name="T59" fmla="*/ 539 h 1579"/>
                <a:gd name="T60" fmla="*/ 3251 w 8560"/>
                <a:gd name="T61" fmla="*/ 520 h 1579"/>
                <a:gd name="T62" fmla="*/ 3327 w 8560"/>
                <a:gd name="T63" fmla="*/ 503 h 1579"/>
                <a:gd name="T64" fmla="*/ 3542 w 8560"/>
                <a:gd name="T65" fmla="*/ 483 h 1579"/>
                <a:gd name="T66" fmla="*/ 3880 w 8560"/>
                <a:gd name="T67" fmla="*/ 460 h 1579"/>
                <a:gd name="T68" fmla="*/ 4002 w 8560"/>
                <a:gd name="T69" fmla="*/ 444 h 1579"/>
                <a:gd name="T70" fmla="*/ 4114 w 8560"/>
                <a:gd name="T71" fmla="*/ 427 h 1579"/>
                <a:gd name="T72" fmla="*/ 4267 w 8560"/>
                <a:gd name="T73" fmla="*/ 414 h 1579"/>
                <a:gd name="T74" fmla="*/ 4360 w 8560"/>
                <a:gd name="T75" fmla="*/ 381 h 1579"/>
                <a:gd name="T76" fmla="*/ 4926 w 8560"/>
                <a:gd name="T77" fmla="*/ 338 h 1579"/>
                <a:gd name="T78" fmla="*/ 5031 w 8560"/>
                <a:gd name="T79" fmla="*/ 311 h 1579"/>
                <a:gd name="T80" fmla="*/ 5149 w 8560"/>
                <a:gd name="T81" fmla="*/ 288 h 1579"/>
                <a:gd name="T82" fmla="*/ 5293 w 8560"/>
                <a:gd name="T83" fmla="*/ 275 h 1579"/>
                <a:gd name="T84" fmla="*/ 5549 w 8560"/>
                <a:gd name="T85" fmla="*/ 248 h 1579"/>
                <a:gd name="T86" fmla="*/ 5718 w 8560"/>
                <a:gd name="T87" fmla="*/ 218 h 1579"/>
                <a:gd name="T88" fmla="*/ 5836 w 8560"/>
                <a:gd name="T89" fmla="*/ 195 h 1579"/>
                <a:gd name="T90" fmla="*/ 5932 w 8560"/>
                <a:gd name="T91" fmla="*/ 175 h 1579"/>
                <a:gd name="T92" fmla="*/ 6150 w 8560"/>
                <a:gd name="T93" fmla="*/ 146 h 1579"/>
                <a:gd name="T94" fmla="*/ 6393 w 8560"/>
                <a:gd name="T95" fmla="*/ 116 h 1579"/>
                <a:gd name="T96" fmla="*/ 6751 w 8560"/>
                <a:gd name="T97" fmla="*/ 83 h 1579"/>
                <a:gd name="T98" fmla="*/ 7128 w 8560"/>
                <a:gd name="T99" fmla="*/ 63 h 1579"/>
                <a:gd name="T100" fmla="*/ 7649 w 8560"/>
                <a:gd name="T101" fmla="*/ 43 h 1579"/>
                <a:gd name="T102" fmla="*/ 8170 w 8560"/>
                <a:gd name="T103" fmla="*/ 23 h 1579"/>
                <a:gd name="T104" fmla="*/ 8435 w 8560"/>
                <a:gd name="T105" fmla="*/ 0 h 1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560" h="1579">
                  <a:moveTo>
                    <a:pt x="0" y="1579"/>
                  </a:moveTo>
                  <a:lnTo>
                    <a:pt x="0" y="1512"/>
                  </a:lnTo>
                  <a:lnTo>
                    <a:pt x="32" y="1512"/>
                  </a:lnTo>
                  <a:lnTo>
                    <a:pt x="32" y="1473"/>
                  </a:lnTo>
                  <a:lnTo>
                    <a:pt x="80" y="1473"/>
                  </a:lnTo>
                  <a:lnTo>
                    <a:pt x="80" y="1440"/>
                  </a:lnTo>
                  <a:lnTo>
                    <a:pt x="125" y="1440"/>
                  </a:lnTo>
                  <a:lnTo>
                    <a:pt x="125" y="1390"/>
                  </a:lnTo>
                  <a:lnTo>
                    <a:pt x="163" y="1390"/>
                  </a:lnTo>
                  <a:lnTo>
                    <a:pt x="163" y="1347"/>
                  </a:lnTo>
                  <a:lnTo>
                    <a:pt x="256" y="1347"/>
                  </a:lnTo>
                  <a:lnTo>
                    <a:pt x="256" y="1307"/>
                  </a:lnTo>
                  <a:lnTo>
                    <a:pt x="317" y="1307"/>
                  </a:lnTo>
                  <a:lnTo>
                    <a:pt x="317" y="1284"/>
                  </a:lnTo>
                  <a:lnTo>
                    <a:pt x="361" y="1284"/>
                  </a:lnTo>
                  <a:lnTo>
                    <a:pt x="361" y="1244"/>
                  </a:lnTo>
                  <a:lnTo>
                    <a:pt x="396" y="1244"/>
                  </a:lnTo>
                  <a:lnTo>
                    <a:pt x="396" y="1211"/>
                  </a:lnTo>
                  <a:lnTo>
                    <a:pt x="432" y="1211"/>
                  </a:lnTo>
                  <a:lnTo>
                    <a:pt x="432" y="1182"/>
                  </a:lnTo>
                  <a:lnTo>
                    <a:pt x="611" y="1182"/>
                  </a:lnTo>
                  <a:lnTo>
                    <a:pt x="611" y="1148"/>
                  </a:lnTo>
                  <a:lnTo>
                    <a:pt x="652" y="1148"/>
                  </a:lnTo>
                  <a:lnTo>
                    <a:pt x="652" y="1109"/>
                  </a:lnTo>
                  <a:lnTo>
                    <a:pt x="703" y="1109"/>
                  </a:lnTo>
                  <a:lnTo>
                    <a:pt x="703" y="1086"/>
                  </a:lnTo>
                  <a:lnTo>
                    <a:pt x="751" y="1086"/>
                  </a:lnTo>
                  <a:lnTo>
                    <a:pt x="751" y="1056"/>
                  </a:lnTo>
                  <a:lnTo>
                    <a:pt x="796" y="1056"/>
                  </a:lnTo>
                  <a:lnTo>
                    <a:pt x="796" y="1026"/>
                  </a:lnTo>
                  <a:lnTo>
                    <a:pt x="853" y="1026"/>
                  </a:lnTo>
                  <a:lnTo>
                    <a:pt x="853" y="973"/>
                  </a:lnTo>
                  <a:lnTo>
                    <a:pt x="1010" y="973"/>
                  </a:lnTo>
                  <a:lnTo>
                    <a:pt x="1010" y="956"/>
                  </a:lnTo>
                  <a:lnTo>
                    <a:pt x="1055" y="956"/>
                  </a:lnTo>
                  <a:lnTo>
                    <a:pt x="1055" y="933"/>
                  </a:lnTo>
                  <a:lnTo>
                    <a:pt x="1179" y="933"/>
                  </a:lnTo>
                  <a:lnTo>
                    <a:pt x="1179" y="877"/>
                  </a:lnTo>
                  <a:lnTo>
                    <a:pt x="1336" y="877"/>
                  </a:lnTo>
                  <a:lnTo>
                    <a:pt x="1336" y="844"/>
                  </a:lnTo>
                  <a:lnTo>
                    <a:pt x="1454" y="844"/>
                  </a:lnTo>
                  <a:lnTo>
                    <a:pt x="1454" y="788"/>
                  </a:lnTo>
                  <a:lnTo>
                    <a:pt x="1617" y="788"/>
                  </a:lnTo>
                  <a:lnTo>
                    <a:pt x="1617" y="765"/>
                  </a:lnTo>
                  <a:lnTo>
                    <a:pt x="1739" y="765"/>
                  </a:lnTo>
                  <a:lnTo>
                    <a:pt x="1739" y="728"/>
                  </a:lnTo>
                  <a:lnTo>
                    <a:pt x="1870" y="728"/>
                  </a:lnTo>
                  <a:lnTo>
                    <a:pt x="1870" y="705"/>
                  </a:lnTo>
                  <a:lnTo>
                    <a:pt x="1959" y="705"/>
                  </a:lnTo>
                  <a:lnTo>
                    <a:pt x="1959" y="662"/>
                  </a:lnTo>
                  <a:lnTo>
                    <a:pt x="2142" y="662"/>
                  </a:lnTo>
                  <a:lnTo>
                    <a:pt x="2142" y="649"/>
                  </a:lnTo>
                  <a:lnTo>
                    <a:pt x="2298" y="649"/>
                  </a:lnTo>
                  <a:lnTo>
                    <a:pt x="2298" y="632"/>
                  </a:lnTo>
                  <a:lnTo>
                    <a:pt x="2375" y="632"/>
                  </a:lnTo>
                  <a:lnTo>
                    <a:pt x="2375" y="606"/>
                  </a:lnTo>
                  <a:lnTo>
                    <a:pt x="2484" y="606"/>
                  </a:lnTo>
                  <a:lnTo>
                    <a:pt x="2484" y="576"/>
                  </a:lnTo>
                  <a:lnTo>
                    <a:pt x="2685" y="576"/>
                  </a:lnTo>
                  <a:lnTo>
                    <a:pt x="2685" y="539"/>
                  </a:lnTo>
                  <a:lnTo>
                    <a:pt x="3251" y="539"/>
                  </a:lnTo>
                  <a:lnTo>
                    <a:pt x="3251" y="520"/>
                  </a:lnTo>
                  <a:lnTo>
                    <a:pt x="3327" y="520"/>
                  </a:lnTo>
                  <a:lnTo>
                    <a:pt x="3327" y="503"/>
                  </a:lnTo>
                  <a:lnTo>
                    <a:pt x="3542" y="503"/>
                  </a:lnTo>
                  <a:lnTo>
                    <a:pt x="3542" y="483"/>
                  </a:lnTo>
                  <a:lnTo>
                    <a:pt x="3880" y="483"/>
                  </a:lnTo>
                  <a:lnTo>
                    <a:pt x="3880" y="460"/>
                  </a:lnTo>
                  <a:lnTo>
                    <a:pt x="4002" y="460"/>
                  </a:lnTo>
                  <a:lnTo>
                    <a:pt x="4002" y="444"/>
                  </a:lnTo>
                  <a:lnTo>
                    <a:pt x="4114" y="444"/>
                  </a:lnTo>
                  <a:lnTo>
                    <a:pt x="4114" y="427"/>
                  </a:lnTo>
                  <a:lnTo>
                    <a:pt x="4267" y="427"/>
                  </a:lnTo>
                  <a:lnTo>
                    <a:pt x="4267" y="414"/>
                  </a:lnTo>
                  <a:lnTo>
                    <a:pt x="4360" y="414"/>
                  </a:lnTo>
                  <a:lnTo>
                    <a:pt x="4360" y="381"/>
                  </a:lnTo>
                  <a:lnTo>
                    <a:pt x="4926" y="381"/>
                  </a:lnTo>
                  <a:lnTo>
                    <a:pt x="4926" y="338"/>
                  </a:lnTo>
                  <a:lnTo>
                    <a:pt x="5031" y="338"/>
                  </a:lnTo>
                  <a:lnTo>
                    <a:pt x="5031" y="311"/>
                  </a:lnTo>
                  <a:lnTo>
                    <a:pt x="5149" y="311"/>
                  </a:lnTo>
                  <a:lnTo>
                    <a:pt x="5149" y="288"/>
                  </a:lnTo>
                  <a:lnTo>
                    <a:pt x="5293" y="288"/>
                  </a:lnTo>
                  <a:lnTo>
                    <a:pt x="5293" y="275"/>
                  </a:lnTo>
                  <a:lnTo>
                    <a:pt x="5549" y="275"/>
                  </a:lnTo>
                  <a:lnTo>
                    <a:pt x="5549" y="248"/>
                  </a:lnTo>
                  <a:lnTo>
                    <a:pt x="5718" y="248"/>
                  </a:lnTo>
                  <a:lnTo>
                    <a:pt x="5718" y="218"/>
                  </a:lnTo>
                  <a:lnTo>
                    <a:pt x="5836" y="218"/>
                  </a:lnTo>
                  <a:lnTo>
                    <a:pt x="5836" y="195"/>
                  </a:lnTo>
                  <a:lnTo>
                    <a:pt x="5932" y="195"/>
                  </a:lnTo>
                  <a:lnTo>
                    <a:pt x="5932" y="175"/>
                  </a:lnTo>
                  <a:lnTo>
                    <a:pt x="6150" y="175"/>
                  </a:lnTo>
                  <a:lnTo>
                    <a:pt x="6150" y="146"/>
                  </a:lnTo>
                  <a:lnTo>
                    <a:pt x="6393" y="146"/>
                  </a:lnTo>
                  <a:lnTo>
                    <a:pt x="6393" y="116"/>
                  </a:lnTo>
                  <a:lnTo>
                    <a:pt x="6751" y="116"/>
                  </a:lnTo>
                  <a:lnTo>
                    <a:pt x="6751" y="83"/>
                  </a:lnTo>
                  <a:lnTo>
                    <a:pt x="7128" y="83"/>
                  </a:lnTo>
                  <a:lnTo>
                    <a:pt x="7128" y="63"/>
                  </a:lnTo>
                  <a:lnTo>
                    <a:pt x="7649" y="63"/>
                  </a:lnTo>
                  <a:lnTo>
                    <a:pt x="7649" y="43"/>
                  </a:lnTo>
                  <a:lnTo>
                    <a:pt x="8170" y="43"/>
                  </a:lnTo>
                  <a:lnTo>
                    <a:pt x="8170" y="23"/>
                  </a:lnTo>
                  <a:lnTo>
                    <a:pt x="8435" y="23"/>
                  </a:lnTo>
                  <a:lnTo>
                    <a:pt x="8435" y="0"/>
                  </a:lnTo>
                  <a:lnTo>
                    <a:pt x="8560" y="0"/>
                  </a:lnTo>
                </a:path>
              </a:pathLst>
            </a:cu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011535" y="1219200"/>
            <a:ext cx="7932090" cy="4285559"/>
            <a:chOff x="1011535" y="1436332"/>
            <a:chExt cx="7932090" cy="4285559"/>
          </a:xfrm>
        </p:grpSpPr>
        <p:sp>
          <p:nvSpPr>
            <p:cNvPr id="61" name="Rectangle 35"/>
            <p:cNvSpPr>
              <a:spLocks noChangeArrowheads="1"/>
            </p:cNvSpPr>
            <p:nvPr/>
          </p:nvSpPr>
          <p:spPr bwMode="auto">
            <a:xfrm>
              <a:off x="4295864" y="5537225"/>
              <a:ext cx="160460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200" dirty="0"/>
                <a:t>Months from procedure</a:t>
              </a:r>
            </a:p>
          </p:txBody>
        </p:sp>
        <p:sp>
          <p:nvSpPr>
            <p:cNvPr id="182" name="Rectangle 14"/>
            <p:cNvSpPr>
              <a:spLocks noChangeArrowheads="1"/>
            </p:cNvSpPr>
            <p:nvPr/>
          </p:nvSpPr>
          <p:spPr bwMode="auto">
            <a:xfrm rot="16200000">
              <a:off x="336029" y="3229522"/>
              <a:ext cx="1535677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 dirty="0"/>
                <a:t>All-cause mortality (%)</a:t>
              </a:r>
            </a:p>
          </p:txBody>
        </p:sp>
        <p:sp>
          <p:nvSpPr>
            <p:cNvPr id="362" name="Rectangle 15"/>
            <p:cNvSpPr>
              <a:spLocks noChangeArrowheads="1"/>
            </p:cNvSpPr>
            <p:nvPr/>
          </p:nvSpPr>
          <p:spPr bwMode="auto">
            <a:xfrm>
              <a:off x="1386063" y="5056263"/>
              <a:ext cx="8496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US" altLang="en-US" sz="1200" dirty="0"/>
                <a:t>0</a:t>
              </a:r>
            </a:p>
          </p:txBody>
        </p:sp>
        <p:sp>
          <p:nvSpPr>
            <p:cNvPr id="363" name="Rectangle 16"/>
            <p:cNvSpPr>
              <a:spLocks noChangeArrowheads="1"/>
            </p:cNvSpPr>
            <p:nvPr/>
          </p:nvSpPr>
          <p:spPr bwMode="auto">
            <a:xfrm>
              <a:off x="1315336" y="4151281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US" altLang="en-US" sz="1200" dirty="0"/>
                <a:t>10</a:t>
              </a:r>
            </a:p>
          </p:txBody>
        </p:sp>
        <p:sp>
          <p:nvSpPr>
            <p:cNvPr id="364" name="Rectangle 17"/>
            <p:cNvSpPr>
              <a:spLocks noChangeArrowheads="1"/>
            </p:cNvSpPr>
            <p:nvPr/>
          </p:nvSpPr>
          <p:spPr bwMode="auto">
            <a:xfrm>
              <a:off x="1315336" y="3246298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US" altLang="en-US" sz="1200" dirty="0"/>
                <a:t>20</a:t>
              </a:r>
            </a:p>
          </p:txBody>
        </p:sp>
        <p:sp>
          <p:nvSpPr>
            <p:cNvPr id="365" name="Rectangle 18"/>
            <p:cNvSpPr>
              <a:spLocks noChangeArrowheads="1"/>
            </p:cNvSpPr>
            <p:nvPr/>
          </p:nvSpPr>
          <p:spPr bwMode="auto">
            <a:xfrm>
              <a:off x="1315336" y="2341315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US" altLang="en-US" sz="1200" dirty="0"/>
                <a:t>30</a:t>
              </a:r>
            </a:p>
          </p:txBody>
        </p:sp>
        <p:sp>
          <p:nvSpPr>
            <p:cNvPr id="366" name="Rectangle 19"/>
            <p:cNvSpPr>
              <a:spLocks noChangeArrowheads="1"/>
            </p:cNvSpPr>
            <p:nvPr/>
          </p:nvSpPr>
          <p:spPr bwMode="auto">
            <a:xfrm>
              <a:off x="1315336" y="1436332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US" altLang="en-US" sz="1200" dirty="0"/>
                <a:t>40</a:t>
              </a:r>
            </a:p>
          </p:txBody>
        </p:sp>
        <p:sp>
          <p:nvSpPr>
            <p:cNvPr id="397" name="Rectangle 56"/>
            <p:cNvSpPr>
              <a:spLocks noChangeArrowheads="1"/>
            </p:cNvSpPr>
            <p:nvPr/>
          </p:nvSpPr>
          <p:spPr bwMode="auto">
            <a:xfrm>
              <a:off x="8524196" y="4359520"/>
              <a:ext cx="39273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200" dirty="0"/>
                <a:t> 7.4%</a:t>
              </a:r>
            </a:p>
          </p:txBody>
        </p:sp>
        <p:sp>
          <p:nvSpPr>
            <p:cNvPr id="398" name="Rectangle 57"/>
            <p:cNvSpPr>
              <a:spLocks noChangeArrowheads="1"/>
            </p:cNvSpPr>
            <p:nvPr/>
          </p:nvSpPr>
          <p:spPr bwMode="auto">
            <a:xfrm>
              <a:off x="8509211" y="3835225"/>
              <a:ext cx="43441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200" dirty="0"/>
                <a:t>13.0%</a:t>
              </a:r>
            </a:p>
          </p:txBody>
        </p:sp>
        <p:sp>
          <p:nvSpPr>
            <p:cNvPr id="399" name="Rectangle 58"/>
            <p:cNvSpPr>
              <a:spLocks noChangeArrowheads="1"/>
            </p:cNvSpPr>
            <p:nvPr/>
          </p:nvSpPr>
          <p:spPr bwMode="auto">
            <a:xfrm>
              <a:off x="2228850" y="4817707"/>
              <a:ext cx="39273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 dirty="0"/>
                <a:t> 1.1%</a:t>
              </a:r>
            </a:p>
          </p:txBody>
        </p:sp>
        <p:sp>
          <p:nvSpPr>
            <p:cNvPr id="400" name="Rectangle 59"/>
            <p:cNvSpPr>
              <a:spLocks noChangeArrowheads="1"/>
            </p:cNvSpPr>
            <p:nvPr/>
          </p:nvSpPr>
          <p:spPr bwMode="auto">
            <a:xfrm>
              <a:off x="2065373" y="4493602"/>
              <a:ext cx="39273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 dirty="0"/>
                <a:t> 4.0%</a:t>
              </a:r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1646715" y="5206311"/>
              <a:ext cx="6891376" cy="310640"/>
              <a:chOff x="1333841" y="5301197"/>
              <a:chExt cx="7254080" cy="310640"/>
            </a:xfrm>
          </p:grpSpPr>
          <p:sp>
            <p:nvSpPr>
              <p:cNvPr id="63" name="Line 21"/>
              <p:cNvSpPr>
                <a:spLocks noChangeShapeType="1"/>
              </p:cNvSpPr>
              <p:nvPr/>
            </p:nvSpPr>
            <p:spPr bwMode="auto">
              <a:xfrm flipH="1">
                <a:off x="1333841" y="5301197"/>
                <a:ext cx="7211813" cy="0"/>
              </a:xfrm>
              <a:prstGeom prst="line">
                <a:avLst/>
              </a:prstGeom>
              <a:noFill/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89"/>
                <a:endParaRPr lang="en-US" sz="1200" b="1" dirty="0"/>
              </a:p>
            </p:txBody>
          </p:sp>
          <p:grpSp>
            <p:nvGrpSpPr>
              <p:cNvPr id="64" name="Group 63"/>
              <p:cNvGrpSpPr/>
              <p:nvPr/>
            </p:nvGrpSpPr>
            <p:grpSpPr>
              <a:xfrm>
                <a:off x="1357829" y="5311356"/>
                <a:ext cx="7230092" cy="300481"/>
                <a:chOff x="1357829" y="5311356"/>
                <a:chExt cx="7230092" cy="300481"/>
              </a:xfrm>
            </p:grpSpPr>
            <p:sp>
              <p:nvSpPr>
                <p:cNvPr id="70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4352740" y="5311356"/>
                  <a:ext cx="0" cy="52828"/>
                </a:xfrm>
                <a:prstGeom prst="line">
                  <a:avLst/>
                </a:prstGeom>
                <a:noFill/>
                <a:ln w="793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189"/>
                  <a:endParaRPr lang="en-US" sz="1200" b="1" dirty="0"/>
                </a:p>
              </p:txBody>
            </p:sp>
            <p:sp>
              <p:nvSpPr>
                <p:cNvPr id="75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7302755" y="5311356"/>
                  <a:ext cx="0" cy="52828"/>
                </a:xfrm>
                <a:prstGeom prst="line">
                  <a:avLst/>
                </a:prstGeom>
                <a:noFill/>
                <a:ln w="793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189"/>
                  <a:endParaRPr lang="en-US" sz="1200" b="1" dirty="0"/>
                </a:p>
              </p:txBody>
            </p:sp>
            <p:sp>
              <p:nvSpPr>
                <p:cNvPr id="78" name="Rectangle 36"/>
                <p:cNvSpPr>
                  <a:spLocks noChangeArrowheads="1"/>
                </p:cNvSpPr>
                <p:nvPr/>
              </p:nvSpPr>
              <p:spPr bwMode="auto">
                <a:xfrm>
                  <a:off x="1357829" y="5427171"/>
                  <a:ext cx="89432" cy="1846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US" altLang="en-US" sz="1200" dirty="0"/>
                    <a:t>0</a:t>
                  </a:r>
                </a:p>
              </p:txBody>
            </p:sp>
            <p:sp>
              <p:nvSpPr>
                <p:cNvPr id="79" name="Rectangle 37"/>
                <p:cNvSpPr>
                  <a:spLocks noChangeArrowheads="1"/>
                </p:cNvSpPr>
                <p:nvPr/>
              </p:nvSpPr>
              <p:spPr bwMode="auto">
                <a:xfrm>
                  <a:off x="3133827" y="5427171"/>
                  <a:ext cx="89432" cy="1846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US" altLang="en-US" sz="1200" dirty="0"/>
                    <a:t>3</a:t>
                  </a:r>
                </a:p>
              </p:txBody>
            </p:sp>
            <p:sp>
              <p:nvSpPr>
                <p:cNvPr id="80" name="Rectangle 38"/>
                <p:cNvSpPr>
                  <a:spLocks noChangeArrowheads="1"/>
                </p:cNvSpPr>
                <p:nvPr/>
              </p:nvSpPr>
              <p:spPr bwMode="auto">
                <a:xfrm>
                  <a:off x="4912823" y="5427171"/>
                  <a:ext cx="89432" cy="1846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US" altLang="en-US" sz="1200" dirty="0"/>
                    <a:t>6</a:t>
                  </a:r>
                </a:p>
              </p:txBody>
            </p:sp>
            <p:sp>
              <p:nvSpPr>
                <p:cNvPr id="81" name="Rectangle 39"/>
                <p:cNvSpPr>
                  <a:spLocks noChangeArrowheads="1"/>
                </p:cNvSpPr>
                <p:nvPr/>
              </p:nvSpPr>
              <p:spPr bwMode="auto">
                <a:xfrm>
                  <a:off x="6676842" y="5427171"/>
                  <a:ext cx="89432" cy="1846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US" altLang="en-US" sz="1200" dirty="0"/>
                    <a:t>9</a:t>
                  </a:r>
                </a:p>
              </p:txBody>
            </p:sp>
            <p:sp>
              <p:nvSpPr>
                <p:cNvPr id="82" name="Rectangle 40"/>
                <p:cNvSpPr>
                  <a:spLocks noChangeArrowheads="1"/>
                </p:cNvSpPr>
                <p:nvPr/>
              </p:nvSpPr>
              <p:spPr bwMode="auto">
                <a:xfrm>
                  <a:off x="8409060" y="5427171"/>
                  <a:ext cx="178861" cy="1846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US" altLang="en-US" sz="1200" dirty="0"/>
                    <a:t>12</a:t>
                  </a:r>
                </a:p>
              </p:txBody>
            </p:sp>
          </p:grpSp>
        </p:grpSp>
        <p:sp>
          <p:nvSpPr>
            <p:cNvPr id="84" name="Rectangle 60"/>
            <p:cNvSpPr>
              <a:spLocks noChangeArrowheads="1"/>
            </p:cNvSpPr>
            <p:nvPr/>
          </p:nvSpPr>
          <p:spPr bwMode="auto">
            <a:xfrm>
              <a:off x="2325926" y="1881981"/>
              <a:ext cx="189737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 dirty="0"/>
                <a:t>TAVR with SAPIEN 3 valve</a:t>
              </a:r>
            </a:p>
          </p:txBody>
        </p:sp>
        <p:sp>
          <p:nvSpPr>
            <p:cNvPr id="85" name="Rectangle 61"/>
            <p:cNvSpPr>
              <a:spLocks noChangeArrowheads="1"/>
            </p:cNvSpPr>
            <p:nvPr/>
          </p:nvSpPr>
          <p:spPr bwMode="auto">
            <a:xfrm>
              <a:off x="2325926" y="1622445"/>
              <a:ext cx="97462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 dirty="0"/>
                <a:t>Surgery (PIIA)</a:t>
              </a:r>
            </a:p>
          </p:txBody>
        </p:sp>
        <p:sp>
          <p:nvSpPr>
            <p:cNvPr id="5" name="Freeform 4"/>
            <p:cNvSpPr/>
            <p:nvPr/>
          </p:nvSpPr>
          <p:spPr>
            <a:xfrm>
              <a:off x="1646391" y="1533890"/>
              <a:ext cx="6804660" cy="3680204"/>
            </a:xfrm>
            <a:custGeom>
              <a:avLst/>
              <a:gdLst>
                <a:gd name="connsiteX0" fmla="*/ 0 w 7162800"/>
                <a:gd name="connsiteY0" fmla="*/ 0 h 3686175"/>
                <a:gd name="connsiteX1" fmla="*/ 0 w 7162800"/>
                <a:gd name="connsiteY1" fmla="*/ 3686175 h 3686175"/>
                <a:gd name="connsiteX2" fmla="*/ 7162800 w 7162800"/>
                <a:gd name="connsiteY2" fmla="*/ 3686175 h 3686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62800" h="3686175">
                  <a:moveTo>
                    <a:pt x="0" y="0"/>
                  </a:moveTo>
                  <a:lnTo>
                    <a:pt x="0" y="3686175"/>
                  </a:lnTo>
                  <a:lnTo>
                    <a:pt x="7162800" y="3686175"/>
                  </a:lnTo>
                </a:path>
              </a:pathLst>
            </a:cu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 b="1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546501" y="1533231"/>
              <a:ext cx="93390" cy="0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546501" y="2437072"/>
              <a:ext cx="93390" cy="0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1546501" y="3340913"/>
              <a:ext cx="93390" cy="0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1546501" y="4244754"/>
              <a:ext cx="93390" cy="0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546501" y="5148596"/>
              <a:ext cx="93390" cy="0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>
              <a:off x="1661456" y="5266349"/>
              <a:ext cx="98305" cy="0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16200000">
              <a:off x="2225065" y="5266349"/>
              <a:ext cx="98305" cy="0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6200000">
              <a:off x="2793844" y="5266349"/>
              <a:ext cx="98305" cy="0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16200000">
              <a:off x="3349696" y="5266349"/>
              <a:ext cx="98305" cy="0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>
              <a:off x="3913306" y="5266349"/>
              <a:ext cx="98305" cy="0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16200000">
              <a:off x="4466573" y="5266349"/>
              <a:ext cx="98305" cy="0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>
              <a:off x="5037938" y="5266349"/>
              <a:ext cx="98305" cy="0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>
              <a:off x="5591205" y="5266349"/>
              <a:ext cx="98305" cy="0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>
              <a:off x="6141887" y="5266349"/>
              <a:ext cx="98305" cy="0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>
              <a:off x="6710666" y="5266349"/>
              <a:ext cx="98305" cy="0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>
              <a:off x="7276860" y="5266349"/>
              <a:ext cx="98305" cy="0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>
              <a:off x="7830126" y="5266349"/>
              <a:ext cx="98305" cy="0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>
              <a:off x="8407532" y="5266349"/>
              <a:ext cx="98305" cy="0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1869733" y="1971140"/>
              <a:ext cx="37784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1869733" y="1720129"/>
              <a:ext cx="377840" cy="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Rectangle 82"/>
          <p:cNvSpPr/>
          <p:nvPr/>
        </p:nvSpPr>
        <p:spPr bwMode="gray">
          <a:xfrm>
            <a:off x="457200" y="6430089"/>
            <a:ext cx="7974418" cy="123111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/>
          <a:p>
            <a:pPr defTabSz="914400"/>
            <a:r>
              <a:rPr lang="en-US" sz="800" dirty="0"/>
              <a:t>*The PARTNER II trial intermediate-risk cohort unadjusted clinical event rates.</a:t>
            </a:r>
          </a:p>
        </p:txBody>
      </p:sp>
      <p:sp>
        <p:nvSpPr>
          <p:cNvPr id="87" name="Oval 86"/>
          <p:cNvSpPr/>
          <p:nvPr/>
        </p:nvSpPr>
        <p:spPr>
          <a:xfrm>
            <a:off x="2212461" y="4762500"/>
            <a:ext cx="116733" cy="116733"/>
          </a:xfrm>
          <a:prstGeom prst="ellipse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Oval 87"/>
          <p:cNvSpPr/>
          <p:nvPr/>
        </p:nvSpPr>
        <p:spPr>
          <a:xfrm>
            <a:off x="2212461" y="4505325"/>
            <a:ext cx="116733" cy="116733"/>
          </a:xfrm>
          <a:prstGeom prst="ellipse">
            <a:avLst/>
          </a:prstGeom>
          <a:solidFill>
            <a:schemeClr val="accent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320969" y="3145271"/>
            <a:ext cx="2534217" cy="2534217"/>
            <a:chOff x="1320969" y="3145271"/>
            <a:chExt cx="2534217" cy="2534217"/>
          </a:xfrm>
        </p:grpSpPr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0969" y="3145271"/>
              <a:ext cx="2534217" cy="2534217"/>
            </a:xfrm>
            <a:prstGeom prst="rect">
              <a:avLst/>
            </a:prstGeom>
            <a:effectLst/>
          </p:spPr>
        </p:pic>
        <p:grpSp>
          <p:nvGrpSpPr>
            <p:cNvPr id="4" name="Group 3"/>
            <p:cNvGrpSpPr/>
            <p:nvPr/>
          </p:nvGrpSpPr>
          <p:grpSpPr>
            <a:xfrm>
              <a:off x="1984976" y="3843504"/>
              <a:ext cx="611695" cy="1260262"/>
              <a:chOff x="1984976" y="3843504"/>
              <a:chExt cx="611695" cy="1260262"/>
            </a:xfrm>
          </p:grpSpPr>
          <p:sp>
            <p:nvSpPr>
              <p:cNvPr id="96" name="Rectangle 58"/>
              <p:cNvSpPr>
                <a:spLocks noChangeArrowheads="1"/>
              </p:cNvSpPr>
              <p:nvPr/>
            </p:nvSpPr>
            <p:spPr bwMode="auto">
              <a:xfrm>
                <a:off x="1984976" y="4816535"/>
                <a:ext cx="611695" cy="287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b="1" dirty="0">
                    <a:solidFill>
                      <a:schemeClr val="bg1"/>
                    </a:solidFill>
                  </a:rPr>
                  <a:t> 1.1%</a:t>
                </a:r>
              </a:p>
            </p:txBody>
          </p:sp>
          <p:sp>
            <p:nvSpPr>
              <p:cNvPr id="97" name="Rectangle 59"/>
              <p:cNvSpPr>
                <a:spLocks noChangeArrowheads="1"/>
              </p:cNvSpPr>
              <p:nvPr/>
            </p:nvSpPr>
            <p:spPr bwMode="auto">
              <a:xfrm>
                <a:off x="1984976" y="3843504"/>
                <a:ext cx="611695" cy="287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b="1" dirty="0">
                    <a:solidFill>
                      <a:schemeClr val="bg1"/>
                    </a:solidFill>
                  </a:rPr>
                  <a:t> 4.0%</a:t>
                </a:r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2180463" y="4511735"/>
                <a:ext cx="226202" cy="226198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2180463" y="4175125"/>
                <a:ext cx="226202" cy="22619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6443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674703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solidFill>
                  <a:srgbClr val="FFFF66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PARTNER 11 Trial </a:t>
            </a:r>
            <a:br>
              <a:rPr lang="en-US" b="1" i="1" dirty="0">
                <a:solidFill>
                  <a:srgbClr val="FFFF66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FFFF00"/>
                </a:solidFill>
              </a:rPr>
              <a:t>Disabling Stroke*</a:t>
            </a:r>
            <a:br>
              <a:rPr lang="en-US" dirty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A9528-BCFE-1E43-A37D-912FF3C527A6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117" name="Group 116"/>
          <p:cNvGrpSpPr/>
          <p:nvPr/>
        </p:nvGrpSpPr>
        <p:grpSpPr>
          <a:xfrm>
            <a:off x="1011540" y="1219200"/>
            <a:ext cx="7850800" cy="4285559"/>
            <a:chOff x="1011540" y="1436332"/>
            <a:chExt cx="7850800" cy="4285559"/>
          </a:xfrm>
        </p:grpSpPr>
        <p:sp>
          <p:nvSpPr>
            <p:cNvPr id="118" name="Rectangle 35"/>
            <p:cNvSpPr>
              <a:spLocks noChangeArrowheads="1"/>
            </p:cNvSpPr>
            <p:nvPr/>
          </p:nvSpPr>
          <p:spPr bwMode="auto">
            <a:xfrm>
              <a:off x="4304681" y="5537225"/>
              <a:ext cx="1586973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200" dirty="0"/>
                <a:t>Months from procedure</a:t>
              </a:r>
            </a:p>
          </p:txBody>
        </p:sp>
        <p:sp>
          <p:nvSpPr>
            <p:cNvPr id="119" name="Rectangle 14"/>
            <p:cNvSpPr>
              <a:spLocks noChangeArrowheads="1"/>
            </p:cNvSpPr>
            <p:nvPr/>
          </p:nvSpPr>
          <p:spPr bwMode="auto">
            <a:xfrm rot="16200000">
              <a:off x="417787" y="3229522"/>
              <a:ext cx="137217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 dirty="0"/>
                <a:t>Disabling stroke (%)</a:t>
              </a:r>
            </a:p>
          </p:txBody>
        </p:sp>
        <p:sp>
          <p:nvSpPr>
            <p:cNvPr id="120" name="Rectangle 15"/>
            <p:cNvSpPr>
              <a:spLocks noChangeArrowheads="1"/>
            </p:cNvSpPr>
            <p:nvPr/>
          </p:nvSpPr>
          <p:spPr bwMode="auto">
            <a:xfrm>
              <a:off x="1386063" y="5056263"/>
              <a:ext cx="8496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US" altLang="en-US" sz="1200" dirty="0"/>
                <a:t>0</a:t>
              </a:r>
            </a:p>
          </p:txBody>
        </p:sp>
        <p:sp>
          <p:nvSpPr>
            <p:cNvPr id="121" name="Rectangle 16"/>
            <p:cNvSpPr>
              <a:spLocks noChangeArrowheads="1"/>
            </p:cNvSpPr>
            <p:nvPr/>
          </p:nvSpPr>
          <p:spPr bwMode="auto">
            <a:xfrm>
              <a:off x="1315336" y="4151281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US" altLang="en-US" sz="1200" dirty="0"/>
                <a:t>10</a:t>
              </a:r>
            </a:p>
          </p:txBody>
        </p:sp>
        <p:sp>
          <p:nvSpPr>
            <p:cNvPr id="122" name="Rectangle 17"/>
            <p:cNvSpPr>
              <a:spLocks noChangeArrowheads="1"/>
            </p:cNvSpPr>
            <p:nvPr/>
          </p:nvSpPr>
          <p:spPr bwMode="auto">
            <a:xfrm>
              <a:off x="1315336" y="3246298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US" altLang="en-US" sz="1200" dirty="0"/>
                <a:t>20</a:t>
              </a:r>
            </a:p>
          </p:txBody>
        </p:sp>
        <p:sp>
          <p:nvSpPr>
            <p:cNvPr id="123" name="Rectangle 18"/>
            <p:cNvSpPr>
              <a:spLocks noChangeArrowheads="1"/>
            </p:cNvSpPr>
            <p:nvPr/>
          </p:nvSpPr>
          <p:spPr bwMode="auto">
            <a:xfrm>
              <a:off x="1315336" y="2341315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US" altLang="en-US" sz="1200" dirty="0"/>
                <a:t>30</a:t>
              </a:r>
            </a:p>
          </p:txBody>
        </p:sp>
        <p:sp>
          <p:nvSpPr>
            <p:cNvPr id="124" name="Rectangle 19"/>
            <p:cNvSpPr>
              <a:spLocks noChangeArrowheads="1"/>
            </p:cNvSpPr>
            <p:nvPr/>
          </p:nvSpPr>
          <p:spPr bwMode="auto">
            <a:xfrm>
              <a:off x="1315336" y="1436332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US" altLang="en-US" sz="1200" dirty="0"/>
                <a:t>40</a:t>
              </a:r>
            </a:p>
          </p:txBody>
        </p:sp>
        <p:sp>
          <p:nvSpPr>
            <p:cNvPr id="125" name="Rectangle 56"/>
            <p:cNvSpPr>
              <a:spLocks noChangeArrowheads="1"/>
            </p:cNvSpPr>
            <p:nvPr/>
          </p:nvSpPr>
          <p:spPr bwMode="auto">
            <a:xfrm>
              <a:off x="8469604" y="4862489"/>
              <a:ext cx="39273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200" dirty="0"/>
                <a:t> 2.3%</a:t>
              </a:r>
            </a:p>
          </p:txBody>
        </p:sp>
        <p:sp>
          <p:nvSpPr>
            <p:cNvPr id="126" name="Rectangle 57"/>
            <p:cNvSpPr>
              <a:spLocks noChangeArrowheads="1"/>
            </p:cNvSpPr>
            <p:nvPr/>
          </p:nvSpPr>
          <p:spPr bwMode="auto">
            <a:xfrm>
              <a:off x="8497099" y="4578457"/>
              <a:ext cx="34945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200" dirty="0"/>
                <a:t>5.9%</a:t>
              </a:r>
            </a:p>
          </p:txBody>
        </p:sp>
        <p:sp>
          <p:nvSpPr>
            <p:cNvPr id="127" name="Rectangle 58"/>
            <p:cNvSpPr>
              <a:spLocks noChangeArrowheads="1"/>
            </p:cNvSpPr>
            <p:nvPr/>
          </p:nvSpPr>
          <p:spPr bwMode="auto">
            <a:xfrm>
              <a:off x="2065373" y="4846909"/>
              <a:ext cx="39273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 dirty="0"/>
                <a:t> 1.0%</a:t>
              </a:r>
            </a:p>
          </p:txBody>
        </p:sp>
        <p:sp>
          <p:nvSpPr>
            <p:cNvPr id="128" name="Rectangle 59"/>
            <p:cNvSpPr>
              <a:spLocks noChangeArrowheads="1"/>
            </p:cNvSpPr>
            <p:nvPr/>
          </p:nvSpPr>
          <p:spPr bwMode="auto">
            <a:xfrm>
              <a:off x="2065373" y="4541370"/>
              <a:ext cx="39273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 dirty="0"/>
                <a:t> 4.4%</a:t>
              </a:r>
            </a:p>
          </p:txBody>
        </p:sp>
        <p:grpSp>
          <p:nvGrpSpPr>
            <p:cNvPr id="129" name="Group 128"/>
            <p:cNvGrpSpPr/>
            <p:nvPr/>
          </p:nvGrpSpPr>
          <p:grpSpPr>
            <a:xfrm>
              <a:off x="1646715" y="5206311"/>
              <a:ext cx="6891376" cy="310640"/>
              <a:chOff x="1333841" y="5301197"/>
              <a:chExt cx="7254080" cy="310640"/>
            </a:xfrm>
          </p:grpSpPr>
          <p:sp>
            <p:nvSpPr>
              <p:cNvPr id="153" name="Line 21"/>
              <p:cNvSpPr>
                <a:spLocks noChangeShapeType="1"/>
              </p:cNvSpPr>
              <p:nvPr/>
            </p:nvSpPr>
            <p:spPr bwMode="auto">
              <a:xfrm flipH="1">
                <a:off x="1333841" y="5301197"/>
                <a:ext cx="7211813" cy="0"/>
              </a:xfrm>
              <a:prstGeom prst="line">
                <a:avLst/>
              </a:prstGeom>
              <a:noFill/>
              <a:ln w="7938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189"/>
                <a:endParaRPr lang="en-US" sz="1200" b="1" dirty="0"/>
              </a:p>
            </p:txBody>
          </p:sp>
          <p:grpSp>
            <p:nvGrpSpPr>
              <p:cNvPr id="154" name="Group 153"/>
              <p:cNvGrpSpPr/>
              <p:nvPr/>
            </p:nvGrpSpPr>
            <p:grpSpPr>
              <a:xfrm>
                <a:off x="1357829" y="5311356"/>
                <a:ext cx="7230092" cy="300481"/>
                <a:chOff x="1357829" y="5311356"/>
                <a:chExt cx="7230092" cy="300481"/>
              </a:xfrm>
            </p:grpSpPr>
            <p:sp>
              <p:nvSpPr>
                <p:cNvPr id="155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4352740" y="5311356"/>
                  <a:ext cx="0" cy="52828"/>
                </a:xfrm>
                <a:prstGeom prst="line">
                  <a:avLst/>
                </a:prstGeom>
                <a:noFill/>
                <a:ln w="793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189"/>
                  <a:endParaRPr lang="en-US" sz="1200" b="1" dirty="0"/>
                </a:p>
              </p:txBody>
            </p:sp>
            <p:sp>
              <p:nvSpPr>
                <p:cNvPr id="156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7302755" y="5311356"/>
                  <a:ext cx="0" cy="52828"/>
                </a:xfrm>
                <a:prstGeom prst="line">
                  <a:avLst/>
                </a:prstGeom>
                <a:noFill/>
                <a:ln w="7938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189"/>
                  <a:endParaRPr lang="en-US" sz="1200" b="1" dirty="0"/>
                </a:p>
              </p:txBody>
            </p:sp>
            <p:sp>
              <p:nvSpPr>
                <p:cNvPr id="157" name="Rectangle 36"/>
                <p:cNvSpPr>
                  <a:spLocks noChangeArrowheads="1"/>
                </p:cNvSpPr>
                <p:nvPr/>
              </p:nvSpPr>
              <p:spPr bwMode="auto">
                <a:xfrm>
                  <a:off x="1357829" y="5427171"/>
                  <a:ext cx="89432" cy="1846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US" altLang="en-US" sz="1200" dirty="0"/>
                    <a:t>0</a:t>
                  </a:r>
                </a:p>
              </p:txBody>
            </p:sp>
            <p:sp>
              <p:nvSpPr>
                <p:cNvPr id="158" name="Rectangle 37"/>
                <p:cNvSpPr>
                  <a:spLocks noChangeArrowheads="1"/>
                </p:cNvSpPr>
                <p:nvPr/>
              </p:nvSpPr>
              <p:spPr bwMode="auto">
                <a:xfrm>
                  <a:off x="3133827" y="5427171"/>
                  <a:ext cx="89432" cy="1846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US" altLang="en-US" sz="1200" dirty="0"/>
                    <a:t>3</a:t>
                  </a:r>
                </a:p>
              </p:txBody>
            </p:sp>
            <p:sp>
              <p:nvSpPr>
                <p:cNvPr id="159" name="Rectangle 38"/>
                <p:cNvSpPr>
                  <a:spLocks noChangeArrowheads="1"/>
                </p:cNvSpPr>
                <p:nvPr/>
              </p:nvSpPr>
              <p:spPr bwMode="auto">
                <a:xfrm>
                  <a:off x="4912823" y="5427171"/>
                  <a:ext cx="89432" cy="1846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US" altLang="en-US" sz="1200" dirty="0"/>
                    <a:t>6</a:t>
                  </a:r>
                </a:p>
              </p:txBody>
            </p:sp>
            <p:sp>
              <p:nvSpPr>
                <p:cNvPr id="160" name="Rectangle 39"/>
                <p:cNvSpPr>
                  <a:spLocks noChangeArrowheads="1"/>
                </p:cNvSpPr>
                <p:nvPr/>
              </p:nvSpPr>
              <p:spPr bwMode="auto">
                <a:xfrm>
                  <a:off x="6676842" y="5427171"/>
                  <a:ext cx="89432" cy="1846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US" altLang="en-US" sz="1200" dirty="0"/>
                    <a:t>9</a:t>
                  </a:r>
                </a:p>
              </p:txBody>
            </p:sp>
            <p:sp>
              <p:nvSpPr>
                <p:cNvPr id="161" name="Rectangle 40"/>
                <p:cNvSpPr>
                  <a:spLocks noChangeArrowheads="1"/>
                </p:cNvSpPr>
                <p:nvPr/>
              </p:nvSpPr>
              <p:spPr bwMode="auto">
                <a:xfrm>
                  <a:off x="8409060" y="5427171"/>
                  <a:ext cx="178861" cy="1846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US" altLang="en-US" sz="1200" dirty="0"/>
                    <a:t>12</a:t>
                  </a:r>
                </a:p>
              </p:txBody>
            </p:sp>
          </p:grpSp>
        </p:grpSp>
        <p:sp>
          <p:nvSpPr>
            <p:cNvPr id="130" name="Rectangle 60"/>
            <p:cNvSpPr>
              <a:spLocks noChangeArrowheads="1"/>
            </p:cNvSpPr>
            <p:nvPr/>
          </p:nvSpPr>
          <p:spPr bwMode="auto">
            <a:xfrm>
              <a:off x="2325926" y="1881981"/>
              <a:ext cx="1839863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 dirty="0"/>
                <a:t>TAVR with SAPIEN 3 valve</a:t>
              </a:r>
            </a:p>
          </p:txBody>
        </p:sp>
        <p:sp>
          <p:nvSpPr>
            <p:cNvPr id="131" name="Rectangle 61"/>
            <p:cNvSpPr>
              <a:spLocks noChangeArrowheads="1"/>
            </p:cNvSpPr>
            <p:nvPr/>
          </p:nvSpPr>
          <p:spPr bwMode="auto">
            <a:xfrm>
              <a:off x="2325926" y="1622445"/>
              <a:ext cx="97462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 dirty="0"/>
                <a:t>Surgery (PIIA)</a:t>
              </a:r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1646391" y="1533890"/>
              <a:ext cx="6804660" cy="3680204"/>
            </a:xfrm>
            <a:custGeom>
              <a:avLst/>
              <a:gdLst>
                <a:gd name="connsiteX0" fmla="*/ 0 w 7162800"/>
                <a:gd name="connsiteY0" fmla="*/ 0 h 3686175"/>
                <a:gd name="connsiteX1" fmla="*/ 0 w 7162800"/>
                <a:gd name="connsiteY1" fmla="*/ 3686175 h 3686175"/>
                <a:gd name="connsiteX2" fmla="*/ 7162800 w 7162800"/>
                <a:gd name="connsiteY2" fmla="*/ 3686175 h 3686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62800" h="3686175">
                  <a:moveTo>
                    <a:pt x="0" y="0"/>
                  </a:moveTo>
                  <a:lnTo>
                    <a:pt x="0" y="3686175"/>
                  </a:lnTo>
                  <a:lnTo>
                    <a:pt x="7162800" y="3686175"/>
                  </a:lnTo>
                </a:path>
              </a:pathLst>
            </a:cu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 b="1" dirty="0"/>
            </a:p>
          </p:txBody>
        </p:sp>
        <p:cxnSp>
          <p:nvCxnSpPr>
            <p:cNvPr id="133" name="Straight Connector 132"/>
            <p:cNvCxnSpPr/>
            <p:nvPr/>
          </p:nvCxnSpPr>
          <p:spPr>
            <a:xfrm>
              <a:off x="1546501" y="1533231"/>
              <a:ext cx="93390" cy="0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1546501" y="2437072"/>
              <a:ext cx="93390" cy="0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1546501" y="3340913"/>
              <a:ext cx="93390" cy="0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>
              <a:off x="1546501" y="4244754"/>
              <a:ext cx="93390" cy="0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1546501" y="5148596"/>
              <a:ext cx="93390" cy="0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rot="16200000">
              <a:off x="1661456" y="5266349"/>
              <a:ext cx="98305" cy="0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rot="16200000">
              <a:off x="2225065" y="5266349"/>
              <a:ext cx="98305" cy="0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rot="16200000">
              <a:off x="2793844" y="5266349"/>
              <a:ext cx="98305" cy="0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 rot="16200000">
              <a:off x="3349696" y="5266349"/>
              <a:ext cx="98305" cy="0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 rot="16200000">
              <a:off x="3913306" y="5266349"/>
              <a:ext cx="98305" cy="0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rot="16200000">
              <a:off x="4466573" y="5266349"/>
              <a:ext cx="98305" cy="0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 rot="16200000">
              <a:off x="5037938" y="5266349"/>
              <a:ext cx="98305" cy="0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>
              <a:off x="5591205" y="5266349"/>
              <a:ext cx="98305" cy="0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 rot="16200000">
              <a:off x="6141887" y="5266349"/>
              <a:ext cx="98305" cy="0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rot="16200000">
              <a:off x="6710666" y="5266349"/>
              <a:ext cx="98305" cy="0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rot="16200000">
              <a:off x="7276860" y="5266349"/>
              <a:ext cx="98305" cy="0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rot="16200000">
              <a:off x="7830126" y="5266349"/>
              <a:ext cx="98305" cy="0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 rot="16200000">
              <a:off x="8407532" y="5266349"/>
              <a:ext cx="98305" cy="0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1869733" y="1971140"/>
              <a:ext cx="37784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1869733" y="1720129"/>
              <a:ext cx="377840" cy="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1692275" y="4452900"/>
            <a:ext cx="6775670" cy="510130"/>
            <a:chOff x="1692275" y="4492625"/>
            <a:chExt cx="8174038" cy="655638"/>
          </a:xfrm>
        </p:grpSpPr>
        <p:sp>
          <p:nvSpPr>
            <p:cNvPr id="169" name="Freeform 6"/>
            <p:cNvSpPr>
              <a:spLocks/>
            </p:cNvSpPr>
            <p:nvPr/>
          </p:nvSpPr>
          <p:spPr bwMode="auto">
            <a:xfrm>
              <a:off x="1692275" y="4894263"/>
              <a:ext cx="8174038" cy="204788"/>
            </a:xfrm>
            <a:custGeom>
              <a:avLst/>
              <a:gdLst>
                <a:gd name="T0" fmla="*/ 10300 w 10300"/>
                <a:gd name="T1" fmla="*/ 0 h 258"/>
                <a:gd name="T2" fmla="*/ 9148 w 10300"/>
                <a:gd name="T3" fmla="*/ 0 h 258"/>
                <a:gd name="T4" fmla="*/ 9148 w 10300"/>
                <a:gd name="T5" fmla="*/ 26 h 258"/>
                <a:gd name="T6" fmla="*/ 8185 w 10300"/>
                <a:gd name="T7" fmla="*/ 26 h 258"/>
                <a:gd name="T8" fmla="*/ 8185 w 10300"/>
                <a:gd name="T9" fmla="*/ 42 h 258"/>
                <a:gd name="T10" fmla="*/ 7925 w 10300"/>
                <a:gd name="T11" fmla="*/ 42 h 258"/>
                <a:gd name="T12" fmla="*/ 7925 w 10300"/>
                <a:gd name="T13" fmla="*/ 64 h 258"/>
                <a:gd name="T14" fmla="*/ 6388 w 10300"/>
                <a:gd name="T15" fmla="*/ 64 h 258"/>
                <a:gd name="T16" fmla="*/ 6388 w 10300"/>
                <a:gd name="T17" fmla="*/ 89 h 258"/>
                <a:gd name="T18" fmla="*/ 3496 w 10300"/>
                <a:gd name="T19" fmla="*/ 89 h 258"/>
                <a:gd name="T20" fmla="*/ 3496 w 10300"/>
                <a:gd name="T21" fmla="*/ 118 h 258"/>
                <a:gd name="T22" fmla="*/ 3351 w 10300"/>
                <a:gd name="T23" fmla="*/ 118 h 258"/>
                <a:gd name="T24" fmla="*/ 3351 w 10300"/>
                <a:gd name="T25" fmla="*/ 144 h 258"/>
                <a:gd name="T26" fmla="*/ 1699 w 10300"/>
                <a:gd name="T27" fmla="*/ 144 h 258"/>
                <a:gd name="T28" fmla="*/ 1699 w 10300"/>
                <a:gd name="T29" fmla="*/ 161 h 258"/>
                <a:gd name="T30" fmla="*/ 1371 w 10300"/>
                <a:gd name="T31" fmla="*/ 161 h 258"/>
                <a:gd name="T32" fmla="*/ 1371 w 10300"/>
                <a:gd name="T33" fmla="*/ 187 h 258"/>
                <a:gd name="T34" fmla="*/ 591 w 10300"/>
                <a:gd name="T35" fmla="*/ 187 h 258"/>
                <a:gd name="T36" fmla="*/ 591 w 10300"/>
                <a:gd name="T37" fmla="*/ 212 h 258"/>
                <a:gd name="T38" fmla="*/ 153 w 10300"/>
                <a:gd name="T39" fmla="*/ 212 h 258"/>
                <a:gd name="T40" fmla="*/ 153 w 10300"/>
                <a:gd name="T41" fmla="*/ 230 h 258"/>
                <a:gd name="T42" fmla="*/ 72 w 10300"/>
                <a:gd name="T43" fmla="*/ 230 h 258"/>
                <a:gd name="T44" fmla="*/ 72 w 10300"/>
                <a:gd name="T45" fmla="*/ 258 h 258"/>
                <a:gd name="T46" fmla="*/ 0 w 10300"/>
                <a:gd name="T47" fmla="*/ 258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300" h="258">
                  <a:moveTo>
                    <a:pt x="10300" y="0"/>
                  </a:moveTo>
                  <a:lnTo>
                    <a:pt x="9148" y="0"/>
                  </a:lnTo>
                  <a:lnTo>
                    <a:pt x="9148" y="26"/>
                  </a:lnTo>
                  <a:lnTo>
                    <a:pt x="8185" y="26"/>
                  </a:lnTo>
                  <a:lnTo>
                    <a:pt x="8185" y="42"/>
                  </a:lnTo>
                  <a:lnTo>
                    <a:pt x="7925" y="42"/>
                  </a:lnTo>
                  <a:lnTo>
                    <a:pt x="7925" y="64"/>
                  </a:lnTo>
                  <a:lnTo>
                    <a:pt x="6388" y="64"/>
                  </a:lnTo>
                  <a:lnTo>
                    <a:pt x="6388" y="89"/>
                  </a:lnTo>
                  <a:lnTo>
                    <a:pt x="3496" y="89"/>
                  </a:lnTo>
                  <a:lnTo>
                    <a:pt x="3496" y="118"/>
                  </a:lnTo>
                  <a:lnTo>
                    <a:pt x="3351" y="118"/>
                  </a:lnTo>
                  <a:lnTo>
                    <a:pt x="3351" y="144"/>
                  </a:lnTo>
                  <a:lnTo>
                    <a:pt x="1699" y="144"/>
                  </a:lnTo>
                  <a:lnTo>
                    <a:pt x="1699" y="161"/>
                  </a:lnTo>
                  <a:lnTo>
                    <a:pt x="1371" y="161"/>
                  </a:lnTo>
                  <a:lnTo>
                    <a:pt x="1371" y="187"/>
                  </a:lnTo>
                  <a:lnTo>
                    <a:pt x="591" y="187"/>
                  </a:lnTo>
                  <a:lnTo>
                    <a:pt x="591" y="212"/>
                  </a:lnTo>
                  <a:lnTo>
                    <a:pt x="153" y="212"/>
                  </a:lnTo>
                  <a:lnTo>
                    <a:pt x="153" y="230"/>
                  </a:lnTo>
                  <a:lnTo>
                    <a:pt x="72" y="230"/>
                  </a:lnTo>
                  <a:lnTo>
                    <a:pt x="72" y="258"/>
                  </a:lnTo>
                  <a:lnTo>
                    <a:pt x="0" y="258"/>
                  </a:lnTo>
                </a:path>
              </a:pathLst>
            </a:custGeom>
            <a:noFill/>
            <a:ln w="38100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8" name="Freeform 5"/>
            <p:cNvSpPr>
              <a:spLocks/>
            </p:cNvSpPr>
            <p:nvPr/>
          </p:nvSpPr>
          <p:spPr bwMode="auto">
            <a:xfrm>
              <a:off x="1692275" y="4492625"/>
              <a:ext cx="8161338" cy="655638"/>
            </a:xfrm>
            <a:custGeom>
              <a:avLst/>
              <a:gdLst>
                <a:gd name="T0" fmla="*/ 0 w 10282"/>
                <a:gd name="T1" fmla="*/ 828 h 828"/>
                <a:gd name="T2" fmla="*/ 0 w 10282"/>
                <a:gd name="T3" fmla="*/ 621 h 828"/>
                <a:gd name="T4" fmla="*/ 72 w 10282"/>
                <a:gd name="T5" fmla="*/ 621 h 828"/>
                <a:gd name="T6" fmla="*/ 72 w 10282"/>
                <a:gd name="T7" fmla="*/ 463 h 828"/>
                <a:gd name="T8" fmla="*/ 97 w 10282"/>
                <a:gd name="T9" fmla="*/ 463 h 828"/>
                <a:gd name="T10" fmla="*/ 97 w 10282"/>
                <a:gd name="T11" fmla="*/ 408 h 828"/>
                <a:gd name="T12" fmla="*/ 145 w 10282"/>
                <a:gd name="T13" fmla="*/ 408 h 828"/>
                <a:gd name="T14" fmla="*/ 145 w 10282"/>
                <a:gd name="T15" fmla="*/ 361 h 828"/>
                <a:gd name="T16" fmla="*/ 247 w 10282"/>
                <a:gd name="T17" fmla="*/ 361 h 828"/>
                <a:gd name="T18" fmla="*/ 247 w 10282"/>
                <a:gd name="T19" fmla="*/ 315 h 828"/>
                <a:gd name="T20" fmla="*/ 344 w 10282"/>
                <a:gd name="T21" fmla="*/ 315 h 828"/>
                <a:gd name="T22" fmla="*/ 344 w 10282"/>
                <a:gd name="T23" fmla="*/ 290 h 828"/>
                <a:gd name="T24" fmla="*/ 390 w 10282"/>
                <a:gd name="T25" fmla="*/ 290 h 828"/>
                <a:gd name="T26" fmla="*/ 390 w 10282"/>
                <a:gd name="T27" fmla="*/ 242 h 828"/>
                <a:gd name="T28" fmla="*/ 879 w 10282"/>
                <a:gd name="T29" fmla="*/ 242 h 828"/>
                <a:gd name="T30" fmla="*/ 879 w 10282"/>
                <a:gd name="T31" fmla="*/ 196 h 828"/>
                <a:gd name="T32" fmla="*/ 1317 w 10282"/>
                <a:gd name="T33" fmla="*/ 196 h 828"/>
                <a:gd name="T34" fmla="*/ 1317 w 10282"/>
                <a:gd name="T35" fmla="*/ 166 h 828"/>
                <a:gd name="T36" fmla="*/ 2021 w 10282"/>
                <a:gd name="T37" fmla="*/ 166 h 828"/>
                <a:gd name="T38" fmla="*/ 2021 w 10282"/>
                <a:gd name="T39" fmla="*/ 137 h 828"/>
                <a:gd name="T40" fmla="*/ 4834 w 10282"/>
                <a:gd name="T41" fmla="*/ 137 h 828"/>
                <a:gd name="T42" fmla="*/ 4834 w 10282"/>
                <a:gd name="T43" fmla="*/ 115 h 828"/>
                <a:gd name="T44" fmla="*/ 5563 w 10282"/>
                <a:gd name="T45" fmla="*/ 115 h 828"/>
                <a:gd name="T46" fmla="*/ 5563 w 10282"/>
                <a:gd name="T47" fmla="*/ 89 h 828"/>
                <a:gd name="T48" fmla="*/ 6681 w 10282"/>
                <a:gd name="T49" fmla="*/ 89 h 828"/>
                <a:gd name="T50" fmla="*/ 6681 w 10282"/>
                <a:gd name="T51" fmla="*/ 69 h 828"/>
                <a:gd name="T52" fmla="*/ 6837 w 10282"/>
                <a:gd name="T53" fmla="*/ 69 h 828"/>
                <a:gd name="T54" fmla="*/ 6837 w 10282"/>
                <a:gd name="T55" fmla="*/ 48 h 828"/>
                <a:gd name="T56" fmla="*/ 7416 w 10282"/>
                <a:gd name="T57" fmla="*/ 48 h 828"/>
                <a:gd name="T58" fmla="*/ 7416 w 10282"/>
                <a:gd name="T59" fmla="*/ 26 h 828"/>
                <a:gd name="T60" fmla="*/ 9144 w 10282"/>
                <a:gd name="T61" fmla="*/ 26 h 828"/>
                <a:gd name="T62" fmla="*/ 9144 w 10282"/>
                <a:gd name="T63" fmla="*/ 0 h 828"/>
                <a:gd name="T64" fmla="*/ 10282 w 10282"/>
                <a:gd name="T65" fmla="*/ 0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282" h="828">
                  <a:moveTo>
                    <a:pt x="0" y="828"/>
                  </a:moveTo>
                  <a:lnTo>
                    <a:pt x="0" y="621"/>
                  </a:lnTo>
                  <a:lnTo>
                    <a:pt x="72" y="621"/>
                  </a:lnTo>
                  <a:lnTo>
                    <a:pt x="72" y="463"/>
                  </a:lnTo>
                  <a:lnTo>
                    <a:pt x="97" y="463"/>
                  </a:lnTo>
                  <a:lnTo>
                    <a:pt x="97" y="408"/>
                  </a:lnTo>
                  <a:lnTo>
                    <a:pt x="145" y="408"/>
                  </a:lnTo>
                  <a:lnTo>
                    <a:pt x="145" y="361"/>
                  </a:lnTo>
                  <a:lnTo>
                    <a:pt x="247" y="361"/>
                  </a:lnTo>
                  <a:lnTo>
                    <a:pt x="247" y="315"/>
                  </a:lnTo>
                  <a:lnTo>
                    <a:pt x="344" y="315"/>
                  </a:lnTo>
                  <a:lnTo>
                    <a:pt x="344" y="290"/>
                  </a:lnTo>
                  <a:lnTo>
                    <a:pt x="390" y="290"/>
                  </a:lnTo>
                  <a:lnTo>
                    <a:pt x="390" y="242"/>
                  </a:lnTo>
                  <a:lnTo>
                    <a:pt x="879" y="242"/>
                  </a:lnTo>
                  <a:lnTo>
                    <a:pt x="879" y="196"/>
                  </a:lnTo>
                  <a:lnTo>
                    <a:pt x="1317" y="196"/>
                  </a:lnTo>
                  <a:lnTo>
                    <a:pt x="1317" y="166"/>
                  </a:lnTo>
                  <a:lnTo>
                    <a:pt x="2021" y="166"/>
                  </a:lnTo>
                  <a:lnTo>
                    <a:pt x="2021" y="137"/>
                  </a:lnTo>
                  <a:lnTo>
                    <a:pt x="4834" y="137"/>
                  </a:lnTo>
                  <a:lnTo>
                    <a:pt x="4834" y="115"/>
                  </a:lnTo>
                  <a:lnTo>
                    <a:pt x="5563" y="115"/>
                  </a:lnTo>
                  <a:lnTo>
                    <a:pt x="5563" y="89"/>
                  </a:lnTo>
                  <a:lnTo>
                    <a:pt x="6681" y="89"/>
                  </a:lnTo>
                  <a:lnTo>
                    <a:pt x="6681" y="69"/>
                  </a:lnTo>
                  <a:lnTo>
                    <a:pt x="6837" y="69"/>
                  </a:lnTo>
                  <a:lnTo>
                    <a:pt x="6837" y="48"/>
                  </a:lnTo>
                  <a:lnTo>
                    <a:pt x="7416" y="48"/>
                  </a:lnTo>
                  <a:lnTo>
                    <a:pt x="7416" y="26"/>
                  </a:lnTo>
                  <a:lnTo>
                    <a:pt x="9144" y="26"/>
                  </a:lnTo>
                  <a:lnTo>
                    <a:pt x="9144" y="0"/>
                  </a:lnTo>
                  <a:lnTo>
                    <a:pt x="10282" y="0"/>
                  </a:lnTo>
                </a:path>
              </a:pathLst>
            </a:cu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01" name="Rectangle 41"/>
          <p:cNvSpPr>
            <a:spLocks noChangeArrowheads="1"/>
          </p:cNvSpPr>
          <p:nvPr/>
        </p:nvSpPr>
        <p:spPr bwMode="auto">
          <a:xfrm>
            <a:off x="1624155" y="5948662"/>
            <a:ext cx="31418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100" b="1" dirty="0">
                <a:solidFill>
                  <a:schemeClr val="accent1"/>
                </a:solidFill>
              </a:rPr>
              <a:t>1077</a:t>
            </a:r>
            <a:endParaRPr lang="en-US" altLang="en-US" sz="1100" dirty="0">
              <a:solidFill>
                <a:schemeClr val="accent1"/>
              </a:solidFill>
            </a:endParaRPr>
          </a:p>
        </p:txBody>
      </p:sp>
      <p:sp>
        <p:nvSpPr>
          <p:cNvPr id="102" name="Rectangle 42"/>
          <p:cNvSpPr>
            <a:spLocks noChangeArrowheads="1"/>
          </p:cNvSpPr>
          <p:nvPr/>
        </p:nvSpPr>
        <p:spPr bwMode="auto">
          <a:xfrm>
            <a:off x="3195439" y="5948662"/>
            <a:ext cx="31418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100" b="1" dirty="0">
                <a:solidFill>
                  <a:schemeClr val="accent1"/>
                </a:solidFill>
              </a:rPr>
              <a:t>1033</a:t>
            </a:r>
            <a:endParaRPr lang="en-US" altLang="en-US" sz="1100" dirty="0">
              <a:solidFill>
                <a:schemeClr val="accent1"/>
              </a:solidFill>
            </a:endParaRPr>
          </a:p>
        </p:txBody>
      </p:sp>
      <p:sp>
        <p:nvSpPr>
          <p:cNvPr id="103" name="Rectangle 43"/>
          <p:cNvSpPr>
            <a:spLocks noChangeArrowheads="1"/>
          </p:cNvSpPr>
          <p:nvPr/>
        </p:nvSpPr>
        <p:spPr bwMode="auto">
          <a:xfrm>
            <a:off x="4875231" y="5948662"/>
            <a:ext cx="31418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100" b="1" dirty="0">
                <a:solidFill>
                  <a:schemeClr val="accent1"/>
                </a:solidFill>
              </a:rPr>
              <a:t>1008</a:t>
            </a:r>
            <a:endParaRPr lang="en-US" altLang="en-US" sz="1100" dirty="0">
              <a:solidFill>
                <a:schemeClr val="accent1"/>
              </a:solidFill>
            </a:endParaRPr>
          </a:p>
        </p:txBody>
      </p:sp>
      <p:sp>
        <p:nvSpPr>
          <p:cNvPr id="104" name="Rectangle 44"/>
          <p:cNvSpPr>
            <a:spLocks noChangeArrowheads="1"/>
          </p:cNvSpPr>
          <p:nvPr/>
        </p:nvSpPr>
        <p:spPr bwMode="auto">
          <a:xfrm>
            <a:off x="6608154" y="5948662"/>
            <a:ext cx="23564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100" b="1" dirty="0">
                <a:solidFill>
                  <a:schemeClr val="accent1"/>
                </a:solidFill>
              </a:rPr>
              <a:t>884</a:t>
            </a:r>
            <a:endParaRPr lang="en-US" altLang="en-US" sz="1100" dirty="0">
              <a:solidFill>
                <a:schemeClr val="accent1"/>
              </a:solidFill>
            </a:endParaRPr>
          </a:p>
        </p:txBody>
      </p:sp>
      <p:sp>
        <p:nvSpPr>
          <p:cNvPr id="105" name="Rectangle 45"/>
          <p:cNvSpPr>
            <a:spLocks noChangeArrowheads="1"/>
          </p:cNvSpPr>
          <p:nvPr/>
        </p:nvSpPr>
        <p:spPr bwMode="auto">
          <a:xfrm>
            <a:off x="8311222" y="5948662"/>
            <a:ext cx="23564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100" b="1" dirty="0">
                <a:solidFill>
                  <a:schemeClr val="accent1"/>
                </a:solidFill>
              </a:rPr>
              <a:t>953</a:t>
            </a:r>
            <a:endParaRPr lang="en-US" altLang="en-US" sz="1100" dirty="0">
              <a:solidFill>
                <a:schemeClr val="accent1"/>
              </a:solidFill>
            </a:endParaRPr>
          </a:p>
        </p:txBody>
      </p:sp>
      <p:sp>
        <p:nvSpPr>
          <p:cNvPr id="108" name="Rectangle 48"/>
          <p:cNvSpPr>
            <a:spLocks noChangeArrowheads="1"/>
          </p:cNvSpPr>
          <p:nvPr/>
        </p:nvSpPr>
        <p:spPr bwMode="auto">
          <a:xfrm>
            <a:off x="4956984" y="5707105"/>
            <a:ext cx="23564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806</a:t>
            </a:r>
            <a:endParaRPr lang="en-US" alt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9" name="Rectangle 49"/>
          <p:cNvSpPr>
            <a:spLocks noChangeArrowheads="1"/>
          </p:cNvSpPr>
          <p:nvPr/>
        </p:nvSpPr>
        <p:spPr bwMode="auto">
          <a:xfrm>
            <a:off x="6608154" y="5707105"/>
            <a:ext cx="23564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778</a:t>
            </a:r>
            <a:endParaRPr lang="en-US" alt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0" name="Rectangle 50"/>
          <p:cNvSpPr>
            <a:spLocks noChangeArrowheads="1"/>
          </p:cNvSpPr>
          <p:nvPr/>
        </p:nvSpPr>
        <p:spPr bwMode="auto">
          <a:xfrm>
            <a:off x="8311222" y="5707105"/>
            <a:ext cx="23564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764</a:t>
            </a:r>
            <a:endParaRPr lang="en-US" alt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2212461" y="4810125"/>
            <a:ext cx="116733" cy="116733"/>
          </a:xfrm>
          <a:prstGeom prst="ellipse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Oval 79"/>
          <p:cNvSpPr/>
          <p:nvPr/>
        </p:nvSpPr>
        <p:spPr>
          <a:xfrm>
            <a:off x="2212461" y="4505325"/>
            <a:ext cx="116733" cy="11673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Rectangle 81"/>
          <p:cNvSpPr/>
          <p:nvPr/>
        </p:nvSpPr>
        <p:spPr bwMode="gray">
          <a:xfrm>
            <a:off x="457200" y="6430089"/>
            <a:ext cx="7974418" cy="123111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/>
          <a:p>
            <a:pPr defTabSz="914400"/>
            <a:r>
              <a:rPr lang="en-US" sz="800" dirty="0"/>
              <a:t>*The PARTNER II trial intermediate-risk cohort unadjusted clinical event rates.</a:t>
            </a:r>
          </a:p>
        </p:txBody>
      </p:sp>
      <p:sp>
        <p:nvSpPr>
          <p:cNvPr id="84" name="Rectangle 52"/>
          <p:cNvSpPr>
            <a:spLocks noChangeArrowheads="1"/>
          </p:cNvSpPr>
          <p:nvPr/>
        </p:nvSpPr>
        <p:spPr bwMode="auto">
          <a:xfrm>
            <a:off x="478302" y="5948662"/>
            <a:ext cx="112086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100" dirty="0"/>
              <a:t>SAPIEN 3 TAVR</a:t>
            </a:r>
          </a:p>
        </p:txBody>
      </p:sp>
      <p:sp>
        <p:nvSpPr>
          <p:cNvPr id="106" name="Rectangle 46"/>
          <p:cNvSpPr>
            <a:spLocks noChangeArrowheads="1"/>
          </p:cNvSpPr>
          <p:nvPr/>
        </p:nvSpPr>
        <p:spPr bwMode="auto">
          <a:xfrm>
            <a:off x="1702703" y="5707105"/>
            <a:ext cx="235641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944</a:t>
            </a:r>
            <a:endParaRPr lang="en-US" alt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7" name="Rectangle 47"/>
          <p:cNvSpPr>
            <a:spLocks noChangeArrowheads="1"/>
          </p:cNvSpPr>
          <p:nvPr/>
        </p:nvSpPr>
        <p:spPr bwMode="auto">
          <a:xfrm>
            <a:off x="3277193" y="5707105"/>
            <a:ext cx="23564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825</a:t>
            </a:r>
            <a:endParaRPr lang="en-US" alt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3" name="Rectangle 51"/>
          <p:cNvSpPr>
            <a:spLocks noChangeArrowheads="1"/>
          </p:cNvSpPr>
          <p:nvPr/>
        </p:nvSpPr>
        <p:spPr bwMode="auto">
          <a:xfrm>
            <a:off x="468524" y="5486855"/>
            <a:ext cx="95378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100" dirty="0"/>
              <a:t>Number at risk:</a:t>
            </a:r>
          </a:p>
        </p:txBody>
      </p:sp>
      <p:sp>
        <p:nvSpPr>
          <p:cNvPr id="85" name="Rectangle 53"/>
          <p:cNvSpPr>
            <a:spLocks noChangeArrowheads="1"/>
          </p:cNvSpPr>
          <p:nvPr/>
        </p:nvSpPr>
        <p:spPr bwMode="auto">
          <a:xfrm>
            <a:off x="478302" y="5707105"/>
            <a:ext cx="49372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100" dirty="0"/>
              <a:t>Surgery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105559" y="2953026"/>
            <a:ext cx="2900806" cy="2900804"/>
            <a:chOff x="1010309" y="2953026"/>
            <a:chExt cx="2900806" cy="290080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309" y="2953026"/>
              <a:ext cx="2900806" cy="2900804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2008466" y="3788031"/>
              <a:ext cx="614097" cy="1210661"/>
              <a:chOff x="2008466" y="3788031"/>
              <a:chExt cx="614097" cy="1210661"/>
            </a:xfrm>
          </p:grpSpPr>
          <p:grpSp>
            <p:nvGrpSpPr>
              <p:cNvPr id="93" name="Group 92"/>
              <p:cNvGrpSpPr/>
              <p:nvPr/>
            </p:nvGrpSpPr>
            <p:grpSpPr>
              <a:xfrm>
                <a:off x="2008466" y="3788031"/>
                <a:ext cx="614097" cy="1210661"/>
                <a:chOff x="2184889" y="4305117"/>
                <a:chExt cx="540641" cy="1065846"/>
              </a:xfrm>
            </p:grpSpPr>
            <p:sp>
              <p:nvSpPr>
                <p:cNvPr id="94" name="Rectangle 58"/>
                <p:cNvSpPr>
                  <a:spLocks noChangeArrowheads="1"/>
                </p:cNvSpPr>
                <p:nvPr/>
              </p:nvSpPr>
              <p:spPr bwMode="auto">
                <a:xfrm>
                  <a:off x="2206187" y="5127097"/>
                  <a:ext cx="519343" cy="2438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b="1" dirty="0">
                      <a:solidFill>
                        <a:schemeClr val="bg1"/>
                      </a:solidFill>
                    </a:rPr>
                    <a:t> 1.0%</a:t>
                  </a:r>
                </a:p>
              </p:txBody>
            </p:sp>
            <p:sp>
              <p:nvSpPr>
                <p:cNvPr id="95" name="Rectangle 59"/>
                <p:cNvSpPr>
                  <a:spLocks noChangeArrowheads="1"/>
                </p:cNvSpPr>
                <p:nvPr/>
              </p:nvSpPr>
              <p:spPr bwMode="auto">
                <a:xfrm>
                  <a:off x="2184889" y="4305117"/>
                  <a:ext cx="519343" cy="2438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b="1" dirty="0">
                      <a:solidFill>
                        <a:schemeClr val="bg1"/>
                      </a:solidFill>
                    </a:rPr>
                    <a:t> 4.4%</a:t>
                  </a:r>
                </a:p>
              </p:txBody>
            </p:sp>
          </p:grpSp>
          <p:sp>
            <p:nvSpPr>
              <p:cNvPr id="90" name="Oval 89"/>
              <p:cNvSpPr/>
              <p:nvPr/>
            </p:nvSpPr>
            <p:spPr>
              <a:xfrm>
                <a:off x="2196379" y="4495845"/>
                <a:ext cx="226202" cy="226198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2196379" y="4111610"/>
                <a:ext cx="226202" cy="22619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9273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52</TotalTime>
  <Words>833</Words>
  <Application>Microsoft Office PowerPoint</Application>
  <PresentationFormat>On-screen Show (4:3)</PresentationFormat>
  <Paragraphs>237</Paragraphs>
  <Slides>23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BerninaSansWeb</vt:lpstr>
      <vt:lpstr>Calibri</vt:lpstr>
      <vt:lpstr>Effra</vt:lpstr>
      <vt:lpstr>Effra Light</vt:lpstr>
      <vt:lpstr>Gill Sans</vt:lpstr>
      <vt:lpstr>Times New Roman</vt:lpstr>
      <vt:lpstr>Wingdings</vt:lpstr>
      <vt:lpstr>Perspective</vt:lpstr>
      <vt:lpstr>Worksheet</vt:lpstr>
      <vt:lpstr>“TAVR: Transcatheter Treatment of Aortic Stenosis Comes of Age”</vt:lpstr>
      <vt:lpstr>Disclosure</vt:lpstr>
      <vt:lpstr>Natural History of Aortic Stenosis</vt:lpstr>
      <vt:lpstr>Therapeutic Options in AS</vt:lpstr>
      <vt:lpstr>PowerPoint Presentation</vt:lpstr>
      <vt:lpstr>Hemodynamics Performance</vt:lpstr>
      <vt:lpstr>PARTNER 1 Trial – 5-Year Outcome  All-Cause Mortality</vt:lpstr>
      <vt:lpstr>PARTNER 11 Trial  All-cause mortality* </vt:lpstr>
      <vt:lpstr>PARTNER 11 Trial  Disabling Stroke* </vt:lpstr>
      <vt:lpstr>PowerPoint Presentation</vt:lpstr>
      <vt:lpstr>PowerPoint Presentation</vt:lpstr>
      <vt:lpstr>TAVR is standard of care for majority of AS patients  </vt:lpstr>
      <vt:lpstr>Severity of PPM definition in the aortic Valve Position</vt:lpstr>
      <vt:lpstr>PowerPoint Presentation</vt:lpstr>
      <vt:lpstr>Structural Valve Degeneration</vt:lpstr>
      <vt:lpstr>PowerPoint Presentation</vt:lpstr>
      <vt:lpstr>Coronary Access Post TAVR</vt:lpstr>
      <vt:lpstr>PowerPoint Presentation</vt:lpstr>
      <vt:lpstr>Natural History of Aortic Stenosis</vt:lpstr>
      <vt:lpstr>PowerPoint Presentation</vt:lpstr>
      <vt:lpstr>Summary  </vt:lpstr>
      <vt:lpstr>TAVR at CCMC</vt:lpstr>
      <vt:lpstr>Thank you </vt:lpstr>
    </vt:vector>
  </TitlesOfParts>
  <Company>HFHS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Arjomand, Heider</dc:creator>
  <cp:lastModifiedBy>D Sibley</cp:lastModifiedBy>
  <cp:revision>245</cp:revision>
  <dcterms:created xsi:type="dcterms:W3CDTF">2015-08-01T16:01:28Z</dcterms:created>
  <dcterms:modified xsi:type="dcterms:W3CDTF">2020-02-29T12:18:01Z</dcterms:modified>
</cp:coreProperties>
</file>