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6055" r:id="rId2"/>
    <p:sldId id="6056" r:id="rId3"/>
    <p:sldId id="6049" r:id="rId4"/>
    <p:sldId id="6057" r:id="rId5"/>
    <p:sldId id="6052" r:id="rId6"/>
    <p:sldId id="6051" r:id="rId7"/>
    <p:sldId id="6050" r:id="rId8"/>
    <p:sldId id="6048" r:id="rId9"/>
    <p:sldId id="487" r:id="rId10"/>
    <p:sldId id="6047" r:id="rId11"/>
    <p:sldId id="6054" r:id="rId12"/>
    <p:sldId id="6053" r:id="rId13"/>
    <p:sldId id="6046" r:id="rId14"/>
    <p:sldId id="6041" r:id="rId15"/>
    <p:sldId id="6042" r:id="rId16"/>
    <p:sldId id="6043" r:id="rId17"/>
    <p:sldId id="6044" r:id="rId18"/>
    <p:sldId id="6045" r:id="rId19"/>
    <p:sldId id="687" r:id="rId20"/>
    <p:sldId id="689" r:id="rId21"/>
    <p:sldId id="690" r:id="rId22"/>
    <p:sldId id="685" r:id="rId23"/>
    <p:sldId id="668" r:id="rId24"/>
    <p:sldId id="6058" r:id="rId25"/>
    <p:sldId id="721" r:id="rId26"/>
    <p:sldId id="603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>
      <p:cViewPr varScale="1">
        <p:scale>
          <a:sx n="57" d="100"/>
          <a:sy n="57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AB33-FA03-4101-9DF8-833EB06FC82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03760-F618-4ADD-865E-C2527DF7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3819" y="8686800"/>
            <a:ext cx="2974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5" tIns="46648" rIns="93295" bIns="46648" anchor="b"/>
          <a:lstStyle>
            <a:lvl1pPr defTabSz="93027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BA94DCD-350D-467E-A63D-3716623D93EF}" type="slidenum">
              <a:rPr lang="en-GB" altLang="en-US" sz="1200" b="0"/>
              <a:pPr algn="r"/>
              <a:t>3</a:t>
            </a:fld>
            <a:endParaRPr lang="en-GB" altLang="en-US" sz="1200" b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3819" y="8686800"/>
            <a:ext cx="2974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8" tIns="46454" rIns="92908" bIns="46454" anchor="b"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ECF3392-F01D-41E9-9138-56F384FEEE82}" type="slidenum">
              <a:rPr lang="en-US" altLang="en-US" sz="1200" b="0"/>
              <a:pPr algn="r"/>
              <a:t>3</a:t>
            </a:fld>
            <a:endParaRPr lang="en-US" altLang="en-US" sz="1200" b="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897034"/>
            <a:ext cx="5029200" cy="101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8" tIns="46454" rIns="92908" bIns="46454"/>
          <a:lstStyle/>
          <a:p>
            <a:pPr marL="252413" indent="-252413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52413" indent="-252413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52413" indent="-252413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490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6801"/>
            <a:ext cx="2972991" cy="4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AFB556-8BE4-4203-899C-AFDA410B1AD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2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6801"/>
            <a:ext cx="2972991" cy="4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C4BE05-276F-429A-8A5D-7CFCE1870A4A}" type="slidenum">
              <a:rPr lang="en-US" altLang="en-US">
                <a:cs typeface="Arial" panose="020B0604020202020204" pitchFamily="34" charset="0"/>
              </a:rPr>
              <a:pPr/>
              <a:t>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1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010" y="8686801"/>
            <a:ext cx="2971800" cy="4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233FDF-49EF-4B58-840D-5642B38B8CB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10" y="6216651"/>
            <a:ext cx="5031581" cy="36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26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xfrm>
            <a:off x="228600" y="7962901"/>
            <a:ext cx="6400800" cy="20362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23C33-AE13-4AFB-94E9-3367EDBF4CF6}" type="slidenum">
              <a:rPr lang="en-US" altLang="en-US">
                <a:cs typeface="Arial" panose="020B0604020202020204" pitchFamily="34" charset="0"/>
              </a:rPr>
              <a:pPr/>
              <a:t>7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3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Flail mitral eclip in 88 yo</a:t>
            </a:r>
          </a:p>
        </p:txBody>
      </p:sp>
      <p:sp>
        <p:nvSpPr>
          <p:cNvPr id="106500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  <a:tab pos="5026025" algn="l"/>
                <a:tab pos="73120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/>
              <a:t>CP1164518	Rihal, C	MN	09-07-2004</a:t>
            </a:r>
          </a:p>
        </p:txBody>
      </p:sp>
    </p:spTree>
    <p:extLst>
      <p:ext uri="{BB962C8B-B14F-4D97-AF65-F5344CB8AC3E}">
        <p14:creationId xmlns:p14="http://schemas.microsoft.com/office/powerpoint/2010/main" val="346529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xfrm>
            <a:off x="228600" y="7962901"/>
            <a:ext cx="6400800" cy="20362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Need to recreate these curves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0CC1F4-7199-4C92-819F-0E444A75B5F7}" type="slidenum">
              <a:rPr lang="en-US" altLang="en-US">
                <a:cs typeface="Arial" panose="020B0604020202020204" pitchFamily="34" charset="0"/>
              </a:rPr>
              <a:pPr/>
              <a:t>12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7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263525"/>
            <a:ext cx="8088086" cy="974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8528050" y="6578600"/>
            <a:ext cx="3841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6AB81BD-D3BB-4AB7-807F-0AA3080DB4DB}" type="slidenum">
              <a:rPr lang="en-US" altLang="en-US" sz="800" b="0">
                <a:solidFill>
                  <a:srgbClr val="FFFFFF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800" b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9857" y="1033911"/>
            <a:ext cx="8131628" cy="588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lang="en-US" sz="3200" b="0" dirty="0" smtClean="0">
                <a:solidFill>
                  <a:schemeClr val="accent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>
              <a:def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2pPr>
            <a:lvl3pPr>
              <a:def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3pPr>
            <a:lvl4pPr>
              <a:def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4pPr>
            <a:lvl5pPr>
              <a:def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694628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1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219200"/>
            <a:ext cx="8458200" cy="3968649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</a:rPr>
              <a:t>“Mitral Valve: </a:t>
            </a:r>
            <a:r>
              <a:rPr lang="en-US" sz="3200" dirty="0">
                <a:solidFill>
                  <a:srgbClr val="FFFF00"/>
                </a:solidFill>
              </a:rPr>
              <a:t>To Clip or Not to Clip</a:t>
            </a:r>
            <a:r>
              <a:rPr lang="en-US" sz="3200" b="1" i="1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686800" cy="2590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en-US" sz="2900" b="1" dirty="0"/>
              <a:t>Muhammad Raza, MD, FACC, FSCAI, RPVI.</a:t>
            </a:r>
          </a:p>
          <a:p>
            <a:pPr algn="ctr"/>
            <a:endParaRPr lang="en-US" altLang="en-US" sz="2900" b="1" dirty="0"/>
          </a:p>
          <a:p>
            <a:pPr algn="ctr"/>
            <a:r>
              <a:rPr lang="en-US" altLang="en-US" sz="2900" b="1" dirty="0"/>
              <a:t>Interventional cardiologist</a:t>
            </a:r>
          </a:p>
          <a:p>
            <a:pPr algn="ctr"/>
            <a:r>
              <a:rPr lang="en-US" altLang="en-US" sz="2900" b="1" dirty="0"/>
              <a:t>Director, Cardiac Cath Lab, </a:t>
            </a:r>
          </a:p>
          <a:p>
            <a:pPr algn="ctr"/>
            <a:r>
              <a:rPr lang="en-US" altLang="en-US" sz="2900" b="1" dirty="0" err="1"/>
              <a:t>Crozer</a:t>
            </a:r>
            <a:r>
              <a:rPr lang="en-US" altLang="en-US" sz="2900" b="1" dirty="0"/>
              <a:t> Chester Medical Center,</a:t>
            </a:r>
          </a:p>
          <a:p>
            <a:pPr algn="ctr"/>
            <a:r>
              <a:rPr lang="en-US" altLang="en-US" sz="2900" b="1" dirty="0"/>
              <a:t>Upland, PA</a:t>
            </a:r>
          </a:p>
          <a:p>
            <a:pPr algn="ctr"/>
            <a:r>
              <a:rPr lang="en-US" altLang="en-US" sz="2900" b="1" dirty="0"/>
              <a:t>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22629" r="27974" b="33890"/>
          <a:stretch/>
        </p:blipFill>
        <p:spPr bwMode="auto">
          <a:xfrm>
            <a:off x="0" y="1"/>
            <a:ext cx="1371600" cy="10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24488" r="28582" b="29686"/>
          <a:stretch/>
        </p:blipFill>
        <p:spPr bwMode="auto">
          <a:xfrm>
            <a:off x="7800418" y="5702642"/>
            <a:ext cx="1315873" cy="1155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16" descr="Valve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55" y="5486400"/>
            <a:ext cx="110589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46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95400"/>
            <a:ext cx="8324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66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MitraClip® Experience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invGray">
          <a:xfrm>
            <a:off x="533400" y="1167789"/>
            <a:ext cx="8077200" cy="5045726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invGray">
          <a:xfrm>
            <a:off x="609600" y="967850"/>
            <a:ext cx="8000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1313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EVEREST 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Feasibility (n=55)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invGray">
          <a:xfrm>
            <a:off x="608106" y="2100560"/>
            <a:ext cx="80786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Clr>
                <a:schemeClr val="accent1"/>
              </a:buClr>
              <a:buSzPct val="110000"/>
            </a:pP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  <a:p>
            <a:pPr marL="341313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EVEREST II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Pivotal </a:t>
            </a:r>
          </a:p>
          <a:p>
            <a:pPr marL="798513" lvl="1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Pre-Randomization (n=60)</a:t>
            </a:r>
          </a:p>
          <a:p>
            <a:pPr marL="798513" lvl="1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HR Registry (n= 78)</a:t>
            </a:r>
          </a:p>
          <a:p>
            <a:pPr marL="798513" lvl="1" indent="-341313">
              <a:lnSpc>
                <a:spcPts val="3600"/>
              </a:lnSpc>
              <a:buClr>
                <a:srgbClr val="99CCFF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Randomized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(2:1 Clip to Surgery) 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(n= 279)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invGray">
          <a:xfrm>
            <a:off x="611094" y="4800600"/>
            <a:ext cx="7921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1313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  <a:p>
            <a:pPr marL="341313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Worldwide Commercial Use: </a:t>
            </a:r>
            <a:b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</a:b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&gt;15,000 patients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invGray">
          <a:xfrm>
            <a:off x="611094" y="3657600"/>
            <a:ext cx="7921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1313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  <a:p>
            <a:pPr marL="341313" indent="-341313">
              <a:lnSpc>
                <a:spcPts val="36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REALISM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Registry</a:t>
            </a:r>
          </a:p>
          <a:p>
            <a:pPr>
              <a:lnSpc>
                <a:spcPts val="3600"/>
              </a:lnSpc>
              <a:buClr>
                <a:schemeClr val="accent1"/>
              </a:buClr>
              <a:buSzPct val="110000"/>
              <a:tabLst>
                <a:tab pos="341313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Continued Access (n=965)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40462"/>
            <a:ext cx="168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95924" y="-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Transcatheter Mitral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407456" y="1371600"/>
            <a:ext cx="8305800" cy="472440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invGray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120000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5924" y="165182"/>
            <a:ext cx="7315200" cy="1154097"/>
          </a:xfrm>
        </p:spPr>
        <p:txBody>
          <a:bodyPr/>
          <a:lstStyle/>
          <a:p>
            <a:r>
              <a:rPr lang="en-US" dirty="0"/>
              <a:t>Transcatheter Mitral Repair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invGray">
          <a:xfrm>
            <a:off x="614550" y="2534068"/>
            <a:ext cx="8077200" cy="1600200"/>
          </a:xfrm>
          <a:effectLst/>
        </p:spPr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>
                <a:solidFill>
                  <a:schemeClr val="tx1"/>
                </a:solidFill>
              </a:rPr>
              <a:t>May be considered for prohibitive risk patients with </a:t>
            </a:r>
            <a:r>
              <a:rPr lang="en-US" sz="3200" dirty="0">
                <a:solidFill>
                  <a:srgbClr val="FFCC00"/>
                </a:solidFill>
              </a:rPr>
              <a:t>primary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MR and </a:t>
            </a:r>
            <a:r>
              <a:rPr lang="en-US" sz="3200" dirty="0">
                <a:solidFill>
                  <a:srgbClr val="FFCC00"/>
                </a:solidFill>
              </a:rPr>
              <a:t>severe </a:t>
            </a:r>
            <a:r>
              <a:rPr lang="en-US" sz="3200" dirty="0">
                <a:solidFill>
                  <a:schemeClr val="tx1"/>
                </a:solidFill>
              </a:rPr>
              <a:t>symptoms despite GDMT (class </a:t>
            </a:r>
            <a:r>
              <a:rPr lang="en-US" sz="3200" dirty="0" err="1">
                <a:solidFill>
                  <a:schemeClr val="tx1"/>
                </a:solidFill>
              </a:rPr>
              <a:t>IIb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724" y="1475396"/>
            <a:ext cx="89916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ts val="5675"/>
              </a:lnSpc>
              <a:defRPr/>
            </a:pPr>
            <a:r>
              <a:rPr lang="en-US" sz="3600" dirty="0">
                <a:solidFill>
                  <a:schemeClr val="accent1"/>
                </a:solidFill>
              </a:rPr>
              <a:t>ACC/AHA Guidelines – Primary MR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25" y="1159809"/>
            <a:ext cx="8312738" cy="4538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195" y="1233767"/>
            <a:ext cx="7022880" cy="413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200" y="5446293"/>
            <a:ext cx="4308764" cy="13461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See Important Safety Information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Within. </a:t>
            </a: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©2019 Abbott. All rights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reserved.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AP2947499-US Rev</a:t>
            </a:r>
            <a:r>
              <a:rPr sz="800" spc="85" dirty="0">
                <a:solidFill>
                  <a:srgbClr val="DCDDD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71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25" y="1159809"/>
            <a:ext cx="8312738" cy="4538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9790" y="1287670"/>
            <a:ext cx="3325668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dirty="0"/>
              <a:t>The </a:t>
            </a:r>
            <a:r>
              <a:rPr sz="3200" spc="-4" dirty="0"/>
              <a:t>COAPT</a:t>
            </a:r>
            <a:r>
              <a:rPr sz="3200" spc="-85" dirty="0"/>
              <a:t> </a:t>
            </a:r>
            <a:r>
              <a:rPr sz="3200" dirty="0"/>
              <a:t>Trial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667287" y="3507676"/>
            <a:ext cx="1809750" cy="352425"/>
          </a:xfrm>
          <a:custGeom>
            <a:avLst/>
            <a:gdLst/>
            <a:ahLst/>
            <a:cxnLst/>
            <a:rect l="l" t="t" r="r" b="b"/>
            <a:pathLst>
              <a:path w="1990725" h="399414">
                <a:moveTo>
                  <a:pt x="0" y="0"/>
                </a:moveTo>
                <a:lnTo>
                  <a:pt x="0" y="399288"/>
                </a:lnTo>
                <a:lnTo>
                  <a:pt x="1990344" y="399288"/>
                </a:lnTo>
                <a:lnTo>
                  <a:pt x="1990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4977" y="3503642"/>
            <a:ext cx="0" cy="356347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60"/>
                </a:lnTo>
              </a:path>
            </a:pathLst>
          </a:custGeom>
          <a:ln w="5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9595" y="3503642"/>
            <a:ext cx="0" cy="356347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60"/>
                </a:lnTo>
              </a:path>
            </a:pathLst>
          </a:custGeom>
          <a:ln w="5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1905" y="3507676"/>
            <a:ext cx="1801091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7036" y="3503642"/>
            <a:ext cx="0" cy="360829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432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1905" y="3859989"/>
            <a:ext cx="1801091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2268" y="1834629"/>
            <a:ext cx="7998691" cy="2033150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0827" marR="4559" algn="ctr">
              <a:spcBef>
                <a:spcPts val="94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FECB08"/>
                </a:solidFill>
                <a:latin typeface="Arial"/>
                <a:cs typeface="Arial"/>
              </a:rPr>
              <a:t>ardiovascular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ECB08"/>
                </a:solidFill>
                <a:latin typeface="Arial"/>
                <a:cs typeface="Arial"/>
              </a:rPr>
              <a:t>utcomes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FECB08"/>
                </a:solidFill>
                <a:latin typeface="Arial"/>
                <a:cs typeface="Arial"/>
              </a:rPr>
              <a:t>ssessment of </a:t>
            </a:r>
            <a:r>
              <a:rPr dirty="0">
                <a:solidFill>
                  <a:srgbClr val="FECB08"/>
                </a:solidFill>
                <a:latin typeface="Arial"/>
                <a:cs typeface="Arial"/>
              </a:rPr>
              <a:t>the </a:t>
            </a:r>
            <a:r>
              <a:rPr spc="-4" dirty="0">
                <a:solidFill>
                  <a:srgbClr val="FECB08"/>
                </a:solidFill>
                <a:latin typeface="Arial"/>
                <a:cs typeface="Arial"/>
              </a:rPr>
              <a:t>MitraClip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ECB08"/>
                </a:solidFill>
                <a:latin typeface="Arial"/>
                <a:cs typeface="Arial"/>
              </a:rPr>
              <a:t>ercutaneous</a:t>
            </a:r>
            <a:r>
              <a:rPr spc="-251" dirty="0">
                <a:solidFill>
                  <a:srgbClr val="FECB08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FECB08"/>
                </a:solidFill>
                <a:latin typeface="Arial"/>
                <a:cs typeface="Arial"/>
              </a:rPr>
              <a:t>herapy  for </a:t>
            </a:r>
            <a:r>
              <a:rPr spc="-4" dirty="0">
                <a:solidFill>
                  <a:srgbClr val="FECB08"/>
                </a:solidFill>
                <a:latin typeface="Arial"/>
                <a:cs typeface="Arial"/>
              </a:rPr>
              <a:t>Heart </a:t>
            </a:r>
            <a:r>
              <a:rPr dirty="0">
                <a:solidFill>
                  <a:srgbClr val="FECB08"/>
                </a:solidFill>
                <a:latin typeface="Arial"/>
                <a:cs typeface="Arial"/>
              </a:rPr>
              <a:t>Failure Patients </a:t>
            </a:r>
            <a:r>
              <a:rPr spc="-4" dirty="0">
                <a:solidFill>
                  <a:srgbClr val="FECB08"/>
                </a:solidFill>
                <a:latin typeface="Arial"/>
                <a:cs typeface="Arial"/>
              </a:rPr>
              <a:t>with </a:t>
            </a:r>
            <a:r>
              <a:rPr dirty="0">
                <a:solidFill>
                  <a:srgbClr val="FECB08"/>
                </a:solidFill>
                <a:latin typeface="Arial"/>
                <a:cs typeface="Arial"/>
              </a:rPr>
              <a:t>Functional Mitral</a:t>
            </a:r>
            <a:r>
              <a:rPr spc="-108" dirty="0">
                <a:solidFill>
                  <a:srgbClr val="FECB08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ECB08"/>
                </a:solidFill>
                <a:latin typeface="Arial"/>
                <a:cs typeface="Arial"/>
              </a:rPr>
              <a:t>Regurgitation</a:t>
            </a:r>
            <a:endParaRPr>
              <a:latin typeface="Arial"/>
              <a:cs typeface="Arial"/>
            </a:endParaRPr>
          </a:p>
          <a:p>
            <a:pPr marL="355586" marR="355586" indent="1140" algn="ctr">
              <a:spcBef>
                <a:spcPts val="1418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parallel-controlled,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open-label,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multicenter trial in ~610 patients with  heart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failure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moderate-to-severe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(3+) or severe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(4+)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spc="-2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MR 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remained symptomatic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despite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maximally-tolerated</a:t>
            </a:r>
            <a:r>
              <a:rPr spc="-1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GDMT</a:t>
            </a:r>
            <a:endParaRPr>
              <a:latin typeface="Arial"/>
              <a:cs typeface="Arial"/>
            </a:endParaRPr>
          </a:p>
          <a:p>
            <a:pPr algn="ctr">
              <a:spcBef>
                <a:spcPts val="1391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Randomize</a:t>
            </a:r>
            <a:r>
              <a:rPr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1:1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28018" y="3802727"/>
            <a:ext cx="272588" cy="362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5423" y="3802727"/>
            <a:ext cx="272472" cy="362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3612" y="4192803"/>
            <a:ext cx="3215986" cy="839321"/>
          </a:xfrm>
          <a:custGeom>
            <a:avLst/>
            <a:gdLst/>
            <a:ahLst/>
            <a:cxnLst/>
            <a:rect l="l" t="t" r="r" b="b"/>
            <a:pathLst>
              <a:path w="3537584" h="951229">
                <a:moveTo>
                  <a:pt x="3537216" y="792480"/>
                </a:moveTo>
                <a:lnTo>
                  <a:pt x="3537216" y="158496"/>
                </a:lnTo>
                <a:lnTo>
                  <a:pt x="3529133" y="108411"/>
                </a:lnTo>
                <a:lnTo>
                  <a:pt x="3506626" y="64904"/>
                </a:lnTo>
                <a:lnTo>
                  <a:pt x="3472312" y="30589"/>
                </a:lnTo>
                <a:lnTo>
                  <a:pt x="3428805" y="8083"/>
                </a:lnTo>
                <a:lnTo>
                  <a:pt x="3378720" y="0"/>
                </a:lnTo>
                <a:lnTo>
                  <a:pt x="158496" y="0"/>
                </a:lnTo>
                <a:lnTo>
                  <a:pt x="108411" y="8083"/>
                </a:lnTo>
                <a:lnTo>
                  <a:pt x="64904" y="30589"/>
                </a:lnTo>
                <a:lnTo>
                  <a:pt x="30589" y="64904"/>
                </a:lnTo>
                <a:lnTo>
                  <a:pt x="8083" y="108411"/>
                </a:lnTo>
                <a:lnTo>
                  <a:pt x="0" y="158496"/>
                </a:lnTo>
                <a:lnTo>
                  <a:pt x="0" y="792480"/>
                </a:lnTo>
                <a:lnTo>
                  <a:pt x="8083" y="842574"/>
                </a:lnTo>
                <a:lnTo>
                  <a:pt x="30589" y="886082"/>
                </a:lnTo>
                <a:lnTo>
                  <a:pt x="64904" y="920393"/>
                </a:lnTo>
                <a:lnTo>
                  <a:pt x="108411" y="942895"/>
                </a:lnTo>
                <a:lnTo>
                  <a:pt x="158496" y="950976"/>
                </a:lnTo>
                <a:lnTo>
                  <a:pt x="3378720" y="950976"/>
                </a:lnTo>
                <a:lnTo>
                  <a:pt x="3428805" y="942895"/>
                </a:lnTo>
                <a:lnTo>
                  <a:pt x="3472312" y="920393"/>
                </a:lnTo>
                <a:lnTo>
                  <a:pt x="3506626" y="886082"/>
                </a:lnTo>
                <a:lnTo>
                  <a:pt x="3529133" y="842574"/>
                </a:lnTo>
                <a:lnTo>
                  <a:pt x="3537216" y="792480"/>
                </a:lnTo>
                <a:close/>
              </a:path>
            </a:pathLst>
          </a:custGeom>
          <a:solidFill>
            <a:srgbClr val="006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3612" y="4192803"/>
            <a:ext cx="3215986" cy="839321"/>
          </a:xfrm>
          <a:custGeom>
            <a:avLst/>
            <a:gdLst/>
            <a:ahLst/>
            <a:cxnLst/>
            <a:rect l="l" t="t" r="r" b="b"/>
            <a:pathLst>
              <a:path w="3537584" h="951229">
                <a:moveTo>
                  <a:pt x="0" y="158496"/>
                </a:moveTo>
                <a:lnTo>
                  <a:pt x="8083" y="108411"/>
                </a:lnTo>
                <a:lnTo>
                  <a:pt x="30589" y="64904"/>
                </a:lnTo>
                <a:lnTo>
                  <a:pt x="64904" y="30589"/>
                </a:lnTo>
                <a:lnTo>
                  <a:pt x="108411" y="8083"/>
                </a:lnTo>
                <a:lnTo>
                  <a:pt x="158496" y="0"/>
                </a:lnTo>
                <a:lnTo>
                  <a:pt x="3378720" y="0"/>
                </a:lnTo>
                <a:lnTo>
                  <a:pt x="3428805" y="8083"/>
                </a:lnTo>
                <a:lnTo>
                  <a:pt x="3472312" y="30589"/>
                </a:lnTo>
                <a:lnTo>
                  <a:pt x="3506626" y="64904"/>
                </a:lnTo>
                <a:lnTo>
                  <a:pt x="3529133" y="108411"/>
                </a:lnTo>
                <a:lnTo>
                  <a:pt x="3537216" y="158496"/>
                </a:lnTo>
                <a:lnTo>
                  <a:pt x="3537216" y="792480"/>
                </a:lnTo>
                <a:lnTo>
                  <a:pt x="3529133" y="842574"/>
                </a:lnTo>
                <a:lnTo>
                  <a:pt x="3506626" y="886082"/>
                </a:lnTo>
                <a:lnTo>
                  <a:pt x="3472312" y="920393"/>
                </a:lnTo>
                <a:lnTo>
                  <a:pt x="3428805" y="942895"/>
                </a:lnTo>
                <a:lnTo>
                  <a:pt x="3378720" y="950976"/>
                </a:lnTo>
                <a:lnTo>
                  <a:pt x="158496" y="950976"/>
                </a:lnTo>
                <a:lnTo>
                  <a:pt x="108411" y="942895"/>
                </a:lnTo>
                <a:lnTo>
                  <a:pt x="64904" y="920393"/>
                </a:lnTo>
                <a:lnTo>
                  <a:pt x="30589" y="886082"/>
                </a:lnTo>
                <a:lnTo>
                  <a:pt x="8083" y="842574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19812">
            <a:solidFill>
              <a:srgbClr val="C9C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652" y="4192803"/>
            <a:ext cx="3215651" cy="841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1652" y="4192804"/>
            <a:ext cx="3215986" cy="842122"/>
          </a:xfrm>
          <a:custGeom>
            <a:avLst/>
            <a:gdLst/>
            <a:ahLst/>
            <a:cxnLst/>
            <a:rect l="l" t="t" r="r" b="b"/>
            <a:pathLst>
              <a:path w="3537585" h="954404">
                <a:moveTo>
                  <a:pt x="0" y="159004"/>
                </a:moveTo>
                <a:lnTo>
                  <a:pt x="8106" y="108768"/>
                </a:lnTo>
                <a:lnTo>
                  <a:pt x="30680" y="65123"/>
                </a:lnTo>
                <a:lnTo>
                  <a:pt x="65101" y="30695"/>
                </a:lnTo>
                <a:lnTo>
                  <a:pt x="108749" y="8111"/>
                </a:lnTo>
                <a:lnTo>
                  <a:pt x="159004" y="0"/>
                </a:lnTo>
                <a:lnTo>
                  <a:pt x="3378212" y="0"/>
                </a:lnTo>
                <a:lnTo>
                  <a:pt x="3428442" y="8111"/>
                </a:lnTo>
                <a:lnTo>
                  <a:pt x="3472087" y="30695"/>
                </a:lnTo>
                <a:lnTo>
                  <a:pt x="3506517" y="65123"/>
                </a:lnTo>
                <a:lnTo>
                  <a:pt x="3529103" y="108768"/>
                </a:lnTo>
                <a:lnTo>
                  <a:pt x="3537216" y="159004"/>
                </a:lnTo>
                <a:lnTo>
                  <a:pt x="3537216" y="795020"/>
                </a:lnTo>
                <a:lnTo>
                  <a:pt x="3529103" y="845274"/>
                </a:lnTo>
                <a:lnTo>
                  <a:pt x="3506517" y="888922"/>
                </a:lnTo>
                <a:lnTo>
                  <a:pt x="3472087" y="923343"/>
                </a:lnTo>
                <a:lnTo>
                  <a:pt x="3428442" y="945917"/>
                </a:lnTo>
                <a:lnTo>
                  <a:pt x="3378212" y="954024"/>
                </a:lnTo>
                <a:lnTo>
                  <a:pt x="159004" y="954024"/>
                </a:lnTo>
                <a:lnTo>
                  <a:pt x="108749" y="945917"/>
                </a:lnTo>
                <a:lnTo>
                  <a:pt x="65101" y="923343"/>
                </a:lnTo>
                <a:lnTo>
                  <a:pt x="30680" y="888922"/>
                </a:lnTo>
                <a:lnTo>
                  <a:pt x="8106" y="845274"/>
                </a:lnTo>
                <a:lnTo>
                  <a:pt x="0" y="795020"/>
                </a:lnTo>
                <a:lnTo>
                  <a:pt x="0" y="159004"/>
                </a:lnTo>
                <a:close/>
              </a:path>
            </a:pathLst>
          </a:custGeom>
          <a:ln w="19812">
            <a:solidFill>
              <a:srgbClr val="C9C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9752" y="4205123"/>
            <a:ext cx="2619664" cy="767747"/>
          </a:xfrm>
          <a:prstGeom prst="rect">
            <a:avLst/>
          </a:prstGeom>
        </p:spPr>
        <p:txBody>
          <a:bodyPr vert="horz" wrap="square" lIns="0" tIns="31342" rIns="0" bIns="0" rtlCol="0">
            <a:spAutoFit/>
          </a:bodyPr>
          <a:lstStyle/>
          <a:p>
            <a:pPr algn="ctr">
              <a:spcBef>
                <a:spcPts val="247"/>
              </a:spcBef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MitraClip +</a:t>
            </a:r>
            <a:r>
              <a:rPr sz="2500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GDMT</a:t>
            </a:r>
            <a:endParaRPr sz="2500">
              <a:latin typeface="Arial"/>
              <a:cs typeface="Arial"/>
            </a:endParaRPr>
          </a:p>
          <a:p>
            <a:pPr algn="ctr">
              <a:spcBef>
                <a:spcPts val="144"/>
              </a:spcBef>
            </a:pP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N=305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7757" y="4205123"/>
            <a:ext cx="4219864" cy="1139644"/>
          </a:xfrm>
          <a:prstGeom prst="rect">
            <a:avLst/>
          </a:prstGeom>
        </p:spPr>
        <p:txBody>
          <a:bodyPr vert="horz" wrap="square" lIns="0" tIns="31342" rIns="0" bIns="0" rtlCol="0">
            <a:spAutoFit/>
          </a:bodyPr>
          <a:lstStyle/>
          <a:p>
            <a:pPr marL="798358" algn="ctr">
              <a:spcBef>
                <a:spcPts val="247"/>
              </a:spcBef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GDMT</a:t>
            </a:r>
            <a:r>
              <a:rPr sz="2500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alone</a:t>
            </a:r>
            <a:endParaRPr sz="2500">
              <a:latin typeface="Arial"/>
              <a:cs typeface="Arial"/>
            </a:endParaRPr>
          </a:p>
          <a:p>
            <a:pPr marL="796649" algn="ctr">
              <a:spcBef>
                <a:spcPts val="144"/>
              </a:spcBef>
            </a:pP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N=305</a:t>
            </a:r>
            <a:endParaRPr sz="2200">
              <a:latin typeface="Arial"/>
              <a:cs typeface="Arial"/>
            </a:endParaRPr>
          </a:p>
          <a:p>
            <a:pPr marL="11397">
              <a:spcBef>
                <a:spcPts val="1745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*Stratified by cardiomyopathy etiology (ischemic vs. non-ischemic) and</a:t>
            </a:r>
            <a:r>
              <a:rPr sz="10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7200" y="5446293"/>
            <a:ext cx="4308764" cy="13461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See Important Safety Information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Within. </a:t>
            </a: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©2019 Abbott. All rights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reserved.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AP2947499-US Rev</a:t>
            </a:r>
            <a:r>
              <a:rPr sz="800" spc="85" dirty="0">
                <a:solidFill>
                  <a:srgbClr val="DCDDD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7367" y="1233767"/>
            <a:ext cx="1086195" cy="28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34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25" y="1159809"/>
            <a:ext cx="8312738" cy="4538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6854" y="1159809"/>
            <a:ext cx="5293140" cy="36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1909" y="1308847"/>
            <a:ext cx="4839207" cy="212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6773" y="1212657"/>
            <a:ext cx="4890655" cy="398929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>
              <a:spcBef>
                <a:spcPts val="85"/>
              </a:spcBef>
            </a:pPr>
            <a:r>
              <a:rPr sz="2500" spc="-9" dirty="0"/>
              <a:t>Primary Effectiveness</a:t>
            </a:r>
            <a:r>
              <a:rPr sz="2500" spc="36" dirty="0"/>
              <a:t> </a:t>
            </a:r>
            <a:r>
              <a:rPr sz="2500" spc="-4" dirty="0"/>
              <a:t>Endpoint</a:t>
            </a:r>
            <a:endParaRPr sz="2500"/>
          </a:p>
        </p:txBody>
      </p:sp>
      <p:sp>
        <p:nvSpPr>
          <p:cNvPr id="6" name="object 6"/>
          <p:cNvSpPr/>
          <p:nvPr/>
        </p:nvSpPr>
        <p:spPr>
          <a:xfrm>
            <a:off x="1731806" y="1521534"/>
            <a:ext cx="5699078" cy="597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854" y="1521534"/>
            <a:ext cx="5293140" cy="304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1909" y="1521534"/>
            <a:ext cx="4839207" cy="81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4515" y="1521534"/>
            <a:ext cx="106297" cy="81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7490" y="1521534"/>
            <a:ext cx="44276" cy="1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3846" y="1521534"/>
            <a:ext cx="175756" cy="161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4872" y="1521534"/>
            <a:ext cx="44276" cy="16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2245" y="1521534"/>
            <a:ext cx="44276" cy="16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5516" y="1521534"/>
            <a:ext cx="112716" cy="201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8818" y="1521534"/>
            <a:ext cx="112704" cy="201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0601" y="1521534"/>
            <a:ext cx="145699" cy="201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1398" y="1521534"/>
            <a:ext cx="53165" cy="161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3963" y="1521534"/>
            <a:ext cx="112716" cy="201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1962" y="1521534"/>
            <a:ext cx="44299" cy="1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10226" y="1521534"/>
            <a:ext cx="44320" cy="1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0807" y="1521534"/>
            <a:ext cx="112716" cy="201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0789" y="1521534"/>
            <a:ext cx="123825" cy="201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0903" y="1521534"/>
            <a:ext cx="123821" cy="201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2473" y="1521534"/>
            <a:ext cx="175756" cy="161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7288" y="1521534"/>
            <a:ext cx="44299" cy="16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55552" y="1521534"/>
            <a:ext cx="44320" cy="16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7030" y="1521534"/>
            <a:ext cx="140142" cy="201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9822" y="1521534"/>
            <a:ext cx="140066" cy="786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54251" y="1521534"/>
            <a:ext cx="115718" cy="201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34561" y="1521534"/>
            <a:ext cx="44288" cy="1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4292" y="1521534"/>
            <a:ext cx="44299" cy="1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55" y="1521534"/>
            <a:ext cx="44320" cy="1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26618" y="1521534"/>
            <a:ext cx="74429" cy="201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94018" y="1591014"/>
            <a:ext cx="5351895" cy="688617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CE156"/>
                </a:solidFill>
                <a:latin typeface="Arial"/>
                <a:cs typeface="Arial"/>
              </a:rPr>
              <a:t>All Hospitalizations for HF within 24</a:t>
            </a:r>
            <a:r>
              <a:rPr sz="2200" dirty="0">
                <a:solidFill>
                  <a:srgbClr val="FCE156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CE156"/>
                </a:solidFill>
                <a:latin typeface="Arial"/>
                <a:cs typeface="Arial"/>
              </a:rPr>
              <a:t>months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52539" y="4514183"/>
            <a:ext cx="4841009" cy="0"/>
          </a:xfrm>
          <a:custGeom>
            <a:avLst/>
            <a:gdLst/>
            <a:ahLst/>
            <a:cxnLst/>
            <a:rect l="l" t="t" r="r" b="b"/>
            <a:pathLst>
              <a:path w="5325109">
                <a:moveTo>
                  <a:pt x="0" y="0"/>
                </a:moveTo>
                <a:lnTo>
                  <a:pt x="5324868" y="0"/>
                </a:lnTo>
              </a:path>
            </a:pathLst>
          </a:custGeom>
          <a:ln w="106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7690" y="2011690"/>
            <a:ext cx="0" cy="2498912"/>
          </a:xfrm>
          <a:custGeom>
            <a:avLst/>
            <a:gdLst/>
            <a:ahLst/>
            <a:cxnLst/>
            <a:rect l="l" t="t" r="r" b="b"/>
            <a:pathLst>
              <a:path h="2832100">
                <a:moveTo>
                  <a:pt x="0" y="0"/>
                </a:moveTo>
                <a:lnTo>
                  <a:pt x="0" y="283159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1847" y="2008318"/>
            <a:ext cx="5558559" cy="2501153"/>
          </a:xfrm>
          <a:custGeom>
            <a:avLst/>
            <a:gdLst/>
            <a:ahLst/>
            <a:cxnLst/>
            <a:rect l="l" t="t" r="r" b="b"/>
            <a:pathLst>
              <a:path w="6114415" h="2834640">
                <a:moveTo>
                  <a:pt x="0" y="0"/>
                </a:moveTo>
                <a:lnTo>
                  <a:pt x="0" y="2834640"/>
                </a:lnTo>
                <a:lnTo>
                  <a:pt x="6114300" y="2834639"/>
                </a:lnTo>
                <a:lnTo>
                  <a:pt x="611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51847" y="2008318"/>
            <a:ext cx="5558559" cy="2501153"/>
          </a:xfrm>
          <a:custGeom>
            <a:avLst/>
            <a:gdLst/>
            <a:ahLst/>
            <a:cxnLst/>
            <a:rect l="l" t="t" r="r" b="b"/>
            <a:pathLst>
              <a:path w="6114415" h="2834640">
                <a:moveTo>
                  <a:pt x="0" y="0"/>
                </a:moveTo>
                <a:lnTo>
                  <a:pt x="0" y="2834640"/>
                </a:lnTo>
                <a:lnTo>
                  <a:pt x="6114300" y="2834639"/>
                </a:lnTo>
                <a:lnTo>
                  <a:pt x="61143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2539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6" y="14477"/>
                </a:moveTo>
                <a:lnTo>
                  <a:pt x="9906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63525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6" y="14477"/>
                </a:moveTo>
                <a:lnTo>
                  <a:pt x="9906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3426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5" y="14477"/>
                </a:moveTo>
                <a:lnTo>
                  <a:pt x="9905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66099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5" y="14477"/>
                </a:moveTo>
                <a:lnTo>
                  <a:pt x="9905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7386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5" y="14477"/>
                </a:moveTo>
                <a:lnTo>
                  <a:pt x="9905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8372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5" y="14477"/>
                </a:moveTo>
                <a:lnTo>
                  <a:pt x="9905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79659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5" y="14477"/>
                </a:moveTo>
                <a:lnTo>
                  <a:pt x="9905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80946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5" y="14477"/>
                </a:moveTo>
                <a:lnTo>
                  <a:pt x="9905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93317" y="4510154"/>
            <a:ext cx="0" cy="25773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-9905" y="14477"/>
                </a:moveTo>
                <a:lnTo>
                  <a:pt x="9905" y="1447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91567" y="4510154"/>
            <a:ext cx="61191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91567" y="4093295"/>
            <a:ext cx="61191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91567" y="3673747"/>
            <a:ext cx="61191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91567" y="3256888"/>
            <a:ext cx="61191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91567" y="2842719"/>
            <a:ext cx="61191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91567" y="2425860"/>
            <a:ext cx="61191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91567" y="2011691"/>
            <a:ext cx="61191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70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999889" y="4546146"/>
            <a:ext cx="100445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15475" y="4546146"/>
            <a:ext cx="100445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83759" y="3987240"/>
            <a:ext cx="178377" cy="184337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05595" y="3568296"/>
            <a:ext cx="256309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05595" y="3153297"/>
            <a:ext cx="256309" cy="184337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05595" y="2731103"/>
            <a:ext cx="256309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05595" y="2325782"/>
            <a:ext cx="256309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05595" y="1909152"/>
            <a:ext cx="256309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60419" y="4406607"/>
            <a:ext cx="100445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26910" y="2035873"/>
            <a:ext cx="1325995" cy="71920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 indent="6268">
              <a:lnSpc>
                <a:spcPct val="118300"/>
              </a:lnSpc>
              <a:spcBef>
                <a:spcPts val="85"/>
              </a:spcBef>
            </a:pPr>
            <a:r>
              <a:rPr sz="1300" spc="-4" dirty="0">
                <a:solidFill>
                  <a:srgbClr val="FFFFFF"/>
                </a:solidFill>
                <a:latin typeface="Arial"/>
                <a:cs typeface="Arial"/>
              </a:rPr>
              <a:t>MitraClip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300" spc="-8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" dirty="0">
                <a:solidFill>
                  <a:srgbClr val="FFFFFF"/>
                </a:solidFill>
                <a:latin typeface="Arial"/>
                <a:cs typeface="Arial"/>
              </a:rPr>
              <a:t>GDMT  GDMT</a:t>
            </a:r>
            <a:r>
              <a:rPr sz="1300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" dirty="0">
                <a:solidFill>
                  <a:srgbClr val="FFFFFF"/>
                </a:solidFill>
                <a:latin typeface="Arial"/>
                <a:cs typeface="Arial"/>
              </a:rPr>
              <a:t>alone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268670" y="2173044"/>
            <a:ext cx="408709" cy="0"/>
          </a:xfrm>
          <a:custGeom>
            <a:avLst/>
            <a:gdLst/>
            <a:ahLst/>
            <a:cxnLst/>
            <a:rect l="l" t="t" r="r" b="b"/>
            <a:pathLst>
              <a:path w="449580">
                <a:moveTo>
                  <a:pt x="0" y="0"/>
                </a:moveTo>
                <a:lnTo>
                  <a:pt x="449580" y="0"/>
                </a:lnTo>
              </a:path>
            </a:pathLst>
          </a:custGeom>
          <a:ln w="28956">
            <a:solidFill>
              <a:srgbClr val="5EB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68670" y="2397611"/>
            <a:ext cx="408709" cy="0"/>
          </a:xfrm>
          <a:custGeom>
            <a:avLst/>
            <a:gdLst/>
            <a:ahLst/>
            <a:cxnLst/>
            <a:rect l="l" t="t" r="r" b="b"/>
            <a:pathLst>
              <a:path w="449580">
                <a:moveTo>
                  <a:pt x="0" y="0"/>
                </a:moveTo>
                <a:lnTo>
                  <a:pt x="449580" y="0"/>
                </a:lnTo>
              </a:path>
            </a:pathLst>
          </a:custGeom>
          <a:ln w="28956">
            <a:solidFill>
              <a:srgbClr val="46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928768" y="3038481"/>
            <a:ext cx="546100" cy="427504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600" spc="-9" dirty="0">
                <a:solidFill>
                  <a:srgbClr val="FFFFFF"/>
                </a:solidFill>
                <a:latin typeface="Arial"/>
                <a:cs typeface="Arial"/>
              </a:rPr>
              <a:t>160</a:t>
            </a:r>
            <a:endParaRPr sz="1600">
              <a:latin typeface="Arial"/>
              <a:cs typeface="Arial"/>
            </a:endParaRPr>
          </a:p>
          <a:p>
            <a:pPr marL="11397">
              <a:spcBef>
                <a:spcPts val="9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 92</a:t>
            </a:r>
            <a:r>
              <a:rPr sz="1100" spc="-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055310" y="3185619"/>
            <a:ext cx="4826000" cy="1311088"/>
          </a:xfrm>
          <a:custGeom>
            <a:avLst/>
            <a:gdLst/>
            <a:ahLst/>
            <a:cxnLst/>
            <a:rect l="l" t="t" r="r" b="b"/>
            <a:pathLst>
              <a:path w="5308600" h="1485900">
                <a:moveTo>
                  <a:pt x="0" y="1485900"/>
                </a:moveTo>
                <a:lnTo>
                  <a:pt x="11049" y="1485900"/>
                </a:lnTo>
                <a:lnTo>
                  <a:pt x="11048" y="1473835"/>
                </a:lnTo>
                <a:lnTo>
                  <a:pt x="33020" y="1473835"/>
                </a:lnTo>
                <a:lnTo>
                  <a:pt x="44069" y="1455674"/>
                </a:lnTo>
                <a:lnTo>
                  <a:pt x="44069" y="1443609"/>
                </a:lnTo>
                <a:lnTo>
                  <a:pt x="55118" y="1425448"/>
                </a:lnTo>
                <a:lnTo>
                  <a:pt x="66040" y="1425448"/>
                </a:lnTo>
                <a:lnTo>
                  <a:pt x="77089" y="1419479"/>
                </a:lnTo>
                <a:lnTo>
                  <a:pt x="110109" y="1419479"/>
                </a:lnTo>
                <a:lnTo>
                  <a:pt x="121157" y="1407414"/>
                </a:lnTo>
                <a:lnTo>
                  <a:pt x="132207" y="1401318"/>
                </a:lnTo>
                <a:lnTo>
                  <a:pt x="154178" y="1401318"/>
                </a:lnTo>
                <a:lnTo>
                  <a:pt x="165227" y="1389253"/>
                </a:lnTo>
                <a:lnTo>
                  <a:pt x="187198" y="1389253"/>
                </a:lnTo>
                <a:lnTo>
                  <a:pt x="198247" y="1377188"/>
                </a:lnTo>
                <a:lnTo>
                  <a:pt x="198247" y="1371092"/>
                </a:lnTo>
                <a:lnTo>
                  <a:pt x="209296" y="1359027"/>
                </a:lnTo>
                <a:lnTo>
                  <a:pt x="242315" y="1359027"/>
                </a:lnTo>
                <a:lnTo>
                  <a:pt x="253238" y="1353058"/>
                </a:lnTo>
                <a:lnTo>
                  <a:pt x="308356" y="1353058"/>
                </a:lnTo>
                <a:lnTo>
                  <a:pt x="308356" y="1340993"/>
                </a:lnTo>
                <a:lnTo>
                  <a:pt x="352425" y="1340993"/>
                </a:lnTo>
                <a:lnTo>
                  <a:pt x="352425" y="1334897"/>
                </a:lnTo>
                <a:lnTo>
                  <a:pt x="396494" y="1334897"/>
                </a:lnTo>
                <a:lnTo>
                  <a:pt x="396494" y="1322832"/>
                </a:lnTo>
                <a:lnTo>
                  <a:pt x="407416" y="1322832"/>
                </a:lnTo>
                <a:lnTo>
                  <a:pt x="418465" y="1310767"/>
                </a:lnTo>
                <a:lnTo>
                  <a:pt x="451484" y="1310767"/>
                </a:lnTo>
                <a:lnTo>
                  <a:pt x="462534" y="1304671"/>
                </a:lnTo>
                <a:lnTo>
                  <a:pt x="473583" y="1304671"/>
                </a:lnTo>
                <a:lnTo>
                  <a:pt x="484505" y="1292606"/>
                </a:lnTo>
                <a:lnTo>
                  <a:pt x="517652" y="1292606"/>
                </a:lnTo>
                <a:lnTo>
                  <a:pt x="517652" y="1286510"/>
                </a:lnTo>
                <a:lnTo>
                  <a:pt x="528574" y="1286510"/>
                </a:lnTo>
                <a:lnTo>
                  <a:pt x="539623" y="1274445"/>
                </a:lnTo>
                <a:lnTo>
                  <a:pt x="550672" y="1268476"/>
                </a:lnTo>
                <a:lnTo>
                  <a:pt x="561594" y="1268476"/>
                </a:lnTo>
                <a:lnTo>
                  <a:pt x="561594" y="1256411"/>
                </a:lnTo>
                <a:lnTo>
                  <a:pt x="572643" y="1238250"/>
                </a:lnTo>
                <a:lnTo>
                  <a:pt x="605663" y="1238250"/>
                </a:lnTo>
                <a:lnTo>
                  <a:pt x="616712" y="1226185"/>
                </a:lnTo>
                <a:lnTo>
                  <a:pt x="627761" y="1226185"/>
                </a:lnTo>
                <a:lnTo>
                  <a:pt x="627761" y="1220089"/>
                </a:lnTo>
                <a:lnTo>
                  <a:pt x="638683" y="1220089"/>
                </a:lnTo>
                <a:lnTo>
                  <a:pt x="649732" y="1208024"/>
                </a:lnTo>
                <a:lnTo>
                  <a:pt x="660781" y="1202055"/>
                </a:lnTo>
                <a:lnTo>
                  <a:pt x="671830" y="1189990"/>
                </a:lnTo>
                <a:lnTo>
                  <a:pt x="693801" y="1189990"/>
                </a:lnTo>
                <a:lnTo>
                  <a:pt x="704850" y="1183894"/>
                </a:lnTo>
                <a:lnTo>
                  <a:pt x="781939" y="1183894"/>
                </a:lnTo>
                <a:lnTo>
                  <a:pt x="792861" y="1171829"/>
                </a:lnTo>
                <a:lnTo>
                  <a:pt x="792861" y="1159764"/>
                </a:lnTo>
                <a:lnTo>
                  <a:pt x="803910" y="1159764"/>
                </a:lnTo>
                <a:lnTo>
                  <a:pt x="880999" y="1159764"/>
                </a:lnTo>
                <a:lnTo>
                  <a:pt x="880999" y="1153668"/>
                </a:lnTo>
                <a:lnTo>
                  <a:pt x="925068" y="1153668"/>
                </a:lnTo>
                <a:lnTo>
                  <a:pt x="936116" y="1141603"/>
                </a:lnTo>
                <a:lnTo>
                  <a:pt x="947038" y="1141603"/>
                </a:lnTo>
                <a:lnTo>
                  <a:pt x="947038" y="1135507"/>
                </a:lnTo>
                <a:lnTo>
                  <a:pt x="1013206" y="1135507"/>
                </a:lnTo>
                <a:lnTo>
                  <a:pt x="1013206" y="1123442"/>
                </a:lnTo>
                <a:lnTo>
                  <a:pt x="1035177" y="1123442"/>
                </a:lnTo>
                <a:lnTo>
                  <a:pt x="1035177" y="1105408"/>
                </a:lnTo>
                <a:lnTo>
                  <a:pt x="1057275" y="1105408"/>
                </a:lnTo>
                <a:lnTo>
                  <a:pt x="1068197" y="1087247"/>
                </a:lnTo>
                <a:lnTo>
                  <a:pt x="1079246" y="1087247"/>
                </a:lnTo>
                <a:lnTo>
                  <a:pt x="1090295" y="1069086"/>
                </a:lnTo>
                <a:lnTo>
                  <a:pt x="1101217" y="1069086"/>
                </a:lnTo>
                <a:lnTo>
                  <a:pt x="1101217" y="1057021"/>
                </a:lnTo>
                <a:lnTo>
                  <a:pt x="1134364" y="1057021"/>
                </a:lnTo>
                <a:lnTo>
                  <a:pt x="1145286" y="1051052"/>
                </a:lnTo>
                <a:lnTo>
                  <a:pt x="1156335" y="1038860"/>
                </a:lnTo>
                <a:lnTo>
                  <a:pt x="1156335" y="1032891"/>
                </a:lnTo>
                <a:lnTo>
                  <a:pt x="1211453" y="1032891"/>
                </a:lnTo>
                <a:lnTo>
                  <a:pt x="1222375" y="1020826"/>
                </a:lnTo>
                <a:lnTo>
                  <a:pt x="1233424" y="1014730"/>
                </a:lnTo>
                <a:lnTo>
                  <a:pt x="1244473" y="1014730"/>
                </a:lnTo>
                <a:lnTo>
                  <a:pt x="1244473" y="1002665"/>
                </a:lnTo>
                <a:lnTo>
                  <a:pt x="1255395" y="1002665"/>
                </a:lnTo>
                <a:lnTo>
                  <a:pt x="1266444" y="990600"/>
                </a:lnTo>
                <a:lnTo>
                  <a:pt x="1266444" y="984504"/>
                </a:lnTo>
                <a:lnTo>
                  <a:pt x="1310513" y="984504"/>
                </a:lnTo>
                <a:lnTo>
                  <a:pt x="1310513" y="972439"/>
                </a:lnTo>
                <a:lnTo>
                  <a:pt x="1354582" y="972439"/>
                </a:lnTo>
                <a:lnTo>
                  <a:pt x="1354582" y="954405"/>
                </a:lnTo>
                <a:lnTo>
                  <a:pt x="1365504" y="948309"/>
                </a:lnTo>
                <a:lnTo>
                  <a:pt x="1398651" y="948309"/>
                </a:lnTo>
                <a:lnTo>
                  <a:pt x="1398651" y="936244"/>
                </a:lnTo>
                <a:lnTo>
                  <a:pt x="1409573" y="924179"/>
                </a:lnTo>
                <a:lnTo>
                  <a:pt x="1464691" y="924179"/>
                </a:lnTo>
                <a:lnTo>
                  <a:pt x="1464691" y="918083"/>
                </a:lnTo>
                <a:lnTo>
                  <a:pt x="1486662" y="918083"/>
                </a:lnTo>
                <a:lnTo>
                  <a:pt x="1497711" y="906018"/>
                </a:lnTo>
                <a:lnTo>
                  <a:pt x="1497711" y="900049"/>
                </a:lnTo>
                <a:lnTo>
                  <a:pt x="1519682" y="900049"/>
                </a:lnTo>
                <a:lnTo>
                  <a:pt x="1530731" y="887857"/>
                </a:lnTo>
                <a:lnTo>
                  <a:pt x="1541780" y="869823"/>
                </a:lnTo>
                <a:lnTo>
                  <a:pt x="1552829" y="863727"/>
                </a:lnTo>
                <a:lnTo>
                  <a:pt x="1563751" y="851662"/>
                </a:lnTo>
                <a:lnTo>
                  <a:pt x="1574800" y="839597"/>
                </a:lnTo>
                <a:lnTo>
                  <a:pt x="1585849" y="833501"/>
                </a:lnTo>
                <a:lnTo>
                  <a:pt x="1585849" y="821436"/>
                </a:lnTo>
                <a:lnTo>
                  <a:pt x="1596771" y="821436"/>
                </a:lnTo>
                <a:lnTo>
                  <a:pt x="1607820" y="815467"/>
                </a:lnTo>
                <a:lnTo>
                  <a:pt x="1651889" y="815467"/>
                </a:lnTo>
                <a:lnTo>
                  <a:pt x="1651889" y="797306"/>
                </a:lnTo>
                <a:lnTo>
                  <a:pt x="1695958" y="797306"/>
                </a:lnTo>
                <a:lnTo>
                  <a:pt x="1707007" y="785241"/>
                </a:lnTo>
                <a:lnTo>
                  <a:pt x="1740027" y="785241"/>
                </a:lnTo>
                <a:lnTo>
                  <a:pt x="1750949" y="773176"/>
                </a:lnTo>
                <a:lnTo>
                  <a:pt x="1761998" y="767080"/>
                </a:lnTo>
                <a:lnTo>
                  <a:pt x="1784095" y="767080"/>
                </a:lnTo>
                <a:lnTo>
                  <a:pt x="1784095" y="749046"/>
                </a:lnTo>
                <a:lnTo>
                  <a:pt x="1795018" y="736854"/>
                </a:lnTo>
                <a:lnTo>
                  <a:pt x="1828038" y="736854"/>
                </a:lnTo>
                <a:lnTo>
                  <a:pt x="1828038" y="730885"/>
                </a:lnTo>
                <a:lnTo>
                  <a:pt x="1850136" y="730885"/>
                </a:lnTo>
                <a:lnTo>
                  <a:pt x="1861185" y="718820"/>
                </a:lnTo>
                <a:lnTo>
                  <a:pt x="1905127" y="718820"/>
                </a:lnTo>
                <a:lnTo>
                  <a:pt x="1916176" y="712724"/>
                </a:lnTo>
                <a:lnTo>
                  <a:pt x="1927225" y="712724"/>
                </a:lnTo>
                <a:lnTo>
                  <a:pt x="1927225" y="700659"/>
                </a:lnTo>
                <a:lnTo>
                  <a:pt x="1971294" y="700659"/>
                </a:lnTo>
                <a:lnTo>
                  <a:pt x="1971294" y="688594"/>
                </a:lnTo>
                <a:lnTo>
                  <a:pt x="1982216" y="682498"/>
                </a:lnTo>
                <a:lnTo>
                  <a:pt x="2037333" y="682498"/>
                </a:lnTo>
                <a:lnTo>
                  <a:pt x="2037333" y="670433"/>
                </a:lnTo>
                <a:lnTo>
                  <a:pt x="2059305" y="670433"/>
                </a:lnTo>
                <a:lnTo>
                  <a:pt x="2070354" y="664464"/>
                </a:lnTo>
                <a:lnTo>
                  <a:pt x="2092452" y="664464"/>
                </a:lnTo>
                <a:lnTo>
                  <a:pt x="2103374" y="652399"/>
                </a:lnTo>
                <a:lnTo>
                  <a:pt x="2114423" y="646303"/>
                </a:lnTo>
                <a:lnTo>
                  <a:pt x="2147443" y="646303"/>
                </a:lnTo>
                <a:lnTo>
                  <a:pt x="2147443" y="634238"/>
                </a:lnTo>
                <a:lnTo>
                  <a:pt x="2191512" y="634238"/>
                </a:lnTo>
                <a:lnTo>
                  <a:pt x="2191512" y="628142"/>
                </a:lnTo>
                <a:lnTo>
                  <a:pt x="2224532" y="628142"/>
                </a:lnTo>
                <a:lnTo>
                  <a:pt x="2235581" y="604012"/>
                </a:lnTo>
                <a:lnTo>
                  <a:pt x="2257552" y="604012"/>
                </a:lnTo>
                <a:lnTo>
                  <a:pt x="2268601" y="598043"/>
                </a:lnTo>
                <a:lnTo>
                  <a:pt x="2279650" y="598043"/>
                </a:lnTo>
                <a:lnTo>
                  <a:pt x="2290572" y="585851"/>
                </a:lnTo>
                <a:lnTo>
                  <a:pt x="2301621" y="579882"/>
                </a:lnTo>
                <a:lnTo>
                  <a:pt x="2367661" y="579882"/>
                </a:lnTo>
                <a:lnTo>
                  <a:pt x="2378710" y="567817"/>
                </a:lnTo>
                <a:lnTo>
                  <a:pt x="2378710" y="549656"/>
                </a:lnTo>
                <a:lnTo>
                  <a:pt x="2422779" y="549656"/>
                </a:lnTo>
                <a:lnTo>
                  <a:pt x="2433828" y="537591"/>
                </a:lnTo>
                <a:lnTo>
                  <a:pt x="2444750" y="531495"/>
                </a:lnTo>
                <a:lnTo>
                  <a:pt x="2444750" y="519430"/>
                </a:lnTo>
                <a:lnTo>
                  <a:pt x="2466848" y="519430"/>
                </a:lnTo>
                <a:lnTo>
                  <a:pt x="2466848" y="513461"/>
                </a:lnTo>
                <a:lnTo>
                  <a:pt x="2499868" y="513461"/>
                </a:lnTo>
                <a:lnTo>
                  <a:pt x="2510917" y="501396"/>
                </a:lnTo>
                <a:lnTo>
                  <a:pt x="2521839" y="501396"/>
                </a:lnTo>
                <a:lnTo>
                  <a:pt x="2532888" y="495300"/>
                </a:lnTo>
                <a:lnTo>
                  <a:pt x="2576957" y="495300"/>
                </a:lnTo>
                <a:lnTo>
                  <a:pt x="2576957" y="483235"/>
                </a:lnTo>
                <a:lnTo>
                  <a:pt x="2609977" y="483235"/>
                </a:lnTo>
                <a:lnTo>
                  <a:pt x="2609977" y="477139"/>
                </a:lnTo>
                <a:lnTo>
                  <a:pt x="2632075" y="477139"/>
                </a:lnTo>
                <a:lnTo>
                  <a:pt x="2642997" y="465074"/>
                </a:lnTo>
                <a:lnTo>
                  <a:pt x="2687066" y="465074"/>
                </a:lnTo>
                <a:lnTo>
                  <a:pt x="2698115" y="453009"/>
                </a:lnTo>
                <a:lnTo>
                  <a:pt x="2709164" y="453009"/>
                </a:lnTo>
                <a:lnTo>
                  <a:pt x="2720086" y="447040"/>
                </a:lnTo>
                <a:lnTo>
                  <a:pt x="2720086" y="434848"/>
                </a:lnTo>
                <a:lnTo>
                  <a:pt x="2731135" y="428879"/>
                </a:lnTo>
                <a:lnTo>
                  <a:pt x="2742184" y="416814"/>
                </a:lnTo>
                <a:lnTo>
                  <a:pt x="2786253" y="416814"/>
                </a:lnTo>
                <a:lnTo>
                  <a:pt x="2797175" y="410718"/>
                </a:lnTo>
                <a:lnTo>
                  <a:pt x="2918333" y="410718"/>
                </a:lnTo>
                <a:lnTo>
                  <a:pt x="2940431" y="386588"/>
                </a:lnTo>
                <a:lnTo>
                  <a:pt x="2973451" y="386588"/>
                </a:lnTo>
                <a:lnTo>
                  <a:pt x="2973451" y="380492"/>
                </a:lnTo>
                <a:lnTo>
                  <a:pt x="2984373" y="380492"/>
                </a:lnTo>
                <a:lnTo>
                  <a:pt x="3050540" y="380492"/>
                </a:lnTo>
                <a:lnTo>
                  <a:pt x="3061462" y="368427"/>
                </a:lnTo>
                <a:lnTo>
                  <a:pt x="3083560" y="368427"/>
                </a:lnTo>
                <a:lnTo>
                  <a:pt x="3094621" y="362458"/>
                </a:lnTo>
                <a:lnTo>
                  <a:pt x="3171710" y="362458"/>
                </a:lnTo>
                <a:lnTo>
                  <a:pt x="3171710" y="350393"/>
                </a:lnTo>
                <a:lnTo>
                  <a:pt x="3193669" y="350393"/>
                </a:lnTo>
                <a:lnTo>
                  <a:pt x="3204718" y="344297"/>
                </a:lnTo>
                <a:lnTo>
                  <a:pt x="3380879" y="344297"/>
                </a:lnTo>
                <a:lnTo>
                  <a:pt x="3380879" y="332232"/>
                </a:lnTo>
                <a:lnTo>
                  <a:pt x="3391928" y="326136"/>
                </a:lnTo>
                <a:lnTo>
                  <a:pt x="3402977" y="326136"/>
                </a:lnTo>
                <a:lnTo>
                  <a:pt x="3413899" y="314071"/>
                </a:lnTo>
                <a:lnTo>
                  <a:pt x="3480066" y="314071"/>
                </a:lnTo>
                <a:lnTo>
                  <a:pt x="3490988" y="302006"/>
                </a:lnTo>
                <a:lnTo>
                  <a:pt x="3579126" y="302006"/>
                </a:lnTo>
                <a:lnTo>
                  <a:pt x="3590175" y="295910"/>
                </a:lnTo>
                <a:lnTo>
                  <a:pt x="3601097" y="283845"/>
                </a:lnTo>
                <a:lnTo>
                  <a:pt x="3634244" y="283845"/>
                </a:lnTo>
                <a:lnTo>
                  <a:pt x="3645166" y="277876"/>
                </a:lnTo>
                <a:lnTo>
                  <a:pt x="3656215" y="277876"/>
                </a:lnTo>
                <a:lnTo>
                  <a:pt x="3656215" y="265811"/>
                </a:lnTo>
                <a:lnTo>
                  <a:pt x="3854462" y="265811"/>
                </a:lnTo>
                <a:lnTo>
                  <a:pt x="3854462" y="259715"/>
                </a:lnTo>
                <a:lnTo>
                  <a:pt x="3964571" y="259715"/>
                </a:lnTo>
                <a:lnTo>
                  <a:pt x="3964571" y="247650"/>
                </a:lnTo>
                <a:lnTo>
                  <a:pt x="4085729" y="247650"/>
                </a:lnTo>
                <a:lnTo>
                  <a:pt x="4096651" y="241554"/>
                </a:lnTo>
                <a:lnTo>
                  <a:pt x="4107700" y="241554"/>
                </a:lnTo>
                <a:lnTo>
                  <a:pt x="4118749" y="229489"/>
                </a:lnTo>
                <a:lnTo>
                  <a:pt x="4162818" y="229489"/>
                </a:lnTo>
                <a:lnTo>
                  <a:pt x="4173740" y="217424"/>
                </a:lnTo>
                <a:lnTo>
                  <a:pt x="4206887" y="217424"/>
                </a:lnTo>
                <a:lnTo>
                  <a:pt x="4217809" y="211455"/>
                </a:lnTo>
                <a:lnTo>
                  <a:pt x="4261878" y="211455"/>
                </a:lnTo>
                <a:lnTo>
                  <a:pt x="4261878" y="199390"/>
                </a:lnTo>
                <a:lnTo>
                  <a:pt x="4305947" y="199390"/>
                </a:lnTo>
                <a:lnTo>
                  <a:pt x="4305947" y="193294"/>
                </a:lnTo>
                <a:lnTo>
                  <a:pt x="4383036" y="193294"/>
                </a:lnTo>
                <a:lnTo>
                  <a:pt x="4394085" y="181229"/>
                </a:lnTo>
                <a:lnTo>
                  <a:pt x="4405007" y="181229"/>
                </a:lnTo>
                <a:lnTo>
                  <a:pt x="4405007" y="175133"/>
                </a:lnTo>
                <a:lnTo>
                  <a:pt x="4416056" y="175133"/>
                </a:lnTo>
                <a:lnTo>
                  <a:pt x="4429832" y="175133"/>
                </a:lnTo>
                <a:lnTo>
                  <a:pt x="4443610" y="175133"/>
                </a:lnTo>
                <a:lnTo>
                  <a:pt x="4457392" y="175133"/>
                </a:lnTo>
                <a:lnTo>
                  <a:pt x="4471174" y="175133"/>
                </a:lnTo>
                <a:lnTo>
                  <a:pt x="4482096" y="175133"/>
                </a:lnTo>
                <a:lnTo>
                  <a:pt x="4493145" y="163068"/>
                </a:lnTo>
                <a:lnTo>
                  <a:pt x="4515243" y="163068"/>
                </a:lnTo>
                <a:lnTo>
                  <a:pt x="4515243" y="144907"/>
                </a:lnTo>
                <a:lnTo>
                  <a:pt x="4570234" y="144907"/>
                </a:lnTo>
                <a:lnTo>
                  <a:pt x="4581283" y="132842"/>
                </a:lnTo>
                <a:lnTo>
                  <a:pt x="4592332" y="126873"/>
                </a:lnTo>
                <a:lnTo>
                  <a:pt x="4636274" y="126873"/>
                </a:lnTo>
                <a:lnTo>
                  <a:pt x="4647323" y="114808"/>
                </a:lnTo>
                <a:lnTo>
                  <a:pt x="4658372" y="96647"/>
                </a:lnTo>
                <a:lnTo>
                  <a:pt x="4691392" y="96647"/>
                </a:lnTo>
                <a:lnTo>
                  <a:pt x="4691392" y="90551"/>
                </a:lnTo>
                <a:lnTo>
                  <a:pt x="4757432" y="90551"/>
                </a:lnTo>
                <a:lnTo>
                  <a:pt x="4768481" y="78486"/>
                </a:lnTo>
                <a:lnTo>
                  <a:pt x="4779530" y="78486"/>
                </a:lnTo>
                <a:lnTo>
                  <a:pt x="4878590" y="78486"/>
                </a:lnTo>
                <a:lnTo>
                  <a:pt x="4878590" y="66421"/>
                </a:lnTo>
                <a:lnTo>
                  <a:pt x="4955679" y="66421"/>
                </a:lnTo>
                <a:lnTo>
                  <a:pt x="4966728" y="60452"/>
                </a:lnTo>
                <a:lnTo>
                  <a:pt x="4977777" y="60452"/>
                </a:lnTo>
                <a:lnTo>
                  <a:pt x="4988699" y="48260"/>
                </a:lnTo>
                <a:lnTo>
                  <a:pt x="5043817" y="48260"/>
                </a:lnTo>
                <a:lnTo>
                  <a:pt x="5054866" y="42291"/>
                </a:lnTo>
                <a:lnTo>
                  <a:pt x="5098808" y="42291"/>
                </a:lnTo>
                <a:lnTo>
                  <a:pt x="5109857" y="30226"/>
                </a:lnTo>
                <a:lnTo>
                  <a:pt x="5131955" y="30226"/>
                </a:lnTo>
                <a:lnTo>
                  <a:pt x="5131955" y="24130"/>
                </a:lnTo>
                <a:lnTo>
                  <a:pt x="5186946" y="24130"/>
                </a:lnTo>
                <a:lnTo>
                  <a:pt x="5197995" y="12065"/>
                </a:lnTo>
                <a:lnTo>
                  <a:pt x="5252986" y="12065"/>
                </a:lnTo>
                <a:lnTo>
                  <a:pt x="5264035" y="0"/>
                </a:lnTo>
                <a:lnTo>
                  <a:pt x="5308104" y="0"/>
                </a:lnTo>
              </a:path>
            </a:pathLst>
          </a:custGeom>
          <a:ln w="38100">
            <a:solidFill>
              <a:srgbClr val="5EB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928768" y="2049337"/>
            <a:ext cx="622300" cy="427504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600" spc="-9" dirty="0">
                <a:solidFill>
                  <a:srgbClr val="FFFFFF"/>
                </a:solidFill>
                <a:latin typeface="Arial"/>
                <a:cs typeface="Arial"/>
              </a:rPr>
              <a:t>283</a:t>
            </a:r>
            <a:endParaRPr sz="1600">
              <a:latin typeface="Arial"/>
              <a:cs typeface="Arial"/>
            </a:endParaRPr>
          </a:p>
          <a:p>
            <a:pPr marL="11397">
              <a:spcBef>
                <a:spcPts val="9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 151</a:t>
            </a:r>
            <a:r>
              <a:rPr sz="1100" spc="-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055310" y="2182469"/>
            <a:ext cx="4826000" cy="2287681"/>
          </a:xfrm>
          <a:custGeom>
            <a:avLst/>
            <a:gdLst/>
            <a:ahLst/>
            <a:cxnLst/>
            <a:rect l="l" t="t" r="r" b="b"/>
            <a:pathLst>
              <a:path w="5308600" h="2592704">
                <a:moveTo>
                  <a:pt x="0" y="2592324"/>
                </a:moveTo>
                <a:lnTo>
                  <a:pt x="11048" y="2579751"/>
                </a:lnTo>
                <a:lnTo>
                  <a:pt x="11048" y="2573528"/>
                </a:lnTo>
                <a:lnTo>
                  <a:pt x="33020" y="2573528"/>
                </a:lnTo>
                <a:lnTo>
                  <a:pt x="33020" y="2560955"/>
                </a:lnTo>
                <a:lnTo>
                  <a:pt x="44069" y="2560955"/>
                </a:lnTo>
                <a:lnTo>
                  <a:pt x="44068" y="2523490"/>
                </a:lnTo>
                <a:lnTo>
                  <a:pt x="55118" y="2523490"/>
                </a:lnTo>
                <a:lnTo>
                  <a:pt x="66040" y="2510917"/>
                </a:lnTo>
                <a:lnTo>
                  <a:pt x="66040" y="2504694"/>
                </a:lnTo>
                <a:lnTo>
                  <a:pt x="77089" y="2504694"/>
                </a:lnTo>
                <a:lnTo>
                  <a:pt x="88137" y="2473325"/>
                </a:lnTo>
                <a:lnTo>
                  <a:pt x="99059" y="2454529"/>
                </a:lnTo>
                <a:lnTo>
                  <a:pt x="110109" y="2454529"/>
                </a:lnTo>
                <a:lnTo>
                  <a:pt x="110109" y="2442083"/>
                </a:lnTo>
                <a:lnTo>
                  <a:pt x="121157" y="2435733"/>
                </a:lnTo>
                <a:lnTo>
                  <a:pt x="132207" y="2435733"/>
                </a:lnTo>
                <a:lnTo>
                  <a:pt x="132207" y="2423287"/>
                </a:lnTo>
                <a:lnTo>
                  <a:pt x="165227" y="2423287"/>
                </a:lnTo>
                <a:lnTo>
                  <a:pt x="176149" y="2416937"/>
                </a:lnTo>
                <a:lnTo>
                  <a:pt x="187197" y="2404491"/>
                </a:lnTo>
                <a:lnTo>
                  <a:pt x="198246" y="2398268"/>
                </a:lnTo>
                <a:lnTo>
                  <a:pt x="198246" y="2385695"/>
                </a:lnTo>
                <a:lnTo>
                  <a:pt x="209296" y="2385695"/>
                </a:lnTo>
                <a:lnTo>
                  <a:pt x="220218" y="2366899"/>
                </a:lnTo>
                <a:lnTo>
                  <a:pt x="231267" y="2366899"/>
                </a:lnTo>
                <a:lnTo>
                  <a:pt x="242315" y="2354326"/>
                </a:lnTo>
                <a:lnTo>
                  <a:pt x="242315" y="2335657"/>
                </a:lnTo>
                <a:lnTo>
                  <a:pt x="253238" y="2316861"/>
                </a:lnTo>
                <a:lnTo>
                  <a:pt x="264287" y="2279269"/>
                </a:lnTo>
                <a:lnTo>
                  <a:pt x="264287" y="2266696"/>
                </a:lnTo>
                <a:lnTo>
                  <a:pt x="308356" y="2266696"/>
                </a:lnTo>
                <a:lnTo>
                  <a:pt x="319405" y="2260473"/>
                </a:lnTo>
                <a:lnTo>
                  <a:pt x="330327" y="2222881"/>
                </a:lnTo>
                <a:lnTo>
                  <a:pt x="341375" y="2197862"/>
                </a:lnTo>
                <a:lnTo>
                  <a:pt x="352424" y="2191639"/>
                </a:lnTo>
                <a:lnTo>
                  <a:pt x="363473" y="2179066"/>
                </a:lnTo>
                <a:lnTo>
                  <a:pt x="374395" y="2179066"/>
                </a:lnTo>
                <a:lnTo>
                  <a:pt x="374395" y="2160270"/>
                </a:lnTo>
                <a:lnTo>
                  <a:pt x="396493" y="2160270"/>
                </a:lnTo>
                <a:lnTo>
                  <a:pt x="396493" y="2141474"/>
                </a:lnTo>
                <a:lnTo>
                  <a:pt x="407416" y="2110232"/>
                </a:lnTo>
                <a:lnTo>
                  <a:pt x="407416" y="2091436"/>
                </a:lnTo>
                <a:lnTo>
                  <a:pt x="418465" y="2085086"/>
                </a:lnTo>
                <a:lnTo>
                  <a:pt x="429514" y="2072639"/>
                </a:lnTo>
                <a:lnTo>
                  <a:pt x="429514" y="2066289"/>
                </a:lnTo>
                <a:lnTo>
                  <a:pt x="440563" y="2041271"/>
                </a:lnTo>
                <a:lnTo>
                  <a:pt x="451484" y="2035048"/>
                </a:lnTo>
                <a:lnTo>
                  <a:pt x="473583" y="2035048"/>
                </a:lnTo>
                <a:lnTo>
                  <a:pt x="484505" y="2022475"/>
                </a:lnTo>
                <a:lnTo>
                  <a:pt x="495554" y="2016252"/>
                </a:lnTo>
                <a:lnTo>
                  <a:pt x="506603" y="2016252"/>
                </a:lnTo>
                <a:lnTo>
                  <a:pt x="517652" y="2003679"/>
                </a:lnTo>
                <a:lnTo>
                  <a:pt x="517652" y="1997456"/>
                </a:lnTo>
                <a:lnTo>
                  <a:pt x="528574" y="1984883"/>
                </a:lnTo>
                <a:lnTo>
                  <a:pt x="539623" y="1984883"/>
                </a:lnTo>
                <a:lnTo>
                  <a:pt x="539623" y="1966214"/>
                </a:lnTo>
                <a:lnTo>
                  <a:pt x="550672" y="1953641"/>
                </a:lnTo>
                <a:lnTo>
                  <a:pt x="561594" y="1953641"/>
                </a:lnTo>
                <a:lnTo>
                  <a:pt x="572643" y="1947418"/>
                </a:lnTo>
                <a:lnTo>
                  <a:pt x="583692" y="1947418"/>
                </a:lnTo>
                <a:lnTo>
                  <a:pt x="583692" y="1934845"/>
                </a:lnTo>
                <a:lnTo>
                  <a:pt x="594741" y="1934845"/>
                </a:lnTo>
                <a:lnTo>
                  <a:pt x="605663" y="1928622"/>
                </a:lnTo>
                <a:lnTo>
                  <a:pt x="605663" y="1916049"/>
                </a:lnTo>
                <a:lnTo>
                  <a:pt x="627761" y="1916049"/>
                </a:lnTo>
                <a:lnTo>
                  <a:pt x="638683" y="1909826"/>
                </a:lnTo>
                <a:lnTo>
                  <a:pt x="649732" y="1897253"/>
                </a:lnTo>
                <a:lnTo>
                  <a:pt x="660781" y="1884807"/>
                </a:lnTo>
                <a:lnTo>
                  <a:pt x="671830" y="1866011"/>
                </a:lnTo>
                <a:lnTo>
                  <a:pt x="682752" y="1859661"/>
                </a:lnTo>
                <a:lnTo>
                  <a:pt x="693801" y="1859661"/>
                </a:lnTo>
                <a:lnTo>
                  <a:pt x="693801" y="1847214"/>
                </a:lnTo>
                <a:lnTo>
                  <a:pt x="704849" y="1847214"/>
                </a:lnTo>
                <a:lnTo>
                  <a:pt x="715771" y="1840864"/>
                </a:lnTo>
                <a:lnTo>
                  <a:pt x="715771" y="1828419"/>
                </a:lnTo>
                <a:lnTo>
                  <a:pt x="726820" y="1822196"/>
                </a:lnTo>
                <a:lnTo>
                  <a:pt x="748918" y="1822195"/>
                </a:lnTo>
                <a:lnTo>
                  <a:pt x="759840" y="1809623"/>
                </a:lnTo>
                <a:lnTo>
                  <a:pt x="759840" y="1797050"/>
                </a:lnTo>
                <a:lnTo>
                  <a:pt x="770890" y="1778254"/>
                </a:lnTo>
                <a:lnTo>
                  <a:pt x="770890" y="1772031"/>
                </a:lnTo>
                <a:lnTo>
                  <a:pt x="781938" y="1759585"/>
                </a:lnTo>
                <a:lnTo>
                  <a:pt x="792860" y="1753235"/>
                </a:lnTo>
                <a:lnTo>
                  <a:pt x="803909" y="1740789"/>
                </a:lnTo>
                <a:lnTo>
                  <a:pt x="814959" y="1734439"/>
                </a:lnTo>
                <a:lnTo>
                  <a:pt x="814959" y="1721993"/>
                </a:lnTo>
                <a:lnTo>
                  <a:pt x="826008" y="1721993"/>
                </a:lnTo>
                <a:lnTo>
                  <a:pt x="836930" y="1703197"/>
                </a:lnTo>
                <a:lnTo>
                  <a:pt x="836930" y="1684401"/>
                </a:lnTo>
                <a:lnTo>
                  <a:pt x="859028" y="1684401"/>
                </a:lnTo>
                <a:lnTo>
                  <a:pt x="859028" y="1671827"/>
                </a:lnTo>
                <a:lnTo>
                  <a:pt x="880999" y="1671827"/>
                </a:lnTo>
                <a:lnTo>
                  <a:pt x="892047" y="1665605"/>
                </a:lnTo>
                <a:lnTo>
                  <a:pt x="903097" y="1665605"/>
                </a:lnTo>
                <a:lnTo>
                  <a:pt x="903097" y="1653032"/>
                </a:lnTo>
                <a:lnTo>
                  <a:pt x="925068" y="1653032"/>
                </a:lnTo>
                <a:lnTo>
                  <a:pt x="936116" y="1634236"/>
                </a:lnTo>
                <a:lnTo>
                  <a:pt x="947038" y="1621790"/>
                </a:lnTo>
                <a:lnTo>
                  <a:pt x="958088" y="1584198"/>
                </a:lnTo>
                <a:lnTo>
                  <a:pt x="969137" y="1584198"/>
                </a:lnTo>
                <a:lnTo>
                  <a:pt x="969137" y="1577975"/>
                </a:lnTo>
                <a:lnTo>
                  <a:pt x="991108" y="1577975"/>
                </a:lnTo>
                <a:lnTo>
                  <a:pt x="991108" y="1552829"/>
                </a:lnTo>
                <a:lnTo>
                  <a:pt x="1002157" y="1546606"/>
                </a:lnTo>
                <a:lnTo>
                  <a:pt x="1013206" y="1534160"/>
                </a:lnTo>
                <a:lnTo>
                  <a:pt x="1024128" y="1534160"/>
                </a:lnTo>
                <a:lnTo>
                  <a:pt x="1035177" y="1515364"/>
                </a:lnTo>
                <a:lnTo>
                  <a:pt x="1035177" y="1509014"/>
                </a:lnTo>
                <a:lnTo>
                  <a:pt x="1046226" y="1483995"/>
                </a:lnTo>
                <a:lnTo>
                  <a:pt x="1057275" y="1477772"/>
                </a:lnTo>
                <a:lnTo>
                  <a:pt x="1057275" y="1465199"/>
                </a:lnTo>
                <a:lnTo>
                  <a:pt x="1068197" y="1458976"/>
                </a:lnTo>
                <a:lnTo>
                  <a:pt x="1079246" y="1458976"/>
                </a:lnTo>
                <a:lnTo>
                  <a:pt x="1090295" y="1446403"/>
                </a:lnTo>
                <a:lnTo>
                  <a:pt x="1101217" y="1427607"/>
                </a:lnTo>
                <a:lnTo>
                  <a:pt x="1112266" y="1408811"/>
                </a:lnTo>
                <a:lnTo>
                  <a:pt x="1123315" y="1408811"/>
                </a:lnTo>
                <a:lnTo>
                  <a:pt x="1134364" y="1396365"/>
                </a:lnTo>
                <a:lnTo>
                  <a:pt x="1134364" y="1390142"/>
                </a:lnTo>
                <a:lnTo>
                  <a:pt x="1145286" y="1377569"/>
                </a:lnTo>
                <a:lnTo>
                  <a:pt x="1156335" y="1371346"/>
                </a:lnTo>
                <a:lnTo>
                  <a:pt x="1178306" y="1371346"/>
                </a:lnTo>
                <a:lnTo>
                  <a:pt x="1178306" y="1358773"/>
                </a:lnTo>
                <a:lnTo>
                  <a:pt x="1200404" y="1358773"/>
                </a:lnTo>
                <a:lnTo>
                  <a:pt x="1200404" y="1352550"/>
                </a:lnTo>
                <a:lnTo>
                  <a:pt x="1233424" y="1352550"/>
                </a:lnTo>
                <a:lnTo>
                  <a:pt x="1244473" y="1339977"/>
                </a:lnTo>
                <a:lnTo>
                  <a:pt x="1266444" y="1339977"/>
                </a:lnTo>
                <a:lnTo>
                  <a:pt x="1266444" y="1333754"/>
                </a:lnTo>
                <a:lnTo>
                  <a:pt x="1277493" y="1321181"/>
                </a:lnTo>
                <a:lnTo>
                  <a:pt x="1310513" y="1321181"/>
                </a:lnTo>
                <a:lnTo>
                  <a:pt x="1321562" y="1302385"/>
                </a:lnTo>
                <a:lnTo>
                  <a:pt x="1332484" y="1302385"/>
                </a:lnTo>
                <a:lnTo>
                  <a:pt x="1332484" y="1289939"/>
                </a:lnTo>
                <a:lnTo>
                  <a:pt x="1343533" y="1271143"/>
                </a:lnTo>
                <a:lnTo>
                  <a:pt x="1354582" y="1271143"/>
                </a:lnTo>
                <a:lnTo>
                  <a:pt x="1354582" y="1264793"/>
                </a:lnTo>
                <a:lnTo>
                  <a:pt x="1365504" y="1239774"/>
                </a:lnTo>
                <a:lnTo>
                  <a:pt x="1376553" y="1239774"/>
                </a:lnTo>
                <a:lnTo>
                  <a:pt x="1387602" y="1220978"/>
                </a:lnTo>
                <a:lnTo>
                  <a:pt x="1398651" y="1214755"/>
                </a:lnTo>
                <a:lnTo>
                  <a:pt x="1420622" y="1214755"/>
                </a:lnTo>
                <a:lnTo>
                  <a:pt x="1420622" y="1202182"/>
                </a:lnTo>
                <a:lnTo>
                  <a:pt x="1431671" y="1202182"/>
                </a:lnTo>
                <a:lnTo>
                  <a:pt x="1442593" y="1195959"/>
                </a:lnTo>
                <a:lnTo>
                  <a:pt x="1453642" y="1195959"/>
                </a:lnTo>
                <a:lnTo>
                  <a:pt x="1464691" y="1183513"/>
                </a:lnTo>
                <a:lnTo>
                  <a:pt x="1486662" y="1183512"/>
                </a:lnTo>
                <a:lnTo>
                  <a:pt x="1497711" y="1164717"/>
                </a:lnTo>
                <a:lnTo>
                  <a:pt x="1508760" y="1152143"/>
                </a:lnTo>
                <a:lnTo>
                  <a:pt x="1519682" y="1152143"/>
                </a:lnTo>
                <a:lnTo>
                  <a:pt x="1530731" y="1145920"/>
                </a:lnTo>
                <a:lnTo>
                  <a:pt x="1541780" y="1127124"/>
                </a:lnTo>
                <a:lnTo>
                  <a:pt x="1552829" y="1127124"/>
                </a:lnTo>
                <a:lnTo>
                  <a:pt x="1563750" y="1108329"/>
                </a:lnTo>
                <a:lnTo>
                  <a:pt x="1563750" y="1095755"/>
                </a:lnTo>
                <a:lnTo>
                  <a:pt x="1574799" y="1095755"/>
                </a:lnTo>
                <a:lnTo>
                  <a:pt x="1585848" y="1083310"/>
                </a:lnTo>
                <a:lnTo>
                  <a:pt x="1618868" y="1083310"/>
                </a:lnTo>
                <a:lnTo>
                  <a:pt x="1629918" y="1076960"/>
                </a:lnTo>
                <a:lnTo>
                  <a:pt x="1629918" y="1064514"/>
                </a:lnTo>
                <a:lnTo>
                  <a:pt x="1640839" y="1064514"/>
                </a:lnTo>
                <a:lnTo>
                  <a:pt x="1651889" y="1058164"/>
                </a:lnTo>
                <a:lnTo>
                  <a:pt x="1651889" y="1045717"/>
                </a:lnTo>
                <a:lnTo>
                  <a:pt x="1673860" y="1045717"/>
                </a:lnTo>
                <a:lnTo>
                  <a:pt x="1673860" y="1039494"/>
                </a:lnTo>
                <a:lnTo>
                  <a:pt x="1707007" y="1039494"/>
                </a:lnTo>
                <a:lnTo>
                  <a:pt x="1717929" y="1026921"/>
                </a:lnTo>
                <a:lnTo>
                  <a:pt x="1728977" y="1026921"/>
                </a:lnTo>
                <a:lnTo>
                  <a:pt x="1740027" y="1020698"/>
                </a:lnTo>
                <a:lnTo>
                  <a:pt x="1740027" y="989329"/>
                </a:lnTo>
                <a:lnTo>
                  <a:pt x="1750949" y="989329"/>
                </a:lnTo>
                <a:lnTo>
                  <a:pt x="1761998" y="976757"/>
                </a:lnTo>
                <a:lnTo>
                  <a:pt x="1761998" y="970533"/>
                </a:lnTo>
                <a:lnTo>
                  <a:pt x="1773047" y="958088"/>
                </a:lnTo>
                <a:lnTo>
                  <a:pt x="1784095" y="951738"/>
                </a:lnTo>
                <a:lnTo>
                  <a:pt x="1784095" y="939292"/>
                </a:lnTo>
                <a:lnTo>
                  <a:pt x="1806067" y="939292"/>
                </a:lnTo>
                <a:lnTo>
                  <a:pt x="1806067" y="907923"/>
                </a:lnTo>
                <a:lnTo>
                  <a:pt x="1839087" y="907923"/>
                </a:lnTo>
                <a:lnTo>
                  <a:pt x="1850136" y="901700"/>
                </a:lnTo>
                <a:lnTo>
                  <a:pt x="1861185" y="901700"/>
                </a:lnTo>
                <a:lnTo>
                  <a:pt x="1861185" y="889126"/>
                </a:lnTo>
                <a:lnTo>
                  <a:pt x="1872107" y="889126"/>
                </a:lnTo>
                <a:lnTo>
                  <a:pt x="1883156" y="882904"/>
                </a:lnTo>
                <a:lnTo>
                  <a:pt x="1905127" y="882904"/>
                </a:lnTo>
                <a:lnTo>
                  <a:pt x="1916176" y="870331"/>
                </a:lnTo>
                <a:lnTo>
                  <a:pt x="1927225" y="851535"/>
                </a:lnTo>
                <a:lnTo>
                  <a:pt x="1949195" y="851535"/>
                </a:lnTo>
                <a:lnTo>
                  <a:pt x="1949195" y="839088"/>
                </a:lnTo>
                <a:lnTo>
                  <a:pt x="1960245" y="839088"/>
                </a:lnTo>
                <a:lnTo>
                  <a:pt x="1971294" y="832738"/>
                </a:lnTo>
                <a:lnTo>
                  <a:pt x="1971294" y="820293"/>
                </a:lnTo>
                <a:lnTo>
                  <a:pt x="2048383" y="820293"/>
                </a:lnTo>
                <a:lnTo>
                  <a:pt x="2059305" y="814069"/>
                </a:lnTo>
                <a:lnTo>
                  <a:pt x="2070354" y="801497"/>
                </a:lnTo>
                <a:lnTo>
                  <a:pt x="2081402" y="795274"/>
                </a:lnTo>
                <a:lnTo>
                  <a:pt x="2092452" y="782701"/>
                </a:lnTo>
                <a:lnTo>
                  <a:pt x="2103374" y="782701"/>
                </a:lnTo>
                <a:lnTo>
                  <a:pt x="2114423" y="776478"/>
                </a:lnTo>
                <a:lnTo>
                  <a:pt x="2125472" y="763905"/>
                </a:lnTo>
                <a:lnTo>
                  <a:pt x="2136394" y="745109"/>
                </a:lnTo>
                <a:lnTo>
                  <a:pt x="2191512" y="745109"/>
                </a:lnTo>
                <a:lnTo>
                  <a:pt x="2202561" y="732663"/>
                </a:lnTo>
                <a:lnTo>
                  <a:pt x="2235581" y="732663"/>
                </a:lnTo>
                <a:lnTo>
                  <a:pt x="2246630" y="726313"/>
                </a:lnTo>
                <a:lnTo>
                  <a:pt x="2246630" y="713867"/>
                </a:lnTo>
                <a:lnTo>
                  <a:pt x="2301621" y="713867"/>
                </a:lnTo>
                <a:lnTo>
                  <a:pt x="2312670" y="707517"/>
                </a:lnTo>
                <a:lnTo>
                  <a:pt x="2323719" y="707517"/>
                </a:lnTo>
                <a:lnTo>
                  <a:pt x="2334641" y="695071"/>
                </a:lnTo>
                <a:lnTo>
                  <a:pt x="2356739" y="695071"/>
                </a:lnTo>
                <a:lnTo>
                  <a:pt x="2356739" y="663701"/>
                </a:lnTo>
                <a:lnTo>
                  <a:pt x="2367661" y="657479"/>
                </a:lnTo>
                <a:lnTo>
                  <a:pt x="2378710" y="657479"/>
                </a:lnTo>
                <a:lnTo>
                  <a:pt x="2389759" y="644906"/>
                </a:lnTo>
                <a:lnTo>
                  <a:pt x="2400808" y="638682"/>
                </a:lnTo>
                <a:lnTo>
                  <a:pt x="2422779" y="638682"/>
                </a:lnTo>
                <a:lnTo>
                  <a:pt x="2433828" y="626110"/>
                </a:lnTo>
                <a:lnTo>
                  <a:pt x="2444750" y="626110"/>
                </a:lnTo>
                <a:lnTo>
                  <a:pt x="2455799" y="619887"/>
                </a:lnTo>
                <a:lnTo>
                  <a:pt x="2477897" y="619887"/>
                </a:lnTo>
                <a:lnTo>
                  <a:pt x="2488819" y="607441"/>
                </a:lnTo>
                <a:lnTo>
                  <a:pt x="2499868" y="607441"/>
                </a:lnTo>
                <a:lnTo>
                  <a:pt x="2516382" y="607441"/>
                </a:lnTo>
                <a:lnTo>
                  <a:pt x="2532892" y="607441"/>
                </a:lnTo>
                <a:lnTo>
                  <a:pt x="2549400" y="607441"/>
                </a:lnTo>
                <a:lnTo>
                  <a:pt x="2565908" y="607441"/>
                </a:lnTo>
                <a:lnTo>
                  <a:pt x="2576957" y="607441"/>
                </a:lnTo>
                <a:lnTo>
                  <a:pt x="2576957" y="594868"/>
                </a:lnTo>
                <a:lnTo>
                  <a:pt x="2621026" y="594868"/>
                </a:lnTo>
                <a:lnTo>
                  <a:pt x="2632075" y="588644"/>
                </a:lnTo>
                <a:lnTo>
                  <a:pt x="2632075" y="576072"/>
                </a:lnTo>
                <a:lnTo>
                  <a:pt x="2642997" y="569849"/>
                </a:lnTo>
                <a:lnTo>
                  <a:pt x="2698115" y="569849"/>
                </a:lnTo>
                <a:lnTo>
                  <a:pt x="2709164" y="557276"/>
                </a:lnTo>
                <a:lnTo>
                  <a:pt x="2720086" y="551053"/>
                </a:lnTo>
                <a:lnTo>
                  <a:pt x="2720086" y="538480"/>
                </a:lnTo>
                <a:lnTo>
                  <a:pt x="2731135" y="526034"/>
                </a:lnTo>
                <a:lnTo>
                  <a:pt x="2742184" y="519684"/>
                </a:lnTo>
                <a:lnTo>
                  <a:pt x="2764155" y="519684"/>
                </a:lnTo>
                <a:lnTo>
                  <a:pt x="2775204" y="507238"/>
                </a:lnTo>
                <a:lnTo>
                  <a:pt x="2786253" y="507238"/>
                </a:lnTo>
                <a:lnTo>
                  <a:pt x="2797175" y="500888"/>
                </a:lnTo>
                <a:lnTo>
                  <a:pt x="2852293" y="500888"/>
                </a:lnTo>
                <a:lnTo>
                  <a:pt x="2863342" y="488442"/>
                </a:lnTo>
                <a:lnTo>
                  <a:pt x="2874264" y="482092"/>
                </a:lnTo>
                <a:lnTo>
                  <a:pt x="2885313" y="469646"/>
                </a:lnTo>
                <a:lnTo>
                  <a:pt x="2918333" y="469646"/>
                </a:lnTo>
                <a:lnTo>
                  <a:pt x="2929382" y="463423"/>
                </a:lnTo>
                <a:lnTo>
                  <a:pt x="2940431" y="450850"/>
                </a:lnTo>
                <a:lnTo>
                  <a:pt x="2973451" y="450849"/>
                </a:lnTo>
                <a:lnTo>
                  <a:pt x="2973451" y="432053"/>
                </a:lnTo>
                <a:lnTo>
                  <a:pt x="2984373" y="413257"/>
                </a:lnTo>
                <a:lnTo>
                  <a:pt x="2995422" y="413257"/>
                </a:lnTo>
                <a:lnTo>
                  <a:pt x="3006471" y="394461"/>
                </a:lnTo>
                <a:lnTo>
                  <a:pt x="3017520" y="394461"/>
                </a:lnTo>
                <a:lnTo>
                  <a:pt x="3017520" y="382015"/>
                </a:lnTo>
                <a:lnTo>
                  <a:pt x="3028442" y="375665"/>
                </a:lnTo>
                <a:lnTo>
                  <a:pt x="3050540" y="375665"/>
                </a:lnTo>
                <a:lnTo>
                  <a:pt x="3061462" y="363219"/>
                </a:lnTo>
                <a:lnTo>
                  <a:pt x="3072511" y="363219"/>
                </a:lnTo>
                <a:lnTo>
                  <a:pt x="3149600" y="363219"/>
                </a:lnTo>
                <a:lnTo>
                  <a:pt x="3149600" y="350646"/>
                </a:lnTo>
                <a:lnTo>
                  <a:pt x="3237738" y="350646"/>
                </a:lnTo>
                <a:lnTo>
                  <a:pt x="3237738" y="344423"/>
                </a:lnTo>
                <a:lnTo>
                  <a:pt x="3259721" y="344423"/>
                </a:lnTo>
                <a:lnTo>
                  <a:pt x="3259721" y="331850"/>
                </a:lnTo>
                <a:lnTo>
                  <a:pt x="3270758" y="331850"/>
                </a:lnTo>
                <a:lnTo>
                  <a:pt x="3281819" y="325627"/>
                </a:lnTo>
                <a:lnTo>
                  <a:pt x="3314839" y="325627"/>
                </a:lnTo>
                <a:lnTo>
                  <a:pt x="3325888" y="306831"/>
                </a:lnTo>
                <a:lnTo>
                  <a:pt x="3369830" y="306831"/>
                </a:lnTo>
                <a:lnTo>
                  <a:pt x="3380879" y="294258"/>
                </a:lnTo>
                <a:lnTo>
                  <a:pt x="3391928" y="294258"/>
                </a:lnTo>
                <a:lnTo>
                  <a:pt x="3402977" y="281812"/>
                </a:lnTo>
                <a:lnTo>
                  <a:pt x="3424948" y="281812"/>
                </a:lnTo>
                <a:lnTo>
                  <a:pt x="3435997" y="275462"/>
                </a:lnTo>
                <a:lnTo>
                  <a:pt x="3623195" y="275462"/>
                </a:lnTo>
                <a:lnTo>
                  <a:pt x="3623195" y="263016"/>
                </a:lnTo>
                <a:lnTo>
                  <a:pt x="3700284" y="263016"/>
                </a:lnTo>
                <a:lnTo>
                  <a:pt x="3711333" y="256666"/>
                </a:lnTo>
                <a:lnTo>
                  <a:pt x="3722255" y="256666"/>
                </a:lnTo>
                <a:lnTo>
                  <a:pt x="3722255" y="244220"/>
                </a:lnTo>
                <a:lnTo>
                  <a:pt x="3733304" y="244220"/>
                </a:lnTo>
                <a:lnTo>
                  <a:pt x="3770619" y="242074"/>
                </a:lnTo>
                <a:lnTo>
                  <a:pt x="3782906" y="231697"/>
                </a:lnTo>
                <a:lnTo>
                  <a:pt x="3795157" y="221327"/>
                </a:lnTo>
                <a:lnTo>
                  <a:pt x="3832364" y="219201"/>
                </a:lnTo>
                <a:lnTo>
                  <a:pt x="3843413" y="219201"/>
                </a:lnTo>
                <a:lnTo>
                  <a:pt x="3854462" y="206628"/>
                </a:lnTo>
                <a:lnTo>
                  <a:pt x="3854462" y="194055"/>
                </a:lnTo>
                <a:lnTo>
                  <a:pt x="3865511" y="187832"/>
                </a:lnTo>
                <a:lnTo>
                  <a:pt x="3909453" y="187832"/>
                </a:lnTo>
                <a:lnTo>
                  <a:pt x="3920502" y="175386"/>
                </a:lnTo>
                <a:lnTo>
                  <a:pt x="3931551" y="175386"/>
                </a:lnTo>
                <a:lnTo>
                  <a:pt x="3942473" y="169036"/>
                </a:lnTo>
                <a:lnTo>
                  <a:pt x="3964571" y="169036"/>
                </a:lnTo>
                <a:lnTo>
                  <a:pt x="3975620" y="156590"/>
                </a:lnTo>
                <a:lnTo>
                  <a:pt x="4074680" y="156590"/>
                </a:lnTo>
                <a:lnTo>
                  <a:pt x="4085729" y="150240"/>
                </a:lnTo>
                <a:lnTo>
                  <a:pt x="4140720" y="150240"/>
                </a:lnTo>
                <a:lnTo>
                  <a:pt x="4151769" y="137794"/>
                </a:lnTo>
                <a:lnTo>
                  <a:pt x="4173740" y="137794"/>
                </a:lnTo>
                <a:lnTo>
                  <a:pt x="4173740" y="125221"/>
                </a:lnTo>
                <a:lnTo>
                  <a:pt x="4239907" y="125221"/>
                </a:lnTo>
                <a:lnTo>
                  <a:pt x="4239907" y="118998"/>
                </a:lnTo>
                <a:lnTo>
                  <a:pt x="4261878" y="118998"/>
                </a:lnTo>
                <a:lnTo>
                  <a:pt x="4261878" y="106425"/>
                </a:lnTo>
                <a:lnTo>
                  <a:pt x="4283976" y="106425"/>
                </a:lnTo>
                <a:lnTo>
                  <a:pt x="4297721" y="106425"/>
                </a:lnTo>
                <a:lnTo>
                  <a:pt x="4311467" y="106425"/>
                </a:lnTo>
                <a:lnTo>
                  <a:pt x="4325215" y="106425"/>
                </a:lnTo>
                <a:lnTo>
                  <a:pt x="4338967" y="106425"/>
                </a:lnTo>
                <a:lnTo>
                  <a:pt x="4405007" y="106425"/>
                </a:lnTo>
                <a:lnTo>
                  <a:pt x="4416056" y="100202"/>
                </a:lnTo>
                <a:lnTo>
                  <a:pt x="4438154" y="100202"/>
                </a:lnTo>
                <a:lnTo>
                  <a:pt x="4449076" y="87629"/>
                </a:lnTo>
                <a:lnTo>
                  <a:pt x="4471174" y="87629"/>
                </a:lnTo>
                <a:lnTo>
                  <a:pt x="4482096" y="81406"/>
                </a:lnTo>
                <a:lnTo>
                  <a:pt x="4515243" y="81406"/>
                </a:lnTo>
                <a:lnTo>
                  <a:pt x="4515243" y="68833"/>
                </a:lnTo>
                <a:lnTo>
                  <a:pt x="4625352" y="68833"/>
                </a:lnTo>
                <a:lnTo>
                  <a:pt x="4636274" y="62610"/>
                </a:lnTo>
                <a:lnTo>
                  <a:pt x="4658372" y="62610"/>
                </a:lnTo>
                <a:lnTo>
                  <a:pt x="4779530" y="62610"/>
                </a:lnTo>
                <a:lnTo>
                  <a:pt x="4790452" y="50037"/>
                </a:lnTo>
                <a:lnTo>
                  <a:pt x="4834521" y="50037"/>
                </a:lnTo>
                <a:lnTo>
                  <a:pt x="4845570" y="37591"/>
                </a:lnTo>
                <a:lnTo>
                  <a:pt x="4856619" y="31368"/>
                </a:lnTo>
                <a:lnTo>
                  <a:pt x="5076837" y="31368"/>
                </a:lnTo>
                <a:lnTo>
                  <a:pt x="5076837" y="18795"/>
                </a:lnTo>
                <a:lnTo>
                  <a:pt x="5109857" y="18795"/>
                </a:lnTo>
                <a:lnTo>
                  <a:pt x="5120906" y="12572"/>
                </a:lnTo>
                <a:lnTo>
                  <a:pt x="5197995" y="12572"/>
                </a:lnTo>
                <a:lnTo>
                  <a:pt x="5297055" y="12572"/>
                </a:lnTo>
                <a:lnTo>
                  <a:pt x="5308104" y="0"/>
                </a:lnTo>
              </a:path>
            </a:pathLst>
          </a:custGeom>
          <a:ln w="38100">
            <a:solidFill>
              <a:srgbClr val="46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098478" y="2224789"/>
            <a:ext cx="489878" cy="20602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76"/>
              </a:lnSpc>
            </a:pPr>
            <a:r>
              <a:rPr sz="1600" spc="-9" dirty="0">
                <a:solidFill>
                  <a:srgbClr val="FCE156"/>
                </a:solidFill>
                <a:latin typeface="Arial"/>
                <a:cs typeface="Arial"/>
              </a:rPr>
              <a:t>Cumulative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4" dirty="0">
                <a:solidFill>
                  <a:srgbClr val="FCE156"/>
                </a:solidFill>
                <a:latin typeface="Arial"/>
                <a:cs typeface="Arial"/>
              </a:rPr>
              <a:t>HF Hospitalizations</a:t>
            </a:r>
            <a:r>
              <a:rPr sz="1600" spc="-54" dirty="0">
                <a:solidFill>
                  <a:srgbClr val="FCE156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FCE156"/>
                </a:solidFill>
                <a:latin typeface="Arial"/>
                <a:cs typeface="Arial"/>
              </a:rPr>
              <a:t>(n)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98772" y="3587369"/>
            <a:ext cx="3787486" cy="1417534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2358035" marR="96874" indent="-2279" algn="ctr">
              <a:lnSpc>
                <a:spcPct val="110000"/>
              </a:lnSpc>
              <a:spcBef>
                <a:spcPts val="90"/>
              </a:spcBef>
            </a:pPr>
            <a:r>
              <a:rPr sz="1400" spc="-9" dirty="0">
                <a:solidFill>
                  <a:srgbClr val="FFFFFF"/>
                </a:solidFill>
                <a:latin typeface="Arial"/>
                <a:cs typeface="Arial"/>
              </a:rPr>
              <a:t>HR (95% </a:t>
            </a:r>
            <a:r>
              <a:rPr sz="1400" spc="-4" dirty="0">
                <a:solidFill>
                  <a:srgbClr val="FFFFFF"/>
                </a:solidFill>
                <a:latin typeface="Arial"/>
                <a:cs typeface="Arial"/>
              </a:rPr>
              <a:t>CI] =  </a:t>
            </a:r>
            <a:r>
              <a:rPr sz="1400" spc="-9" dirty="0">
                <a:solidFill>
                  <a:srgbClr val="FFFFFF"/>
                </a:solidFill>
                <a:latin typeface="Arial"/>
                <a:cs typeface="Arial"/>
              </a:rPr>
              <a:t>0.53</a:t>
            </a:r>
            <a:r>
              <a:rPr sz="1400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Arial"/>
                <a:cs typeface="Arial"/>
              </a:rPr>
              <a:t>[0.40-0.70]  </a:t>
            </a:r>
            <a:r>
              <a:rPr sz="1400" b="1" spc="-4" dirty="0">
                <a:solidFill>
                  <a:srgbClr val="F6EB00"/>
                </a:solidFill>
                <a:latin typeface="Arial"/>
                <a:cs typeface="Arial"/>
              </a:rPr>
              <a:t>P&lt;0.001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31"/>
              </a:spcBef>
            </a:pPr>
            <a:endParaRPr sz="1700">
              <a:latin typeface="Times New Roman"/>
              <a:cs typeface="Times New Roman"/>
            </a:endParaRPr>
          </a:p>
          <a:p>
            <a:pPr marL="23934">
              <a:tabLst>
                <a:tab pos="619996" algn="l"/>
                <a:tab pos="1184146" algn="l"/>
                <a:tab pos="1782488" algn="l"/>
                <a:tab pos="2378550" algn="l"/>
                <a:tab pos="2966064" algn="l"/>
                <a:tab pos="3573523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	9	12	15	18	21	24</a:t>
            </a:r>
            <a:endParaRPr sz="1100">
              <a:latin typeface="Arial"/>
              <a:cs typeface="Arial"/>
            </a:endParaRPr>
          </a:p>
          <a:p>
            <a:pPr marL="11397">
              <a:spcBef>
                <a:spcPts val="485"/>
              </a:spcBef>
            </a:pPr>
            <a:r>
              <a:rPr sz="1300" spc="-13" dirty="0">
                <a:solidFill>
                  <a:srgbClr val="FCE156"/>
                </a:solidFill>
                <a:latin typeface="Arial"/>
                <a:cs typeface="Arial"/>
              </a:rPr>
              <a:t>Time </a:t>
            </a:r>
            <a:r>
              <a:rPr sz="1300" dirty="0">
                <a:solidFill>
                  <a:srgbClr val="FCE156"/>
                </a:solidFill>
                <a:latin typeface="Arial"/>
                <a:cs typeface="Arial"/>
              </a:rPr>
              <a:t>After Randomization</a:t>
            </a:r>
            <a:r>
              <a:rPr sz="1300" spc="-144" dirty="0">
                <a:solidFill>
                  <a:srgbClr val="FCE15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CE156"/>
                </a:solidFill>
                <a:latin typeface="Arial"/>
                <a:cs typeface="Arial"/>
              </a:rPr>
              <a:t>(Months)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1383453" y="5012822"/>
          <a:ext cx="5618595" cy="31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5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5530"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1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1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1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10" marB="0"/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10" marB="0"/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09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093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093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09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568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291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29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291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29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1282465" y="4873989"/>
            <a:ext cx="505114" cy="11923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700" spc="-4" dirty="0">
                <a:solidFill>
                  <a:srgbClr val="FFFFFF"/>
                </a:solidFill>
                <a:latin typeface="Arial"/>
                <a:cs typeface="Arial"/>
              </a:rPr>
              <a:t>No. at</a:t>
            </a:r>
            <a:r>
              <a:rPr sz="700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FFFFFF"/>
                </a:solidFill>
                <a:latin typeface="Arial"/>
                <a:cs typeface="Arial"/>
              </a:rPr>
              <a:t>Risk:</a:t>
            </a:r>
            <a:endParaRPr sz="7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372693" y="4846015"/>
            <a:ext cx="1091623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800" spc="-4" dirty="0">
                <a:solidFill>
                  <a:srgbClr val="FDED9A"/>
                </a:solidFill>
                <a:latin typeface="Arial"/>
                <a:cs typeface="Arial"/>
              </a:rPr>
              <a:t>Median </a:t>
            </a:r>
            <a:r>
              <a:rPr sz="800" dirty="0">
                <a:solidFill>
                  <a:srgbClr val="FDED9A"/>
                </a:solidFill>
                <a:latin typeface="Arial"/>
                <a:cs typeface="Arial"/>
              </a:rPr>
              <a:t>[25%, 75%]</a:t>
            </a:r>
            <a:r>
              <a:rPr sz="800" spc="-102" dirty="0">
                <a:solidFill>
                  <a:srgbClr val="FDED9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DED9A"/>
                </a:solidFill>
                <a:latin typeface="Arial"/>
                <a:cs typeface="Arial"/>
              </a:rPr>
              <a:t>FU</a:t>
            </a:r>
            <a:endParaRPr sz="800">
              <a:latin typeface="Arial"/>
              <a:cs typeface="Arial"/>
            </a:endParaRPr>
          </a:p>
          <a:p>
            <a:pPr marL="12537"/>
            <a:r>
              <a:rPr sz="800" dirty="0">
                <a:solidFill>
                  <a:srgbClr val="FDED9A"/>
                </a:solidFill>
                <a:latin typeface="Arial"/>
                <a:cs typeface="Arial"/>
              </a:rPr>
              <a:t>= 19.1 [11.9, 24.0]</a:t>
            </a:r>
            <a:r>
              <a:rPr sz="800" spc="-126" dirty="0">
                <a:solidFill>
                  <a:srgbClr val="FDED9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DED9A"/>
                </a:solidFill>
                <a:latin typeface="Arial"/>
                <a:cs typeface="Arial"/>
              </a:rPr>
              <a:t>mos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7208" y="5446292"/>
            <a:ext cx="4308764" cy="13461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See Important Safety Information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Within. </a:t>
            </a: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©2019 Abbott. All rights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reserved.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AP2947499-US Rev</a:t>
            </a:r>
            <a:r>
              <a:rPr sz="800" spc="85" dirty="0">
                <a:solidFill>
                  <a:srgbClr val="DCDDD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7367" y="1233767"/>
            <a:ext cx="1086195" cy="2823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13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054" y="1252931"/>
            <a:ext cx="3717059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4" dirty="0"/>
              <a:t>All-cause</a:t>
            </a:r>
            <a:r>
              <a:rPr sz="3200" spc="-81" dirty="0"/>
              <a:t> </a:t>
            </a:r>
            <a:r>
              <a:rPr sz="3200" spc="-4" dirty="0"/>
              <a:t>Mortality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115578" y="1789131"/>
            <a:ext cx="5805632" cy="2673724"/>
          </a:xfrm>
          <a:custGeom>
            <a:avLst/>
            <a:gdLst/>
            <a:ahLst/>
            <a:cxnLst/>
            <a:rect l="l" t="t" r="r" b="b"/>
            <a:pathLst>
              <a:path w="6386195" h="3030220">
                <a:moveTo>
                  <a:pt x="0" y="0"/>
                </a:moveTo>
                <a:lnTo>
                  <a:pt x="0" y="3029712"/>
                </a:lnTo>
                <a:lnTo>
                  <a:pt x="6385572" y="3029712"/>
                </a:lnTo>
                <a:lnTo>
                  <a:pt x="6385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5578" y="1789131"/>
            <a:ext cx="5805632" cy="2673724"/>
          </a:xfrm>
          <a:custGeom>
            <a:avLst/>
            <a:gdLst/>
            <a:ahLst/>
            <a:cxnLst/>
            <a:rect l="l" t="t" r="r" b="b"/>
            <a:pathLst>
              <a:path w="6386195" h="3030220">
                <a:moveTo>
                  <a:pt x="0" y="0"/>
                </a:moveTo>
                <a:lnTo>
                  <a:pt x="0" y="3029712"/>
                </a:lnTo>
                <a:lnTo>
                  <a:pt x="6385572" y="3029712"/>
                </a:lnTo>
                <a:lnTo>
                  <a:pt x="638557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6270" y="1789803"/>
            <a:ext cx="0" cy="2673724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297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6216" y="4463078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3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6216" y="3927885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3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6216" y="3391348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3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6216" y="2856155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3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6216" y="2326341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3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6216" y="1789804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3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66935" y="2216182"/>
            <a:ext cx="218008" cy="181423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97">
              <a:lnSpc>
                <a:spcPts val="1673"/>
              </a:lnSpc>
            </a:pPr>
            <a:r>
              <a:rPr sz="1400" spc="-4" dirty="0">
                <a:solidFill>
                  <a:srgbClr val="FCE156"/>
                </a:solidFill>
                <a:latin typeface="Arial"/>
                <a:cs typeface="Arial"/>
              </a:rPr>
              <a:t>All-cause Mortality</a:t>
            </a:r>
            <a:r>
              <a:rPr sz="1400" spc="-31" dirty="0">
                <a:solidFill>
                  <a:srgbClr val="FCE156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FCE156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5144" y="4355174"/>
            <a:ext cx="207241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4951" y="3819424"/>
            <a:ext cx="277668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4951" y="3283784"/>
            <a:ext cx="277668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4951" y="2748033"/>
            <a:ext cx="277668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4951" y="2217885"/>
            <a:ext cx="277668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3481" y="1688125"/>
            <a:ext cx="348673" cy="171450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16271" y="4463089"/>
            <a:ext cx="5126759" cy="0"/>
          </a:xfrm>
          <a:custGeom>
            <a:avLst/>
            <a:gdLst/>
            <a:ahLst/>
            <a:cxnLst/>
            <a:rect l="l" t="t" r="r" b="b"/>
            <a:pathLst>
              <a:path w="5639434">
                <a:moveTo>
                  <a:pt x="563881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6270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59121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0888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2354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3819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16670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58135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9601" y="4468469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2452" y="4459056"/>
            <a:ext cx="0" cy="51546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59926" y="4518982"/>
            <a:ext cx="100445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03096" y="4518982"/>
            <a:ext cx="100445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5652" y="4489330"/>
            <a:ext cx="2711450" cy="449809"/>
          </a:xfrm>
          <a:prstGeom prst="rect">
            <a:avLst/>
          </a:prstGeom>
        </p:spPr>
        <p:txBody>
          <a:bodyPr vert="horz" wrap="square" lIns="0" tIns="41599" rIns="0" bIns="0" rtlCol="0">
            <a:spAutoFit/>
          </a:bodyPr>
          <a:lstStyle/>
          <a:p>
            <a:pPr algn="ctr">
              <a:spcBef>
                <a:spcPts val="328"/>
              </a:spcBef>
              <a:tabLst>
                <a:tab pos="633102" algn="l"/>
                <a:tab pos="1232583" algn="l"/>
                <a:tab pos="1866825" algn="l"/>
                <a:tab pos="2499928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	9	12	15	18</a:t>
            </a:r>
            <a:endParaRPr sz="1100">
              <a:latin typeface="Arial"/>
              <a:cs typeface="Arial"/>
            </a:endParaRPr>
          </a:p>
          <a:p>
            <a:pPr algn="ctr">
              <a:spcBef>
                <a:spcPts val="278"/>
              </a:spcBef>
            </a:pPr>
            <a:r>
              <a:rPr sz="1300" spc="-13" dirty="0">
                <a:solidFill>
                  <a:srgbClr val="FCE156"/>
                </a:solidFill>
                <a:latin typeface="Arial"/>
                <a:cs typeface="Arial"/>
              </a:rPr>
              <a:t>Time </a:t>
            </a:r>
            <a:r>
              <a:rPr sz="1300" dirty="0">
                <a:solidFill>
                  <a:srgbClr val="FCE156"/>
                </a:solidFill>
                <a:latin typeface="Arial"/>
                <a:cs typeface="Arial"/>
              </a:rPr>
              <a:t>After </a:t>
            </a:r>
            <a:r>
              <a:rPr sz="1300" spc="-4" dirty="0">
                <a:solidFill>
                  <a:srgbClr val="FCE156"/>
                </a:solidFill>
                <a:latin typeface="Arial"/>
                <a:cs typeface="Arial"/>
              </a:rPr>
              <a:t>Randomization</a:t>
            </a:r>
            <a:r>
              <a:rPr sz="1300" spc="-162" dirty="0">
                <a:solidFill>
                  <a:srgbClr val="FCE15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CE156"/>
                </a:solidFill>
                <a:latin typeface="Arial"/>
                <a:cs typeface="Arial"/>
              </a:rPr>
              <a:t>(Months)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0103" y="4518982"/>
            <a:ext cx="178377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53134" y="4518982"/>
            <a:ext cx="178377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09771" y="3089804"/>
            <a:ext cx="483177" cy="21123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46.1%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09771" y="3566389"/>
            <a:ext cx="483177" cy="21123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29.1%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00255" y="2206578"/>
            <a:ext cx="1316182" cy="732865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 indent="-53566" algn="ctr">
              <a:lnSpc>
                <a:spcPct val="110000"/>
              </a:lnSpc>
              <a:spcBef>
                <a:spcPts val="90"/>
              </a:spcBef>
            </a:pPr>
            <a:r>
              <a:rPr sz="1400" spc="-9" dirty="0">
                <a:solidFill>
                  <a:srgbClr val="FFFFFF"/>
                </a:solidFill>
                <a:latin typeface="Arial"/>
                <a:cs typeface="Arial"/>
              </a:rPr>
              <a:t>HR </a:t>
            </a:r>
            <a:r>
              <a:rPr sz="1400" spc="-4" dirty="0">
                <a:solidFill>
                  <a:srgbClr val="FFFFFF"/>
                </a:solidFill>
                <a:latin typeface="Arial"/>
                <a:cs typeface="Arial"/>
              </a:rPr>
              <a:t>[95% CI] =  </a:t>
            </a:r>
            <a:r>
              <a:rPr sz="1400" spc="-9" dirty="0">
                <a:solidFill>
                  <a:srgbClr val="FFFFFF"/>
                </a:solidFill>
                <a:latin typeface="Arial"/>
                <a:cs typeface="Arial"/>
              </a:rPr>
              <a:t>0.62</a:t>
            </a:r>
            <a:r>
              <a:rPr sz="1400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Arial"/>
                <a:cs typeface="Arial"/>
              </a:rPr>
              <a:t>[0.46-0.82]  </a:t>
            </a:r>
            <a:r>
              <a:rPr sz="1400" b="1" spc="-4" dirty="0">
                <a:solidFill>
                  <a:srgbClr val="F6EB00"/>
                </a:solidFill>
                <a:latin typeface="Arial"/>
                <a:cs typeface="Arial"/>
              </a:rPr>
              <a:t>P&lt;0.001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994971" y="4866997"/>
          <a:ext cx="6363853" cy="482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7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4509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at</a:t>
                      </a:r>
                      <a:r>
                        <a:rPr sz="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9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44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MitraClip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GDMT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4568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4568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4568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45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4568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45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929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9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92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9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74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GDMT</a:t>
                      </a: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alone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63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404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40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404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404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40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766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766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766" marB="0"/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76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2121812" y="3695262"/>
            <a:ext cx="5125027" cy="758638"/>
          </a:xfrm>
          <a:custGeom>
            <a:avLst/>
            <a:gdLst/>
            <a:ahLst/>
            <a:cxnLst/>
            <a:rect l="l" t="t" r="r" b="b"/>
            <a:pathLst>
              <a:path w="5637530" h="859789">
                <a:moveTo>
                  <a:pt x="0" y="859536"/>
                </a:moveTo>
                <a:lnTo>
                  <a:pt x="49149" y="859536"/>
                </a:lnTo>
                <a:lnTo>
                  <a:pt x="49149" y="847090"/>
                </a:lnTo>
                <a:lnTo>
                  <a:pt x="58927" y="847090"/>
                </a:lnTo>
                <a:lnTo>
                  <a:pt x="58927" y="840867"/>
                </a:lnTo>
                <a:lnTo>
                  <a:pt x="78613" y="840867"/>
                </a:lnTo>
                <a:lnTo>
                  <a:pt x="78613" y="822198"/>
                </a:lnTo>
                <a:lnTo>
                  <a:pt x="117855" y="822198"/>
                </a:lnTo>
                <a:lnTo>
                  <a:pt x="117855" y="809752"/>
                </a:lnTo>
                <a:lnTo>
                  <a:pt x="147320" y="809752"/>
                </a:lnTo>
                <a:lnTo>
                  <a:pt x="147320" y="797306"/>
                </a:lnTo>
                <a:lnTo>
                  <a:pt x="176784" y="797306"/>
                </a:lnTo>
                <a:lnTo>
                  <a:pt x="176784" y="791083"/>
                </a:lnTo>
                <a:lnTo>
                  <a:pt x="324104" y="791083"/>
                </a:lnTo>
                <a:lnTo>
                  <a:pt x="324104" y="778510"/>
                </a:lnTo>
                <a:lnTo>
                  <a:pt x="579501" y="778510"/>
                </a:lnTo>
                <a:lnTo>
                  <a:pt x="579501" y="772287"/>
                </a:lnTo>
                <a:lnTo>
                  <a:pt x="638429" y="772287"/>
                </a:lnTo>
                <a:lnTo>
                  <a:pt x="638429" y="759841"/>
                </a:lnTo>
                <a:lnTo>
                  <a:pt x="657987" y="759841"/>
                </a:lnTo>
                <a:lnTo>
                  <a:pt x="657987" y="747395"/>
                </a:lnTo>
                <a:lnTo>
                  <a:pt x="667893" y="747395"/>
                </a:lnTo>
                <a:lnTo>
                  <a:pt x="667893" y="728726"/>
                </a:lnTo>
                <a:lnTo>
                  <a:pt x="716915" y="728726"/>
                </a:lnTo>
                <a:lnTo>
                  <a:pt x="716915" y="722503"/>
                </a:lnTo>
                <a:lnTo>
                  <a:pt x="775843" y="722503"/>
                </a:lnTo>
                <a:lnTo>
                  <a:pt x="775843" y="710057"/>
                </a:lnTo>
                <a:lnTo>
                  <a:pt x="805307" y="710057"/>
                </a:lnTo>
                <a:lnTo>
                  <a:pt x="805307" y="697611"/>
                </a:lnTo>
                <a:lnTo>
                  <a:pt x="824991" y="697611"/>
                </a:lnTo>
                <a:lnTo>
                  <a:pt x="824991" y="691388"/>
                </a:lnTo>
                <a:lnTo>
                  <a:pt x="932941" y="691388"/>
                </a:lnTo>
                <a:lnTo>
                  <a:pt x="932941" y="678942"/>
                </a:lnTo>
                <a:lnTo>
                  <a:pt x="972312" y="678942"/>
                </a:lnTo>
                <a:lnTo>
                  <a:pt x="972312" y="660273"/>
                </a:lnTo>
                <a:lnTo>
                  <a:pt x="1080262" y="660273"/>
                </a:lnTo>
                <a:lnTo>
                  <a:pt x="1080262" y="647827"/>
                </a:lnTo>
                <a:lnTo>
                  <a:pt x="1178560" y="647827"/>
                </a:lnTo>
                <a:lnTo>
                  <a:pt x="1178560" y="641477"/>
                </a:lnTo>
                <a:lnTo>
                  <a:pt x="1198118" y="641477"/>
                </a:lnTo>
                <a:lnTo>
                  <a:pt x="1198118" y="629031"/>
                </a:lnTo>
                <a:lnTo>
                  <a:pt x="1257046" y="629031"/>
                </a:lnTo>
                <a:lnTo>
                  <a:pt x="1257046" y="622808"/>
                </a:lnTo>
                <a:lnTo>
                  <a:pt x="1286510" y="622808"/>
                </a:lnTo>
                <a:lnTo>
                  <a:pt x="1286510" y="610362"/>
                </a:lnTo>
                <a:lnTo>
                  <a:pt x="1296416" y="610362"/>
                </a:lnTo>
                <a:lnTo>
                  <a:pt x="1296416" y="597916"/>
                </a:lnTo>
                <a:lnTo>
                  <a:pt x="1306195" y="597916"/>
                </a:lnTo>
                <a:lnTo>
                  <a:pt x="1306195" y="591693"/>
                </a:lnTo>
                <a:lnTo>
                  <a:pt x="1345438" y="591693"/>
                </a:lnTo>
                <a:lnTo>
                  <a:pt x="1345438" y="579247"/>
                </a:lnTo>
                <a:lnTo>
                  <a:pt x="1365123" y="579247"/>
                </a:lnTo>
                <a:lnTo>
                  <a:pt x="1365123" y="573024"/>
                </a:lnTo>
                <a:lnTo>
                  <a:pt x="1433830" y="573024"/>
                </a:lnTo>
                <a:lnTo>
                  <a:pt x="1433830" y="560578"/>
                </a:lnTo>
                <a:lnTo>
                  <a:pt x="1443736" y="560578"/>
                </a:lnTo>
                <a:lnTo>
                  <a:pt x="1443736" y="548132"/>
                </a:lnTo>
                <a:lnTo>
                  <a:pt x="1502664" y="548132"/>
                </a:lnTo>
                <a:lnTo>
                  <a:pt x="1502664" y="541909"/>
                </a:lnTo>
                <a:lnTo>
                  <a:pt x="1659763" y="541909"/>
                </a:lnTo>
                <a:lnTo>
                  <a:pt x="1659763" y="517017"/>
                </a:lnTo>
                <a:lnTo>
                  <a:pt x="1699006" y="517017"/>
                </a:lnTo>
                <a:lnTo>
                  <a:pt x="1699006" y="510794"/>
                </a:lnTo>
                <a:lnTo>
                  <a:pt x="1738376" y="510794"/>
                </a:lnTo>
                <a:lnTo>
                  <a:pt x="1738376" y="498221"/>
                </a:lnTo>
                <a:lnTo>
                  <a:pt x="1777619" y="498221"/>
                </a:lnTo>
                <a:lnTo>
                  <a:pt x="1777619" y="491997"/>
                </a:lnTo>
                <a:lnTo>
                  <a:pt x="1866011" y="491997"/>
                </a:lnTo>
                <a:lnTo>
                  <a:pt x="1866011" y="479551"/>
                </a:lnTo>
                <a:lnTo>
                  <a:pt x="1905254" y="479551"/>
                </a:lnTo>
                <a:lnTo>
                  <a:pt x="1905254" y="460882"/>
                </a:lnTo>
                <a:lnTo>
                  <a:pt x="1983867" y="460882"/>
                </a:lnTo>
                <a:lnTo>
                  <a:pt x="1983867" y="448437"/>
                </a:lnTo>
                <a:lnTo>
                  <a:pt x="2062480" y="448437"/>
                </a:lnTo>
                <a:lnTo>
                  <a:pt x="2062480" y="442214"/>
                </a:lnTo>
                <a:lnTo>
                  <a:pt x="2082038" y="442214"/>
                </a:lnTo>
                <a:lnTo>
                  <a:pt x="2082038" y="429767"/>
                </a:lnTo>
                <a:lnTo>
                  <a:pt x="2091944" y="429767"/>
                </a:lnTo>
                <a:lnTo>
                  <a:pt x="2091944" y="417322"/>
                </a:lnTo>
                <a:lnTo>
                  <a:pt x="2101723" y="417322"/>
                </a:lnTo>
                <a:lnTo>
                  <a:pt x="2101723" y="411098"/>
                </a:lnTo>
                <a:lnTo>
                  <a:pt x="2150745" y="411098"/>
                </a:lnTo>
                <a:lnTo>
                  <a:pt x="2150745" y="398653"/>
                </a:lnTo>
                <a:lnTo>
                  <a:pt x="2199894" y="398653"/>
                </a:lnTo>
                <a:lnTo>
                  <a:pt x="2199894" y="392430"/>
                </a:lnTo>
                <a:lnTo>
                  <a:pt x="2307971" y="392429"/>
                </a:lnTo>
                <a:lnTo>
                  <a:pt x="2307971" y="379983"/>
                </a:lnTo>
                <a:lnTo>
                  <a:pt x="2415921" y="379983"/>
                </a:lnTo>
                <a:lnTo>
                  <a:pt x="2415921" y="367537"/>
                </a:lnTo>
                <a:lnTo>
                  <a:pt x="2533777" y="367537"/>
                </a:lnTo>
                <a:lnTo>
                  <a:pt x="2533777" y="361314"/>
                </a:lnTo>
                <a:lnTo>
                  <a:pt x="2563241" y="361314"/>
                </a:lnTo>
                <a:lnTo>
                  <a:pt x="2563241" y="336295"/>
                </a:lnTo>
                <a:lnTo>
                  <a:pt x="2592705" y="336295"/>
                </a:lnTo>
                <a:lnTo>
                  <a:pt x="2592705" y="330072"/>
                </a:lnTo>
                <a:lnTo>
                  <a:pt x="2612390" y="330072"/>
                </a:lnTo>
                <a:lnTo>
                  <a:pt x="2612390" y="317626"/>
                </a:lnTo>
                <a:lnTo>
                  <a:pt x="2641854" y="317626"/>
                </a:lnTo>
                <a:lnTo>
                  <a:pt x="2641854" y="311403"/>
                </a:lnTo>
                <a:lnTo>
                  <a:pt x="2661539" y="311403"/>
                </a:lnTo>
                <a:lnTo>
                  <a:pt x="2661539" y="298957"/>
                </a:lnTo>
                <a:lnTo>
                  <a:pt x="2808859" y="298957"/>
                </a:lnTo>
                <a:lnTo>
                  <a:pt x="2808859" y="286511"/>
                </a:lnTo>
                <a:lnTo>
                  <a:pt x="2926715" y="286511"/>
                </a:lnTo>
                <a:lnTo>
                  <a:pt x="2926715" y="280288"/>
                </a:lnTo>
                <a:lnTo>
                  <a:pt x="3034665" y="280288"/>
                </a:lnTo>
                <a:lnTo>
                  <a:pt x="3034665" y="267842"/>
                </a:lnTo>
                <a:lnTo>
                  <a:pt x="3093593" y="267842"/>
                </a:lnTo>
                <a:lnTo>
                  <a:pt x="3093593" y="255396"/>
                </a:lnTo>
                <a:lnTo>
                  <a:pt x="3103499" y="255396"/>
                </a:lnTo>
                <a:lnTo>
                  <a:pt x="3103499" y="242950"/>
                </a:lnTo>
                <a:lnTo>
                  <a:pt x="3172206" y="242950"/>
                </a:lnTo>
                <a:lnTo>
                  <a:pt x="3172206" y="230504"/>
                </a:lnTo>
                <a:lnTo>
                  <a:pt x="3368687" y="230504"/>
                </a:lnTo>
                <a:lnTo>
                  <a:pt x="3368687" y="218058"/>
                </a:lnTo>
                <a:lnTo>
                  <a:pt x="3535565" y="218058"/>
                </a:lnTo>
                <a:lnTo>
                  <a:pt x="3535565" y="205485"/>
                </a:lnTo>
                <a:lnTo>
                  <a:pt x="3839984" y="205485"/>
                </a:lnTo>
                <a:lnTo>
                  <a:pt x="3839984" y="193039"/>
                </a:lnTo>
                <a:lnTo>
                  <a:pt x="3938282" y="193039"/>
                </a:lnTo>
                <a:lnTo>
                  <a:pt x="3938282" y="180593"/>
                </a:lnTo>
                <a:lnTo>
                  <a:pt x="3987304" y="180593"/>
                </a:lnTo>
                <a:lnTo>
                  <a:pt x="3987304" y="168147"/>
                </a:lnTo>
                <a:lnTo>
                  <a:pt x="3997210" y="168147"/>
                </a:lnTo>
                <a:lnTo>
                  <a:pt x="3997210" y="155701"/>
                </a:lnTo>
                <a:lnTo>
                  <a:pt x="4360557" y="155701"/>
                </a:lnTo>
                <a:lnTo>
                  <a:pt x="4360557" y="143255"/>
                </a:lnTo>
                <a:lnTo>
                  <a:pt x="4429264" y="143255"/>
                </a:lnTo>
                <a:lnTo>
                  <a:pt x="4429264" y="130809"/>
                </a:lnTo>
                <a:lnTo>
                  <a:pt x="4684661" y="130809"/>
                </a:lnTo>
                <a:lnTo>
                  <a:pt x="4684661" y="118363"/>
                </a:lnTo>
                <a:lnTo>
                  <a:pt x="4704346" y="118363"/>
                </a:lnTo>
                <a:lnTo>
                  <a:pt x="4704346" y="99694"/>
                </a:lnTo>
                <a:lnTo>
                  <a:pt x="5048008" y="99694"/>
                </a:lnTo>
                <a:lnTo>
                  <a:pt x="5048008" y="74802"/>
                </a:lnTo>
                <a:lnTo>
                  <a:pt x="5077472" y="74802"/>
                </a:lnTo>
                <a:lnTo>
                  <a:pt x="5077472" y="62229"/>
                </a:lnTo>
                <a:lnTo>
                  <a:pt x="5303405" y="62229"/>
                </a:lnTo>
                <a:lnTo>
                  <a:pt x="5303405" y="43560"/>
                </a:lnTo>
                <a:lnTo>
                  <a:pt x="5372112" y="43560"/>
                </a:lnTo>
                <a:lnTo>
                  <a:pt x="5372112" y="31114"/>
                </a:lnTo>
                <a:lnTo>
                  <a:pt x="5470283" y="31114"/>
                </a:lnTo>
                <a:lnTo>
                  <a:pt x="5470283" y="18668"/>
                </a:lnTo>
                <a:lnTo>
                  <a:pt x="5627509" y="18668"/>
                </a:lnTo>
                <a:lnTo>
                  <a:pt x="5627509" y="0"/>
                </a:lnTo>
                <a:lnTo>
                  <a:pt x="5637288" y="0"/>
                </a:lnTo>
              </a:path>
            </a:pathLst>
          </a:custGeom>
          <a:ln w="38099">
            <a:solidFill>
              <a:srgbClr val="5EB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1812" y="3239407"/>
            <a:ext cx="5125027" cy="1214718"/>
          </a:xfrm>
          <a:custGeom>
            <a:avLst/>
            <a:gdLst/>
            <a:ahLst/>
            <a:cxnLst/>
            <a:rect l="l" t="t" r="r" b="b"/>
            <a:pathLst>
              <a:path w="5637530" h="1376679">
                <a:moveTo>
                  <a:pt x="0" y="1376172"/>
                </a:moveTo>
                <a:lnTo>
                  <a:pt x="108077" y="1376172"/>
                </a:lnTo>
                <a:lnTo>
                  <a:pt x="108077" y="1362710"/>
                </a:lnTo>
                <a:lnTo>
                  <a:pt x="196469" y="1362710"/>
                </a:lnTo>
                <a:lnTo>
                  <a:pt x="196469" y="1355979"/>
                </a:lnTo>
                <a:lnTo>
                  <a:pt x="216027" y="1355979"/>
                </a:lnTo>
                <a:lnTo>
                  <a:pt x="216027" y="1342644"/>
                </a:lnTo>
                <a:lnTo>
                  <a:pt x="245490" y="1342644"/>
                </a:lnTo>
                <a:lnTo>
                  <a:pt x="245490" y="1335913"/>
                </a:lnTo>
                <a:lnTo>
                  <a:pt x="284861" y="1335913"/>
                </a:lnTo>
                <a:lnTo>
                  <a:pt x="284861" y="1322451"/>
                </a:lnTo>
                <a:lnTo>
                  <a:pt x="304419" y="1322451"/>
                </a:lnTo>
                <a:lnTo>
                  <a:pt x="304419" y="1315720"/>
                </a:lnTo>
                <a:lnTo>
                  <a:pt x="353568" y="1315720"/>
                </a:lnTo>
                <a:lnTo>
                  <a:pt x="353568" y="1302385"/>
                </a:lnTo>
                <a:lnTo>
                  <a:pt x="422275" y="1302385"/>
                </a:lnTo>
                <a:lnTo>
                  <a:pt x="422275" y="1295654"/>
                </a:lnTo>
                <a:lnTo>
                  <a:pt x="432181" y="1295654"/>
                </a:lnTo>
                <a:lnTo>
                  <a:pt x="432181" y="1282192"/>
                </a:lnTo>
                <a:lnTo>
                  <a:pt x="461645" y="1282192"/>
                </a:lnTo>
                <a:lnTo>
                  <a:pt x="461645" y="1275461"/>
                </a:lnTo>
                <a:lnTo>
                  <a:pt x="510667" y="1275461"/>
                </a:lnTo>
                <a:lnTo>
                  <a:pt x="510667" y="1261999"/>
                </a:lnTo>
                <a:lnTo>
                  <a:pt x="579501" y="1261999"/>
                </a:lnTo>
                <a:lnTo>
                  <a:pt x="579501" y="1248664"/>
                </a:lnTo>
                <a:lnTo>
                  <a:pt x="608965" y="1248664"/>
                </a:lnTo>
                <a:lnTo>
                  <a:pt x="608965" y="1241933"/>
                </a:lnTo>
                <a:lnTo>
                  <a:pt x="618744" y="1241933"/>
                </a:lnTo>
                <a:lnTo>
                  <a:pt x="618744" y="1228471"/>
                </a:lnTo>
                <a:lnTo>
                  <a:pt x="648208" y="1228471"/>
                </a:lnTo>
                <a:lnTo>
                  <a:pt x="648208" y="1221740"/>
                </a:lnTo>
                <a:lnTo>
                  <a:pt x="707136" y="1221740"/>
                </a:lnTo>
                <a:lnTo>
                  <a:pt x="707136" y="1208405"/>
                </a:lnTo>
                <a:lnTo>
                  <a:pt x="756158" y="1208405"/>
                </a:lnTo>
                <a:lnTo>
                  <a:pt x="756158" y="1201674"/>
                </a:lnTo>
                <a:lnTo>
                  <a:pt x="775843" y="1201674"/>
                </a:lnTo>
                <a:lnTo>
                  <a:pt x="775843" y="1188212"/>
                </a:lnTo>
                <a:lnTo>
                  <a:pt x="785622" y="1188212"/>
                </a:lnTo>
                <a:lnTo>
                  <a:pt x="785622" y="1181481"/>
                </a:lnTo>
                <a:lnTo>
                  <a:pt x="824991" y="1181481"/>
                </a:lnTo>
                <a:lnTo>
                  <a:pt x="824991" y="1168019"/>
                </a:lnTo>
                <a:lnTo>
                  <a:pt x="854456" y="1168019"/>
                </a:lnTo>
                <a:lnTo>
                  <a:pt x="854456" y="1154684"/>
                </a:lnTo>
                <a:lnTo>
                  <a:pt x="903478" y="1154684"/>
                </a:lnTo>
                <a:lnTo>
                  <a:pt x="903478" y="1147953"/>
                </a:lnTo>
                <a:lnTo>
                  <a:pt x="932941" y="1147953"/>
                </a:lnTo>
                <a:lnTo>
                  <a:pt x="932941" y="1134491"/>
                </a:lnTo>
                <a:lnTo>
                  <a:pt x="1050798" y="1134491"/>
                </a:lnTo>
                <a:lnTo>
                  <a:pt x="1050798" y="1127760"/>
                </a:lnTo>
                <a:lnTo>
                  <a:pt x="1109726" y="1127760"/>
                </a:lnTo>
                <a:lnTo>
                  <a:pt x="1109726" y="1114425"/>
                </a:lnTo>
                <a:lnTo>
                  <a:pt x="1139190" y="1114425"/>
                </a:lnTo>
                <a:lnTo>
                  <a:pt x="1139190" y="1107694"/>
                </a:lnTo>
                <a:lnTo>
                  <a:pt x="1149096" y="1107694"/>
                </a:lnTo>
                <a:lnTo>
                  <a:pt x="1149096" y="1094232"/>
                </a:lnTo>
                <a:lnTo>
                  <a:pt x="1208024" y="1094232"/>
                </a:lnTo>
                <a:lnTo>
                  <a:pt x="1208024" y="1087501"/>
                </a:lnTo>
                <a:lnTo>
                  <a:pt x="1247267" y="1087501"/>
                </a:lnTo>
                <a:lnTo>
                  <a:pt x="1247267" y="1074039"/>
                </a:lnTo>
                <a:lnTo>
                  <a:pt x="1257046" y="1074039"/>
                </a:lnTo>
                <a:lnTo>
                  <a:pt x="1257046" y="1053973"/>
                </a:lnTo>
                <a:lnTo>
                  <a:pt x="1266952" y="1053973"/>
                </a:lnTo>
                <a:lnTo>
                  <a:pt x="1266952" y="1040511"/>
                </a:lnTo>
                <a:lnTo>
                  <a:pt x="1335659" y="1040511"/>
                </a:lnTo>
                <a:lnTo>
                  <a:pt x="1335659" y="1033780"/>
                </a:lnTo>
                <a:lnTo>
                  <a:pt x="1365123" y="1033780"/>
                </a:lnTo>
                <a:lnTo>
                  <a:pt x="1365123" y="1020318"/>
                </a:lnTo>
                <a:lnTo>
                  <a:pt x="1443736" y="1020318"/>
                </a:lnTo>
                <a:lnTo>
                  <a:pt x="1443736" y="1000252"/>
                </a:lnTo>
                <a:lnTo>
                  <a:pt x="1482979" y="1000252"/>
                </a:lnTo>
                <a:lnTo>
                  <a:pt x="1482979" y="986790"/>
                </a:lnTo>
                <a:lnTo>
                  <a:pt x="1522222" y="986790"/>
                </a:lnTo>
                <a:lnTo>
                  <a:pt x="1522222" y="980059"/>
                </a:lnTo>
                <a:lnTo>
                  <a:pt x="1620520" y="980059"/>
                </a:lnTo>
                <a:lnTo>
                  <a:pt x="1620520" y="966724"/>
                </a:lnTo>
                <a:lnTo>
                  <a:pt x="1640077" y="966724"/>
                </a:lnTo>
                <a:lnTo>
                  <a:pt x="1640077" y="959993"/>
                </a:lnTo>
                <a:lnTo>
                  <a:pt x="1659763" y="959993"/>
                </a:lnTo>
                <a:lnTo>
                  <a:pt x="1659763" y="946531"/>
                </a:lnTo>
                <a:lnTo>
                  <a:pt x="1728470" y="946531"/>
                </a:lnTo>
                <a:lnTo>
                  <a:pt x="1728470" y="933069"/>
                </a:lnTo>
                <a:lnTo>
                  <a:pt x="1748155" y="933069"/>
                </a:lnTo>
                <a:lnTo>
                  <a:pt x="1748155" y="926338"/>
                </a:lnTo>
                <a:lnTo>
                  <a:pt x="1836547" y="926338"/>
                </a:lnTo>
                <a:lnTo>
                  <a:pt x="1836547" y="913003"/>
                </a:lnTo>
                <a:lnTo>
                  <a:pt x="1885695" y="913003"/>
                </a:lnTo>
                <a:lnTo>
                  <a:pt x="1885695" y="906272"/>
                </a:lnTo>
                <a:lnTo>
                  <a:pt x="1905254" y="906272"/>
                </a:lnTo>
                <a:lnTo>
                  <a:pt x="1905254" y="892810"/>
                </a:lnTo>
                <a:lnTo>
                  <a:pt x="1915160" y="892810"/>
                </a:lnTo>
                <a:lnTo>
                  <a:pt x="1915160" y="879348"/>
                </a:lnTo>
                <a:lnTo>
                  <a:pt x="1944624" y="879348"/>
                </a:lnTo>
                <a:lnTo>
                  <a:pt x="1944624" y="872744"/>
                </a:lnTo>
                <a:lnTo>
                  <a:pt x="1954402" y="872744"/>
                </a:lnTo>
                <a:lnTo>
                  <a:pt x="1954402" y="859282"/>
                </a:lnTo>
                <a:lnTo>
                  <a:pt x="2052574" y="859282"/>
                </a:lnTo>
                <a:lnTo>
                  <a:pt x="2052574" y="845820"/>
                </a:lnTo>
                <a:lnTo>
                  <a:pt x="2062480" y="845820"/>
                </a:lnTo>
                <a:lnTo>
                  <a:pt x="2062480" y="839089"/>
                </a:lnTo>
                <a:lnTo>
                  <a:pt x="2082038" y="839089"/>
                </a:lnTo>
                <a:lnTo>
                  <a:pt x="2082038" y="825754"/>
                </a:lnTo>
                <a:lnTo>
                  <a:pt x="2131187" y="825754"/>
                </a:lnTo>
                <a:lnTo>
                  <a:pt x="2131187" y="805561"/>
                </a:lnTo>
                <a:lnTo>
                  <a:pt x="2140966" y="805561"/>
                </a:lnTo>
                <a:lnTo>
                  <a:pt x="2140966" y="792099"/>
                </a:lnTo>
                <a:lnTo>
                  <a:pt x="2170430" y="792099"/>
                </a:lnTo>
                <a:lnTo>
                  <a:pt x="2170430" y="785368"/>
                </a:lnTo>
                <a:lnTo>
                  <a:pt x="2219579" y="785368"/>
                </a:lnTo>
                <a:lnTo>
                  <a:pt x="2219579" y="772033"/>
                </a:lnTo>
                <a:lnTo>
                  <a:pt x="2249043" y="772033"/>
                </a:lnTo>
                <a:lnTo>
                  <a:pt x="2249043" y="758571"/>
                </a:lnTo>
                <a:lnTo>
                  <a:pt x="2317750" y="758571"/>
                </a:lnTo>
                <a:lnTo>
                  <a:pt x="2317750" y="751840"/>
                </a:lnTo>
                <a:lnTo>
                  <a:pt x="2347214" y="751840"/>
                </a:lnTo>
                <a:lnTo>
                  <a:pt x="2347214" y="738378"/>
                </a:lnTo>
                <a:lnTo>
                  <a:pt x="2356993" y="738378"/>
                </a:lnTo>
                <a:lnTo>
                  <a:pt x="2356993" y="731774"/>
                </a:lnTo>
                <a:lnTo>
                  <a:pt x="2376678" y="731774"/>
                </a:lnTo>
                <a:lnTo>
                  <a:pt x="2376678" y="718312"/>
                </a:lnTo>
                <a:lnTo>
                  <a:pt x="2415921" y="718312"/>
                </a:lnTo>
                <a:lnTo>
                  <a:pt x="2415921" y="698119"/>
                </a:lnTo>
                <a:lnTo>
                  <a:pt x="2523998" y="698119"/>
                </a:lnTo>
                <a:lnTo>
                  <a:pt x="2523998" y="684784"/>
                </a:lnTo>
                <a:lnTo>
                  <a:pt x="2553462" y="684784"/>
                </a:lnTo>
                <a:lnTo>
                  <a:pt x="2553462" y="671322"/>
                </a:lnTo>
                <a:lnTo>
                  <a:pt x="2592705" y="671322"/>
                </a:lnTo>
                <a:lnTo>
                  <a:pt x="2592705" y="664591"/>
                </a:lnTo>
                <a:lnTo>
                  <a:pt x="2671318" y="664591"/>
                </a:lnTo>
                <a:lnTo>
                  <a:pt x="2671318" y="651129"/>
                </a:lnTo>
                <a:lnTo>
                  <a:pt x="2710561" y="651129"/>
                </a:lnTo>
                <a:lnTo>
                  <a:pt x="2710561" y="637794"/>
                </a:lnTo>
                <a:lnTo>
                  <a:pt x="2779395" y="637794"/>
                </a:lnTo>
                <a:lnTo>
                  <a:pt x="2796575" y="637794"/>
                </a:lnTo>
                <a:lnTo>
                  <a:pt x="2813753" y="637794"/>
                </a:lnTo>
                <a:lnTo>
                  <a:pt x="2830928" y="637794"/>
                </a:lnTo>
                <a:lnTo>
                  <a:pt x="2848102" y="637794"/>
                </a:lnTo>
                <a:lnTo>
                  <a:pt x="2857881" y="637794"/>
                </a:lnTo>
                <a:lnTo>
                  <a:pt x="2857881" y="631063"/>
                </a:lnTo>
                <a:lnTo>
                  <a:pt x="2916809" y="631063"/>
                </a:lnTo>
                <a:lnTo>
                  <a:pt x="2916809" y="617601"/>
                </a:lnTo>
                <a:lnTo>
                  <a:pt x="2956179" y="617601"/>
                </a:lnTo>
                <a:lnTo>
                  <a:pt x="2956179" y="604139"/>
                </a:lnTo>
                <a:lnTo>
                  <a:pt x="3034665" y="604139"/>
                </a:lnTo>
                <a:lnTo>
                  <a:pt x="3034665" y="590804"/>
                </a:lnTo>
                <a:lnTo>
                  <a:pt x="3103499" y="590804"/>
                </a:lnTo>
                <a:lnTo>
                  <a:pt x="3103499" y="577342"/>
                </a:lnTo>
                <a:lnTo>
                  <a:pt x="3123057" y="577342"/>
                </a:lnTo>
                <a:lnTo>
                  <a:pt x="3123057" y="570611"/>
                </a:lnTo>
                <a:lnTo>
                  <a:pt x="3152521" y="570611"/>
                </a:lnTo>
                <a:lnTo>
                  <a:pt x="3152521" y="557149"/>
                </a:lnTo>
                <a:lnTo>
                  <a:pt x="3172206" y="557149"/>
                </a:lnTo>
                <a:lnTo>
                  <a:pt x="3172206" y="543813"/>
                </a:lnTo>
                <a:lnTo>
                  <a:pt x="3270389" y="543813"/>
                </a:lnTo>
                <a:lnTo>
                  <a:pt x="3270389" y="530352"/>
                </a:lnTo>
                <a:lnTo>
                  <a:pt x="3299841" y="530352"/>
                </a:lnTo>
                <a:lnTo>
                  <a:pt x="3299841" y="516890"/>
                </a:lnTo>
                <a:lnTo>
                  <a:pt x="3368687" y="516890"/>
                </a:lnTo>
                <a:lnTo>
                  <a:pt x="3368687" y="503428"/>
                </a:lnTo>
                <a:lnTo>
                  <a:pt x="3427615" y="503428"/>
                </a:lnTo>
                <a:lnTo>
                  <a:pt x="3427615" y="476631"/>
                </a:lnTo>
                <a:lnTo>
                  <a:pt x="3447173" y="476631"/>
                </a:lnTo>
                <a:lnTo>
                  <a:pt x="3447173" y="463169"/>
                </a:lnTo>
                <a:lnTo>
                  <a:pt x="3574808" y="463169"/>
                </a:lnTo>
                <a:lnTo>
                  <a:pt x="3574808" y="449834"/>
                </a:lnTo>
                <a:lnTo>
                  <a:pt x="3594493" y="449834"/>
                </a:lnTo>
                <a:lnTo>
                  <a:pt x="3594493" y="436372"/>
                </a:lnTo>
                <a:lnTo>
                  <a:pt x="3673106" y="436372"/>
                </a:lnTo>
                <a:lnTo>
                  <a:pt x="3673106" y="422909"/>
                </a:lnTo>
                <a:lnTo>
                  <a:pt x="3712349" y="422909"/>
                </a:lnTo>
                <a:lnTo>
                  <a:pt x="3712349" y="409447"/>
                </a:lnTo>
                <a:lnTo>
                  <a:pt x="3722128" y="409447"/>
                </a:lnTo>
                <a:lnTo>
                  <a:pt x="3722128" y="396113"/>
                </a:lnTo>
                <a:lnTo>
                  <a:pt x="3839984" y="396113"/>
                </a:lnTo>
                <a:lnTo>
                  <a:pt x="3839984" y="382650"/>
                </a:lnTo>
                <a:lnTo>
                  <a:pt x="3869448" y="382650"/>
                </a:lnTo>
                <a:lnTo>
                  <a:pt x="3869448" y="369188"/>
                </a:lnTo>
                <a:lnTo>
                  <a:pt x="3879354" y="369188"/>
                </a:lnTo>
                <a:lnTo>
                  <a:pt x="4085602" y="369188"/>
                </a:lnTo>
                <a:lnTo>
                  <a:pt x="4085602" y="349122"/>
                </a:lnTo>
                <a:lnTo>
                  <a:pt x="4232922" y="349122"/>
                </a:lnTo>
                <a:lnTo>
                  <a:pt x="4232922" y="335660"/>
                </a:lnTo>
                <a:lnTo>
                  <a:pt x="4242701" y="335660"/>
                </a:lnTo>
                <a:lnTo>
                  <a:pt x="4242701" y="322199"/>
                </a:lnTo>
                <a:lnTo>
                  <a:pt x="4262386" y="322199"/>
                </a:lnTo>
                <a:lnTo>
                  <a:pt x="4262386" y="308737"/>
                </a:lnTo>
                <a:lnTo>
                  <a:pt x="4360557" y="308737"/>
                </a:lnTo>
                <a:lnTo>
                  <a:pt x="4360557" y="288671"/>
                </a:lnTo>
                <a:lnTo>
                  <a:pt x="4488192" y="288670"/>
                </a:lnTo>
                <a:lnTo>
                  <a:pt x="4488192" y="275208"/>
                </a:lnTo>
                <a:lnTo>
                  <a:pt x="4576584" y="275208"/>
                </a:lnTo>
                <a:lnTo>
                  <a:pt x="4576584" y="261746"/>
                </a:lnTo>
                <a:lnTo>
                  <a:pt x="4606048" y="261746"/>
                </a:lnTo>
                <a:lnTo>
                  <a:pt x="4606048" y="241680"/>
                </a:lnTo>
                <a:lnTo>
                  <a:pt x="4664976" y="241680"/>
                </a:lnTo>
                <a:lnTo>
                  <a:pt x="4664976" y="228218"/>
                </a:lnTo>
                <a:lnTo>
                  <a:pt x="4841760" y="228218"/>
                </a:lnTo>
                <a:lnTo>
                  <a:pt x="4841760" y="208152"/>
                </a:lnTo>
                <a:lnTo>
                  <a:pt x="4871224" y="208152"/>
                </a:lnTo>
                <a:lnTo>
                  <a:pt x="4871224" y="194690"/>
                </a:lnTo>
                <a:lnTo>
                  <a:pt x="4890909" y="194690"/>
                </a:lnTo>
                <a:lnTo>
                  <a:pt x="4890909" y="174497"/>
                </a:lnTo>
                <a:lnTo>
                  <a:pt x="4920373" y="174497"/>
                </a:lnTo>
                <a:lnTo>
                  <a:pt x="4920373" y="161162"/>
                </a:lnTo>
                <a:lnTo>
                  <a:pt x="4939931" y="161162"/>
                </a:lnTo>
                <a:lnTo>
                  <a:pt x="4939931" y="140969"/>
                </a:lnTo>
                <a:lnTo>
                  <a:pt x="5116715" y="140969"/>
                </a:lnTo>
                <a:lnTo>
                  <a:pt x="5116715" y="127507"/>
                </a:lnTo>
                <a:lnTo>
                  <a:pt x="5195328" y="127507"/>
                </a:lnTo>
                <a:lnTo>
                  <a:pt x="5195328" y="107441"/>
                </a:lnTo>
                <a:lnTo>
                  <a:pt x="5293499" y="107441"/>
                </a:lnTo>
                <a:lnTo>
                  <a:pt x="5293499" y="93979"/>
                </a:lnTo>
                <a:lnTo>
                  <a:pt x="5313184" y="93979"/>
                </a:lnTo>
                <a:lnTo>
                  <a:pt x="5313184" y="73786"/>
                </a:lnTo>
                <a:lnTo>
                  <a:pt x="5440819" y="73786"/>
                </a:lnTo>
                <a:lnTo>
                  <a:pt x="5440819" y="53720"/>
                </a:lnTo>
                <a:lnTo>
                  <a:pt x="5489968" y="53720"/>
                </a:lnTo>
                <a:lnTo>
                  <a:pt x="5489968" y="40258"/>
                </a:lnTo>
                <a:lnTo>
                  <a:pt x="5598045" y="40258"/>
                </a:lnTo>
                <a:lnTo>
                  <a:pt x="5598045" y="20192"/>
                </a:lnTo>
                <a:lnTo>
                  <a:pt x="5607824" y="20192"/>
                </a:lnTo>
                <a:lnTo>
                  <a:pt x="5607824" y="0"/>
                </a:lnTo>
                <a:lnTo>
                  <a:pt x="5637288" y="0"/>
                </a:lnTo>
              </a:path>
            </a:pathLst>
          </a:custGeom>
          <a:ln w="38100">
            <a:solidFill>
              <a:srgbClr val="46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636622" y="1831501"/>
            <a:ext cx="1137805" cy="471724"/>
          </a:xfrm>
          <a:prstGeom prst="rect">
            <a:avLst/>
          </a:prstGeom>
        </p:spPr>
        <p:txBody>
          <a:bodyPr vert="horz" wrap="square" lIns="0" tIns="68382" rIns="0" bIns="0" rtlCol="0">
            <a:spAutoFit/>
          </a:bodyPr>
          <a:lstStyle/>
          <a:p>
            <a:pPr marL="15386">
              <a:spcBef>
                <a:spcPts val="538"/>
              </a:spcBef>
            </a:pPr>
            <a:r>
              <a:rPr sz="1100" spc="-4" dirty="0">
                <a:solidFill>
                  <a:srgbClr val="FFFFFF"/>
                </a:solidFill>
                <a:latin typeface="Arial"/>
                <a:cs typeface="Arial"/>
              </a:rPr>
              <a:t>MitraClip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1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" dirty="0">
                <a:solidFill>
                  <a:srgbClr val="FFFFFF"/>
                </a:solidFill>
                <a:latin typeface="Arial"/>
                <a:cs typeface="Arial"/>
              </a:rPr>
              <a:t>GDMT</a:t>
            </a:r>
            <a:endParaRPr sz="1100">
              <a:latin typeface="Arial"/>
              <a:cs typeface="Arial"/>
            </a:endParaRPr>
          </a:p>
          <a:p>
            <a:pPr marL="11397">
              <a:spcBef>
                <a:spcPts val="453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GDMT</a:t>
            </a:r>
            <a:r>
              <a:rPr sz="1100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alone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22703" y="1992853"/>
            <a:ext cx="256309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28956">
            <a:solidFill>
              <a:srgbClr val="5EB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22703" y="2210696"/>
            <a:ext cx="256309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28956">
            <a:solidFill>
              <a:srgbClr val="46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785096" y="2937067"/>
            <a:ext cx="1798782" cy="452718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48437" algn="ctr">
              <a:spcBef>
                <a:spcPts val="85"/>
              </a:spcBef>
            </a:pPr>
            <a:r>
              <a:rPr sz="1400" spc="-9" dirty="0">
                <a:solidFill>
                  <a:srgbClr val="FFFFFF"/>
                </a:solidFill>
                <a:latin typeface="Arial"/>
                <a:cs typeface="Arial"/>
              </a:rPr>
              <a:t>NNT </a:t>
            </a:r>
            <a:r>
              <a:rPr sz="1400" spc="-4" dirty="0">
                <a:solidFill>
                  <a:srgbClr val="FFFFFF"/>
                </a:solidFill>
                <a:latin typeface="Arial"/>
                <a:cs typeface="Arial"/>
              </a:rPr>
              <a:t>(24 mo)</a:t>
            </a:r>
            <a:r>
              <a:rPr sz="14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4" dirty="0">
                <a:solidFill>
                  <a:srgbClr val="F6EB00"/>
                </a:solidFill>
                <a:latin typeface="Arial"/>
                <a:cs typeface="Arial"/>
              </a:rPr>
              <a:t>5.9 [95% CI 3.9,</a:t>
            </a:r>
            <a:r>
              <a:rPr sz="1400" spc="-9" dirty="0">
                <a:solidFill>
                  <a:srgbClr val="F6EB00"/>
                </a:solidFill>
                <a:latin typeface="Arial"/>
                <a:cs typeface="Arial"/>
              </a:rPr>
              <a:t> </a:t>
            </a:r>
            <a:r>
              <a:rPr sz="1400" spc="-27" dirty="0">
                <a:solidFill>
                  <a:srgbClr val="F6EB00"/>
                </a:solidFill>
                <a:latin typeface="Arial"/>
                <a:cs typeface="Arial"/>
              </a:rPr>
              <a:t>11.7]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7200" y="5446293"/>
            <a:ext cx="4308764" cy="13461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See Important Safety Information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Within. </a:t>
            </a: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©2019 Abbott. All rights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reserved.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AP2947499-US Rev</a:t>
            </a:r>
            <a:r>
              <a:rPr sz="800" spc="85" dirty="0">
                <a:solidFill>
                  <a:srgbClr val="DCDDD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7367" y="1233767"/>
            <a:ext cx="1086195" cy="282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21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4836" y="1930325"/>
            <a:ext cx="5399232" cy="2519082"/>
          </a:xfrm>
          <a:custGeom>
            <a:avLst/>
            <a:gdLst/>
            <a:ahLst/>
            <a:cxnLst/>
            <a:rect l="l" t="t" r="r" b="b"/>
            <a:pathLst>
              <a:path w="5939155" h="2854960">
                <a:moveTo>
                  <a:pt x="0" y="0"/>
                </a:moveTo>
                <a:lnTo>
                  <a:pt x="0" y="2854452"/>
                </a:lnTo>
                <a:lnTo>
                  <a:pt x="5939040" y="2854451"/>
                </a:lnTo>
                <a:lnTo>
                  <a:pt x="5939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4836" y="1930325"/>
            <a:ext cx="5399232" cy="2519082"/>
          </a:xfrm>
          <a:custGeom>
            <a:avLst/>
            <a:gdLst/>
            <a:ahLst/>
            <a:cxnLst/>
            <a:rect l="l" t="t" r="r" b="b"/>
            <a:pathLst>
              <a:path w="5939155" h="2854960">
                <a:moveTo>
                  <a:pt x="0" y="0"/>
                </a:moveTo>
                <a:lnTo>
                  <a:pt x="0" y="2854452"/>
                </a:lnTo>
                <a:lnTo>
                  <a:pt x="5939040" y="2854451"/>
                </a:lnTo>
                <a:lnTo>
                  <a:pt x="593904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0919" y="1956189"/>
            <a:ext cx="1045441" cy="43316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 indent="3989">
              <a:lnSpc>
                <a:spcPct val="136700"/>
              </a:lnSpc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MitraClip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0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GDMT  GDMT</a:t>
            </a:r>
            <a:r>
              <a:rPr sz="10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alone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9794" y="2105809"/>
            <a:ext cx="274782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752" y="0"/>
                </a:lnTo>
              </a:path>
            </a:pathLst>
          </a:custGeom>
          <a:ln w="28956">
            <a:solidFill>
              <a:srgbClr val="5EB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9794" y="2308859"/>
            <a:ext cx="274782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752" y="0"/>
                </a:lnTo>
              </a:path>
            </a:pathLst>
          </a:custGeom>
          <a:ln w="28956">
            <a:solidFill>
              <a:srgbClr val="46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5528" y="1936377"/>
            <a:ext cx="0" cy="2513479"/>
          </a:xfrm>
          <a:custGeom>
            <a:avLst/>
            <a:gdLst/>
            <a:ahLst/>
            <a:cxnLst/>
            <a:rect l="l" t="t" r="r" b="b"/>
            <a:pathLst>
              <a:path h="2848610">
                <a:moveTo>
                  <a:pt x="0" y="0"/>
                </a:moveTo>
                <a:lnTo>
                  <a:pt x="0" y="2848356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5172" y="4449631"/>
            <a:ext cx="72159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5172" y="3946712"/>
            <a:ext cx="72159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5172" y="3441101"/>
            <a:ext cx="72159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5172" y="2938182"/>
            <a:ext cx="72159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5172" y="2440641"/>
            <a:ext cx="72159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5172" y="1936376"/>
            <a:ext cx="72159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924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13286" y="2289804"/>
            <a:ext cx="436017" cy="1800225"/>
          </a:xfrm>
          <a:prstGeom prst="rect">
            <a:avLst/>
          </a:prstGeom>
        </p:spPr>
        <p:txBody>
          <a:bodyPr vert="vert270" wrap="square" lIns="0" tIns="570" rIns="0" bIns="0" rtlCol="0">
            <a:spAutoFit/>
          </a:bodyPr>
          <a:lstStyle/>
          <a:p>
            <a:pPr marL="11397" marR="4559" indent="52996">
              <a:lnSpc>
                <a:spcPts val="1723"/>
              </a:lnSpc>
              <a:spcBef>
                <a:spcPts val="4"/>
              </a:spcBef>
            </a:pPr>
            <a:r>
              <a:rPr sz="1400" spc="-4" dirty="0">
                <a:solidFill>
                  <a:srgbClr val="FCE156"/>
                </a:solidFill>
                <a:latin typeface="Arial"/>
                <a:cs typeface="Arial"/>
              </a:rPr>
              <a:t>All-cause Mortality or  </a:t>
            </a:r>
            <a:r>
              <a:rPr sz="1400" spc="-9" dirty="0">
                <a:solidFill>
                  <a:srgbClr val="FCE156"/>
                </a:solidFill>
                <a:latin typeface="Arial"/>
                <a:cs typeface="Arial"/>
              </a:rPr>
              <a:t>HF Hospitalization</a:t>
            </a:r>
            <a:r>
              <a:rPr sz="1400" spc="-31" dirty="0">
                <a:solidFill>
                  <a:srgbClr val="FCE156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FCE156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3728" y="4344418"/>
            <a:ext cx="207241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2834" y="3840943"/>
            <a:ext cx="277668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42834" y="3337580"/>
            <a:ext cx="277668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2834" y="2834105"/>
            <a:ext cx="277668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2839" y="2335153"/>
            <a:ext cx="277668" cy="171450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2181" y="1831156"/>
            <a:ext cx="348095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15529" y="4449642"/>
            <a:ext cx="4684568" cy="0"/>
          </a:xfrm>
          <a:custGeom>
            <a:avLst/>
            <a:gdLst/>
            <a:ahLst/>
            <a:cxnLst/>
            <a:rect l="l" t="t" r="r" b="b"/>
            <a:pathLst>
              <a:path w="5153025">
                <a:moveTo>
                  <a:pt x="51526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5528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02961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0695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66743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52790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0223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26270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2317" y="4455021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9750" y="4445608"/>
            <a:ext cx="0" cy="47065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364266" y="4500695"/>
            <a:ext cx="94095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51916" y="4500695"/>
            <a:ext cx="94095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29866" y="4500695"/>
            <a:ext cx="94095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71790" y="4463408"/>
            <a:ext cx="2193636" cy="410696"/>
          </a:xfrm>
          <a:prstGeom prst="rect">
            <a:avLst/>
          </a:prstGeom>
        </p:spPr>
        <p:txBody>
          <a:bodyPr vert="horz" wrap="square" lIns="0" tIns="49576" rIns="0" bIns="0" rtlCol="0">
            <a:spAutoFit/>
          </a:bodyPr>
          <a:lstStyle/>
          <a:p>
            <a:pPr marL="1710" algn="ctr">
              <a:spcBef>
                <a:spcPts val="389"/>
              </a:spcBef>
              <a:tabLst>
                <a:tab pos="549334" algn="l"/>
                <a:tab pos="1129441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9	</a:t>
            </a: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12	15</a:t>
            </a:r>
            <a:endParaRPr sz="1000">
              <a:latin typeface="Arial"/>
              <a:cs typeface="Arial"/>
            </a:endParaRPr>
          </a:p>
          <a:p>
            <a:pPr algn="ctr">
              <a:spcBef>
                <a:spcPts val="328"/>
              </a:spcBef>
            </a:pPr>
            <a:r>
              <a:rPr sz="1100" spc="-9" dirty="0">
                <a:solidFill>
                  <a:srgbClr val="FCE156"/>
                </a:solidFill>
                <a:latin typeface="Arial"/>
                <a:cs typeface="Arial"/>
              </a:rPr>
              <a:t>Time </a:t>
            </a:r>
            <a:r>
              <a:rPr sz="1100" dirty="0">
                <a:solidFill>
                  <a:srgbClr val="FCE156"/>
                </a:solidFill>
                <a:latin typeface="Arial"/>
                <a:cs typeface="Arial"/>
              </a:rPr>
              <a:t>After </a:t>
            </a:r>
            <a:r>
              <a:rPr sz="1100" spc="-4" dirty="0">
                <a:solidFill>
                  <a:srgbClr val="FCE156"/>
                </a:solidFill>
                <a:latin typeface="Arial"/>
                <a:cs typeface="Arial"/>
              </a:rPr>
              <a:t>Randomization</a:t>
            </a:r>
            <a:r>
              <a:rPr sz="1100" spc="-153" dirty="0">
                <a:solidFill>
                  <a:srgbClr val="FCE15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CE156"/>
                </a:solidFill>
                <a:latin typeface="Arial"/>
                <a:cs typeface="Arial"/>
              </a:rPr>
              <a:t>(Months)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44610" y="4500695"/>
            <a:ext cx="164523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30616" y="4500695"/>
            <a:ext cx="164523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18011" y="4500695"/>
            <a:ext cx="164523" cy="17089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000" spc="-4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44900" y="2629690"/>
            <a:ext cx="417945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67.9%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44900" y="3144941"/>
            <a:ext cx="417945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45.7%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094446" y="4991463"/>
          <a:ext cx="6120241" cy="327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7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2839"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MitraClip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GDMT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809" marB="0"/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1175"/>
                        </a:lnSpc>
                        <a:spcBef>
                          <a:spcPts val="18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17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18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171" marB="0"/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175"/>
                        </a:lnSpc>
                        <a:spcBef>
                          <a:spcPts val="18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171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  <a:spcBef>
                          <a:spcPts val="18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17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14">
                <a:tc>
                  <a:txBody>
                    <a:bodyPr/>
                    <a:lstStyle/>
                    <a:p>
                      <a:pPr marR="137160" algn="r">
                        <a:lnSpc>
                          <a:spcPts val="1165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GDMT</a:t>
                      </a:r>
                      <a:r>
                        <a:rPr sz="9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alone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8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18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118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8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65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60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6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1443162" y="4793027"/>
            <a:ext cx="618836" cy="149432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>
              <a:spcBef>
                <a:spcPts val="85"/>
              </a:spcBef>
            </a:pPr>
            <a:r>
              <a:rPr sz="900" spc="-9" dirty="0">
                <a:solidFill>
                  <a:srgbClr val="FFFFFF"/>
                </a:solidFill>
                <a:latin typeface="Arial"/>
                <a:cs typeface="Arial"/>
              </a:rPr>
              <a:t>No. </a:t>
            </a: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Risk: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84082" y="2056561"/>
            <a:ext cx="1154545" cy="671113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 indent="-43309" algn="ctr">
              <a:lnSpc>
                <a:spcPct val="110100"/>
              </a:lnSpc>
              <a:spcBef>
                <a:spcPts val="8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HR [95% CI] =  </a:t>
            </a:r>
            <a:r>
              <a:rPr sz="1300" spc="-4" dirty="0">
                <a:solidFill>
                  <a:srgbClr val="FFFFFF"/>
                </a:solidFill>
                <a:latin typeface="Arial"/>
                <a:cs typeface="Arial"/>
              </a:rPr>
              <a:t>0.57</a:t>
            </a:r>
            <a:r>
              <a:rPr sz="1300" spc="-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[0.45-0.71]  </a:t>
            </a:r>
            <a:r>
              <a:rPr sz="1300" b="1" spc="-4" dirty="0">
                <a:solidFill>
                  <a:srgbClr val="F6EB00"/>
                </a:solidFill>
                <a:latin typeface="Arial"/>
                <a:cs typeface="Arial"/>
              </a:rPr>
              <a:t>P&lt;0.001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43238" y="3273025"/>
            <a:ext cx="4643005" cy="1172696"/>
          </a:xfrm>
          <a:custGeom>
            <a:avLst/>
            <a:gdLst/>
            <a:ahLst/>
            <a:cxnLst/>
            <a:rect l="l" t="t" r="r" b="b"/>
            <a:pathLst>
              <a:path w="5107305" h="1329054">
                <a:moveTo>
                  <a:pt x="0" y="1328928"/>
                </a:moveTo>
                <a:lnTo>
                  <a:pt x="17780" y="1328928"/>
                </a:lnTo>
                <a:lnTo>
                  <a:pt x="17780" y="1316736"/>
                </a:lnTo>
                <a:lnTo>
                  <a:pt x="44450" y="1316736"/>
                </a:lnTo>
                <a:lnTo>
                  <a:pt x="44450" y="1292479"/>
                </a:lnTo>
                <a:lnTo>
                  <a:pt x="53340" y="1292479"/>
                </a:lnTo>
                <a:lnTo>
                  <a:pt x="53340" y="1268222"/>
                </a:lnTo>
                <a:lnTo>
                  <a:pt x="62230" y="1268222"/>
                </a:lnTo>
                <a:lnTo>
                  <a:pt x="62230" y="1250061"/>
                </a:lnTo>
                <a:lnTo>
                  <a:pt x="71120" y="1250061"/>
                </a:lnTo>
                <a:lnTo>
                  <a:pt x="71120" y="1243965"/>
                </a:lnTo>
                <a:lnTo>
                  <a:pt x="80137" y="1243965"/>
                </a:lnTo>
                <a:lnTo>
                  <a:pt x="80136" y="1231900"/>
                </a:lnTo>
                <a:lnTo>
                  <a:pt x="124587" y="1231900"/>
                </a:lnTo>
                <a:lnTo>
                  <a:pt x="124587" y="1225804"/>
                </a:lnTo>
                <a:lnTo>
                  <a:pt x="133477" y="1225804"/>
                </a:lnTo>
                <a:lnTo>
                  <a:pt x="133477" y="1201547"/>
                </a:lnTo>
                <a:lnTo>
                  <a:pt x="160147" y="1201547"/>
                </a:lnTo>
                <a:lnTo>
                  <a:pt x="160147" y="1183259"/>
                </a:lnTo>
                <a:lnTo>
                  <a:pt x="195707" y="1183259"/>
                </a:lnTo>
                <a:lnTo>
                  <a:pt x="195707" y="1177163"/>
                </a:lnTo>
                <a:lnTo>
                  <a:pt x="204597" y="1177163"/>
                </a:lnTo>
                <a:lnTo>
                  <a:pt x="204597" y="1165098"/>
                </a:lnTo>
                <a:lnTo>
                  <a:pt x="249174" y="1165098"/>
                </a:lnTo>
                <a:lnTo>
                  <a:pt x="249174" y="1152906"/>
                </a:lnTo>
                <a:lnTo>
                  <a:pt x="293624" y="1152906"/>
                </a:lnTo>
                <a:lnTo>
                  <a:pt x="293624" y="1146937"/>
                </a:lnTo>
                <a:lnTo>
                  <a:pt x="302514" y="1146937"/>
                </a:lnTo>
                <a:lnTo>
                  <a:pt x="302514" y="1134745"/>
                </a:lnTo>
                <a:lnTo>
                  <a:pt x="346964" y="1134745"/>
                </a:lnTo>
                <a:lnTo>
                  <a:pt x="346964" y="1128649"/>
                </a:lnTo>
                <a:lnTo>
                  <a:pt x="391414" y="1128649"/>
                </a:lnTo>
                <a:lnTo>
                  <a:pt x="391414" y="1116584"/>
                </a:lnTo>
                <a:lnTo>
                  <a:pt x="409320" y="1116584"/>
                </a:lnTo>
                <a:lnTo>
                  <a:pt x="409320" y="1104392"/>
                </a:lnTo>
                <a:lnTo>
                  <a:pt x="453770" y="1104392"/>
                </a:lnTo>
                <a:lnTo>
                  <a:pt x="453770" y="1098296"/>
                </a:lnTo>
                <a:lnTo>
                  <a:pt x="507111" y="1098296"/>
                </a:lnTo>
                <a:lnTo>
                  <a:pt x="507111" y="1086231"/>
                </a:lnTo>
                <a:lnTo>
                  <a:pt x="524891" y="1086231"/>
                </a:lnTo>
                <a:lnTo>
                  <a:pt x="524891" y="1080135"/>
                </a:lnTo>
                <a:lnTo>
                  <a:pt x="551561" y="1080135"/>
                </a:lnTo>
                <a:lnTo>
                  <a:pt x="551561" y="1049782"/>
                </a:lnTo>
                <a:lnTo>
                  <a:pt x="578358" y="1049782"/>
                </a:lnTo>
                <a:lnTo>
                  <a:pt x="578358" y="1037717"/>
                </a:lnTo>
                <a:lnTo>
                  <a:pt x="596138" y="1037717"/>
                </a:lnTo>
                <a:lnTo>
                  <a:pt x="596138" y="1031621"/>
                </a:lnTo>
                <a:lnTo>
                  <a:pt x="605028" y="1031621"/>
                </a:lnTo>
                <a:lnTo>
                  <a:pt x="605028" y="1007364"/>
                </a:lnTo>
                <a:lnTo>
                  <a:pt x="613918" y="1007364"/>
                </a:lnTo>
                <a:lnTo>
                  <a:pt x="613918" y="1001268"/>
                </a:lnTo>
                <a:lnTo>
                  <a:pt x="622808" y="1001268"/>
                </a:lnTo>
                <a:lnTo>
                  <a:pt x="622808" y="989076"/>
                </a:lnTo>
                <a:lnTo>
                  <a:pt x="640588" y="989076"/>
                </a:lnTo>
                <a:lnTo>
                  <a:pt x="640588" y="982980"/>
                </a:lnTo>
                <a:lnTo>
                  <a:pt x="649478" y="982980"/>
                </a:lnTo>
                <a:lnTo>
                  <a:pt x="649478" y="970915"/>
                </a:lnTo>
                <a:lnTo>
                  <a:pt x="702818" y="970915"/>
                </a:lnTo>
                <a:lnTo>
                  <a:pt x="702818" y="958723"/>
                </a:lnTo>
                <a:lnTo>
                  <a:pt x="729615" y="958723"/>
                </a:lnTo>
                <a:lnTo>
                  <a:pt x="729615" y="952754"/>
                </a:lnTo>
                <a:lnTo>
                  <a:pt x="765175" y="952754"/>
                </a:lnTo>
                <a:lnTo>
                  <a:pt x="765175" y="940562"/>
                </a:lnTo>
                <a:lnTo>
                  <a:pt x="845185" y="940562"/>
                </a:lnTo>
                <a:lnTo>
                  <a:pt x="845185" y="934466"/>
                </a:lnTo>
                <a:lnTo>
                  <a:pt x="854075" y="934466"/>
                </a:lnTo>
                <a:lnTo>
                  <a:pt x="854075" y="922401"/>
                </a:lnTo>
                <a:lnTo>
                  <a:pt x="880872" y="922401"/>
                </a:lnTo>
                <a:lnTo>
                  <a:pt x="880872" y="904113"/>
                </a:lnTo>
                <a:lnTo>
                  <a:pt x="907541" y="904113"/>
                </a:lnTo>
                <a:lnTo>
                  <a:pt x="907541" y="892048"/>
                </a:lnTo>
                <a:lnTo>
                  <a:pt x="916432" y="892048"/>
                </a:lnTo>
                <a:lnTo>
                  <a:pt x="916432" y="879856"/>
                </a:lnTo>
                <a:lnTo>
                  <a:pt x="978662" y="879856"/>
                </a:lnTo>
                <a:lnTo>
                  <a:pt x="978662" y="873760"/>
                </a:lnTo>
                <a:lnTo>
                  <a:pt x="1005332" y="873760"/>
                </a:lnTo>
                <a:lnTo>
                  <a:pt x="1005332" y="861695"/>
                </a:lnTo>
                <a:lnTo>
                  <a:pt x="1032002" y="861695"/>
                </a:lnTo>
                <a:lnTo>
                  <a:pt x="1032002" y="843534"/>
                </a:lnTo>
                <a:lnTo>
                  <a:pt x="1049909" y="843534"/>
                </a:lnTo>
                <a:lnTo>
                  <a:pt x="1049909" y="825246"/>
                </a:lnTo>
                <a:lnTo>
                  <a:pt x="1067689" y="825246"/>
                </a:lnTo>
                <a:lnTo>
                  <a:pt x="1067689" y="813181"/>
                </a:lnTo>
                <a:lnTo>
                  <a:pt x="1138809" y="813181"/>
                </a:lnTo>
                <a:lnTo>
                  <a:pt x="1138809" y="807085"/>
                </a:lnTo>
                <a:lnTo>
                  <a:pt x="1165479" y="807085"/>
                </a:lnTo>
                <a:lnTo>
                  <a:pt x="1165479" y="794893"/>
                </a:lnTo>
                <a:lnTo>
                  <a:pt x="1183259" y="794893"/>
                </a:lnTo>
                <a:lnTo>
                  <a:pt x="1183259" y="782828"/>
                </a:lnTo>
                <a:lnTo>
                  <a:pt x="1210056" y="782828"/>
                </a:lnTo>
                <a:lnTo>
                  <a:pt x="1210056" y="776732"/>
                </a:lnTo>
                <a:lnTo>
                  <a:pt x="1218946" y="776732"/>
                </a:lnTo>
                <a:lnTo>
                  <a:pt x="1218946" y="758571"/>
                </a:lnTo>
                <a:lnTo>
                  <a:pt x="1227836" y="758571"/>
                </a:lnTo>
                <a:lnTo>
                  <a:pt x="1227836" y="746379"/>
                </a:lnTo>
                <a:lnTo>
                  <a:pt x="1307846" y="746379"/>
                </a:lnTo>
                <a:lnTo>
                  <a:pt x="1307846" y="734187"/>
                </a:lnTo>
                <a:lnTo>
                  <a:pt x="1316736" y="734187"/>
                </a:lnTo>
                <a:lnTo>
                  <a:pt x="1316736" y="728218"/>
                </a:lnTo>
                <a:lnTo>
                  <a:pt x="1352296" y="728218"/>
                </a:lnTo>
                <a:lnTo>
                  <a:pt x="1352296" y="716026"/>
                </a:lnTo>
                <a:lnTo>
                  <a:pt x="1361313" y="716026"/>
                </a:lnTo>
                <a:lnTo>
                  <a:pt x="1361313" y="703961"/>
                </a:lnTo>
                <a:lnTo>
                  <a:pt x="1414653" y="703961"/>
                </a:lnTo>
                <a:lnTo>
                  <a:pt x="1414653" y="697865"/>
                </a:lnTo>
                <a:lnTo>
                  <a:pt x="1476883" y="697865"/>
                </a:lnTo>
                <a:lnTo>
                  <a:pt x="1476883" y="685673"/>
                </a:lnTo>
                <a:lnTo>
                  <a:pt x="1485773" y="685673"/>
                </a:lnTo>
                <a:lnTo>
                  <a:pt x="1485773" y="667512"/>
                </a:lnTo>
                <a:lnTo>
                  <a:pt x="1503553" y="667512"/>
                </a:lnTo>
                <a:lnTo>
                  <a:pt x="1503553" y="631063"/>
                </a:lnTo>
                <a:lnTo>
                  <a:pt x="1539240" y="631063"/>
                </a:lnTo>
                <a:lnTo>
                  <a:pt x="1539240" y="618998"/>
                </a:lnTo>
                <a:lnTo>
                  <a:pt x="1574800" y="618998"/>
                </a:lnTo>
                <a:lnTo>
                  <a:pt x="1574800" y="606806"/>
                </a:lnTo>
                <a:lnTo>
                  <a:pt x="1601470" y="606806"/>
                </a:lnTo>
                <a:lnTo>
                  <a:pt x="1601470" y="588645"/>
                </a:lnTo>
                <a:lnTo>
                  <a:pt x="1645920" y="588645"/>
                </a:lnTo>
                <a:lnTo>
                  <a:pt x="1645920" y="582549"/>
                </a:lnTo>
                <a:lnTo>
                  <a:pt x="1690497" y="582549"/>
                </a:lnTo>
                <a:lnTo>
                  <a:pt x="1690497" y="570357"/>
                </a:lnTo>
                <a:lnTo>
                  <a:pt x="1699387" y="570357"/>
                </a:lnTo>
                <a:lnTo>
                  <a:pt x="1699387" y="558292"/>
                </a:lnTo>
                <a:lnTo>
                  <a:pt x="1726057" y="558292"/>
                </a:lnTo>
                <a:lnTo>
                  <a:pt x="1726057" y="552196"/>
                </a:lnTo>
                <a:lnTo>
                  <a:pt x="1734947" y="552196"/>
                </a:lnTo>
                <a:lnTo>
                  <a:pt x="1734947" y="540004"/>
                </a:lnTo>
                <a:lnTo>
                  <a:pt x="1850644" y="540004"/>
                </a:lnTo>
                <a:lnTo>
                  <a:pt x="1850644" y="534035"/>
                </a:lnTo>
                <a:lnTo>
                  <a:pt x="1886204" y="534035"/>
                </a:lnTo>
                <a:lnTo>
                  <a:pt x="1886204" y="521843"/>
                </a:lnTo>
                <a:lnTo>
                  <a:pt x="1966214" y="521843"/>
                </a:lnTo>
                <a:lnTo>
                  <a:pt x="1966214" y="509778"/>
                </a:lnTo>
                <a:lnTo>
                  <a:pt x="2028570" y="509778"/>
                </a:lnTo>
                <a:lnTo>
                  <a:pt x="2028570" y="503682"/>
                </a:lnTo>
                <a:lnTo>
                  <a:pt x="2073020" y="503682"/>
                </a:lnTo>
                <a:lnTo>
                  <a:pt x="2073020" y="491490"/>
                </a:lnTo>
                <a:lnTo>
                  <a:pt x="2090801" y="491490"/>
                </a:lnTo>
                <a:lnTo>
                  <a:pt x="2090801" y="479425"/>
                </a:lnTo>
                <a:lnTo>
                  <a:pt x="2117471" y="479425"/>
                </a:lnTo>
                <a:lnTo>
                  <a:pt x="2117471" y="473329"/>
                </a:lnTo>
                <a:lnTo>
                  <a:pt x="2153031" y="473329"/>
                </a:lnTo>
                <a:lnTo>
                  <a:pt x="2153031" y="455168"/>
                </a:lnTo>
                <a:lnTo>
                  <a:pt x="2224278" y="455168"/>
                </a:lnTo>
                <a:lnTo>
                  <a:pt x="2224278" y="442976"/>
                </a:lnTo>
                <a:lnTo>
                  <a:pt x="2295398" y="442976"/>
                </a:lnTo>
                <a:lnTo>
                  <a:pt x="2295398" y="424815"/>
                </a:lnTo>
                <a:lnTo>
                  <a:pt x="2348865" y="424815"/>
                </a:lnTo>
                <a:lnTo>
                  <a:pt x="2348865" y="394462"/>
                </a:lnTo>
                <a:lnTo>
                  <a:pt x="2384425" y="394462"/>
                </a:lnTo>
                <a:lnTo>
                  <a:pt x="2384425" y="382270"/>
                </a:lnTo>
                <a:lnTo>
                  <a:pt x="2411095" y="382270"/>
                </a:lnTo>
                <a:lnTo>
                  <a:pt x="2411095" y="376174"/>
                </a:lnTo>
                <a:lnTo>
                  <a:pt x="2419985" y="376174"/>
                </a:lnTo>
                <a:lnTo>
                  <a:pt x="2419985" y="364109"/>
                </a:lnTo>
                <a:lnTo>
                  <a:pt x="2544572" y="364109"/>
                </a:lnTo>
                <a:lnTo>
                  <a:pt x="2544572" y="345948"/>
                </a:lnTo>
                <a:lnTo>
                  <a:pt x="2633472" y="345948"/>
                </a:lnTo>
                <a:lnTo>
                  <a:pt x="2633472" y="321564"/>
                </a:lnTo>
                <a:lnTo>
                  <a:pt x="2642489" y="321564"/>
                </a:lnTo>
                <a:lnTo>
                  <a:pt x="2642489" y="315595"/>
                </a:lnTo>
                <a:lnTo>
                  <a:pt x="2695829" y="315595"/>
                </a:lnTo>
                <a:lnTo>
                  <a:pt x="2695829" y="303403"/>
                </a:lnTo>
                <a:lnTo>
                  <a:pt x="2802636" y="303403"/>
                </a:lnTo>
                <a:lnTo>
                  <a:pt x="2802636" y="291211"/>
                </a:lnTo>
                <a:lnTo>
                  <a:pt x="2944876" y="291211"/>
                </a:lnTo>
                <a:lnTo>
                  <a:pt x="2944876" y="279146"/>
                </a:lnTo>
                <a:lnTo>
                  <a:pt x="2980563" y="279146"/>
                </a:lnTo>
                <a:lnTo>
                  <a:pt x="2980563" y="266954"/>
                </a:lnTo>
                <a:lnTo>
                  <a:pt x="3051683" y="266954"/>
                </a:lnTo>
                <a:lnTo>
                  <a:pt x="3051683" y="254889"/>
                </a:lnTo>
                <a:lnTo>
                  <a:pt x="3060573" y="254889"/>
                </a:lnTo>
                <a:lnTo>
                  <a:pt x="3060573" y="242697"/>
                </a:lnTo>
                <a:lnTo>
                  <a:pt x="3087243" y="242697"/>
                </a:lnTo>
                <a:lnTo>
                  <a:pt x="3087243" y="230632"/>
                </a:lnTo>
                <a:lnTo>
                  <a:pt x="3265182" y="230632"/>
                </a:lnTo>
                <a:lnTo>
                  <a:pt x="3265182" y="218440"/>
                </a:lnTo>
                <a:lnTo>
                  <a:pt x="3291979" y="218440"/>
                </a:lnTo>
                <a:lnTo>
                  <a:pt x="3291979" y="212344"/>
                </a:lnTo>
                <a:lnTo>
                  <a:pt x="3461016" y="212344"/>
                </a:lnTo>
                <a:lnTo>
                  <a:pt x="3461016" y="200279"/>
                </a:lnTo>
                <a:lnTo>
                  <a:pt x="3612273" y="200279"/>
                </a:lnTo>
                <a:lnTo>
                  <a:pt x="3612273" y="188087"/>
                </a:lnTo>
                <a:lnTo>
                  <a:pt x="3950347" y="188087"/>
                </a:lnTo>
                <a:lnTo>
                  <a:pt x="3950347" y="176022"/>
                </a:lnTo>
                <a:lnTo>
                  <a:pt x="3968127" y="176022"/>
                </a:lnTo>
                <a:lnTo>
                  <a:pt x="3968127" y="163830"/>
                </a:lnTo>
                <a:lnTo>
                  <a:pt x="4012577" y="163830"/>
                </a:lnTo>
                <a:lnTo>
                  <a:pt x="4012577" y="145669"/>
                </a:lnTo>
                <a:lnTo>
                  <a:pt x="4243971" y="145669"/>
                </a:lnTo>
                <a:lnTo>
                  <a:pt x="4243971" y="133477"/>
                </a:lnTo>
                <a:lnTo>
                  <a:pt x="4323981" y="133477"/>
                </a:lnTo>
                <a:lnTo>
                  <a:pt x="4323981" y="121412"/>
                </a:lnTo>
                <a:lnTo>
                  <a:pt x="4350651" y="121412"/>
                </a:lnTo>
                <a:lnTo>
                  <a:pt x="4350651" y="109220"/>
                </a:lnTo>
                <a:lnTo>
                  <a:pt x="4413008" y="109220"/>
                </a:lnTo>
                <a:lnTo>
                  <a:pt x="4413008" y="97028"/>
                </a:lnTo>
                <a:lnTo>
                  <a:pt x="4421898" y="97028"/>
                </a:lnTo>
                <a:lnTo>
                  <a:pt x="4421898" y="84963"/>
                </a:lnTo>
                <a:lnTo>
                  <a:pt x="4484128" y="84963"/>
                </a:lnTo>
                <a:lnTo>
                  <a:pt x="4484128" y="72771"/>
                </a:lnTo>
                <a:lnTo>
                  <a:pt x="4706505" y="72771"/>
                </a:lnTo>
                <a:lnTo>
                  <a:pt x="4706505" y="54610"/>
                </a:lnTo>
                <a:lnTo>
                  <a:pt x="4866652" y="54610"/>
                </a:lnTo>
                <a:lnTo>
                  <a:pt x="4866652" y="30353"/>
                </a:lnTo>
                <a:lnTo>
                  <a:pt x="4920119" y="30353"/>
                </a:lnTo>
                <a:lnTo>
                  <a:pt x="4920119" y="12192"/>
                </a:lnTo>
                <a:lnTo>
                  <a:pt x="5000129" y="12192"/>
                </a:lnTo>
                <a:lnTo>
                  <a:pt x="5000129" y="0"/>
                </a:lnTo>
                <a:lnTo>
                  <a:pt x="5106936" y="0"/>
                </a:lnTo>
              </a:path>
            </a:pathLst>
          </a:custGeom>
          <a:ln w="38100">
            <a:solidFill>
              <a:srgbClr val="5EB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3238" y="2739176"/>
            <a:ext cx="4634923" cy="1706656"/>
          </a:xfrm>
          <a:custGeom>
            <a:avLst/>
            <a:gdLst/>
            <a:ahLst/>
            <a:cxnLst/>
            <a:rect l="l" t="t" r="r" b="b"/>
            <a:pathLst>
              <a:path w="5098415" h="1934210">
                <a:moveTo>
                  <a:pt x="0" y="1933956"/>
                </a:moveTo>
                <a:lnTo>
                  <a:pt x="0" y="1904238"/>
                </a:lnTo>
                <a:lnTo>
                  <a:pt x="8889" y="1904238"/>
                </a:lnTo>
                <a:lnTo>
                  <a:pt x="8889" y="1898269"/>
                </a:lnTo>
                <a:lnTo>
                  <a:pt x="17779" y="1898269"/>
                </a:lnTo>
                <a:lnTo>
                  <a:pt x="17779" y="1886331"/>
                </a:lnTo>
                <a:lnTo>
                  <a:pt x="35559" y="1886331"/>
                </a:lnTo>
                <a:lnTo>
                  <a:pt x="35559" y="1880362"/>
                </a:lnTo>
                <a:lnTo>
                  <a:pt x="53340" y="1880362"/>
                </a:lnTo>
                <a:lnTo>
                  <a:pt x="53340" y="1844675"/>
                </a:lnTo>
                <a:lnTo>
                  <a:pt x="70993" y="1844675"/>
                </a:lnTo>
                <a:lnTo>
                  <a:pt x="70992" y="1832737"/>
                </a:lnTo>
                <a:lnTo>
                  <a:pt x="88772" y="1832737"/>
                </a:lnTo>
                <a:lnTo>
                  <a:pt x="88772" y="1803019"/>
                </a:lnTo>
                <a:lnTo>
                  <a:pt x="97662" y="1803019"/>
                </a:lnTo>
                <a:lnTo>
                  <a:pt x="97662" y="1797050"/>
                </a:lnTo>
                <a:lnTo>
                  <a:pt x="115443" y="1797050"/>
                </a:lnTo>
                <a:lnTo>
                  <a:pt x="115443" y="1785239"/>
                </a:lnTo>
                <a:lnTo>
                  <a:pt x="124332" y="1785239"/>
                </a:lnTo>
                <a:lnTo>
                  <a:pt x="124332" y="1779270"/>
                </a:lnTo>
                <a:lnTo>
                  <a:pt x="133223" y="1779270"/>
                </a:lnTo>
                <a:lnTo>
                  <a:pt x="133223" y="1767332"/>
                </a:lnTo>
                <a:lnTo>
                  <a:pt x="168783" y="1767332"/>
                </a:lnTo>
                <a:lnTo>
                  <a:pt x="168783" y="1761363"/>
                </a:lnTo>
                <a:lnTo>
                  <a:pt x="177673" y="1761363"/>
                </a:lnTo>
                <a:lnTo>
                  <a:pt x="177672" y="1749425"/>
                </a:lnTo>
                <a:lnTo>
                  <a:pt x="186562" y="1749425"/>
                </a:lnTo>
                <a:lnTo>
                  <a:pt x="186562" y="1743583"/>
                </a:lnTo>
                <a:lnTo>
                  <a:pt x="195326" y="1743583"/>
                </a:lnTo>
                <a:lnTo>
                  <a:pt x="195326" y="1731645"/>
                </a:lnTo>
                <a:lnTo>
                  <a:pt x="213106" y="1731645"/>
                </a:lnTo>
                <a:lnTo>
                  <a:pt x="213106" y="1713738"/>
                </a:lnTo>
                <a:lnTo>
                  <a:pt x="221996" y="1713738"/>
                </a:lnTo>
                <a:lnTo>
                  <a:pt x="221996" y="1701927"/>
                </a:lnTo>
                <a:lnTo>
                  <a:pt x="230886" y="1701927"/>
                </a:lnTo>
                <a:lnTo>
                  <a:pt x="230886" y="1695958"/>
                </a:lnTo>
                <a:lnTo>
                  <a:pt x="239776" y="1695958"/>
                </a:lnTo>
                <a:lnTo>
                  <a:pt x="239776" y="1678051"/>
                </a:lnTo>
                <a:lnTo>
                  <a:pt x="248665" y="1678051"/>
                </a:lnTo>
                <a:lnTo>
                  <a:pt x="248665" y="1660271"/>
                </a:lnTo>
                <a:lnTo>
                  <a:pt x="257556" y="1660271"/>
                </a:lnTo>
                <a:lnTo>
                  <a:pt x="257556" y="1600708"/>
                </a:lnTo>
                <a:lnTo>
                  <a:pt x="275336" y="1600708"/>
                </a:lnTo>
                <a:lnTo>
                  <a:pt x="275336" y="1594739"/>
                </a:lnTo>
                <a:lnTo>
                  <a:pt x="319659" y="1594739"/>
                </a:lnTo>
                <a:lnTo>
                  <a:pt x="319659" y="1565021"/>
                </a:lnTo>
                <a:lnTo>
                  <a:pt x="328548" y="1565021"/>
                </a:lnTo>
                <a:lnTo>
                  <a:pt x="328548" y="1547114"/>
                </a:lnTo>
                <a:lnTo>
                  <a:pt x="337438" y="1547114"/>
                </a:lnTo>
                <a:lnTo>
                  <a:pt x="337438" y="1541272"/>
                </a:lnTo>
                <a:lnTo>
                  <a:pt x="355218" y="1541272"/>
                </a:lnTo>
                <a:lnTo>
                  <a:pt x="355218" y="1529334"/>
                </a:lnTo>
                <a:lnTo>
                  <a:pt x="364109" y="1529334"/>
                </a:lnTo>
                <a:lnTo>
                  <a:pt x="364109" y="1511427"/>
                </a:lnTo>
                <a:lnTo>
                  <a:pt x="390778" y="1511427"/>
                </a:lnTo>
                <a:lnTo>
                  <a:pt x="390778" y="1457960"/>
                </a:lnTo>
                <a:lnTo>
                  <a:pt x="399668" y="1457960"/>
                </a:lnTo>
                <a:lnTo>
                  <a:pt x="399668" y="1446022"/>
                </a:lnTo>
                <a:lnTo>
                  <a:pt x="408559" y="1446022"/>
                </a:lnTo>
                <a:lnTo>
                  <a:pt x="408559" y="1440053"/>
                </a:lnTo>
                <a:lnTo>
                  <a:pt x="426339" y="1440053"/>
                </a:lnTo>
                <a:lnTo>
                  <a:pt x="426339" y="1416304"/>
                </a:lnTo>
                <a:lnTo>
                  <a:pt x="435229" y="1416304"/>
                </a:lnTo>
                <a:lnTo>
                  <a:pt x="435229" y="1410335"/>
                </a:lnTo>
                <a:lnTo>
                  <a:pt x="470662" y="1410335"/>
                </a:lnTo>
                <a:lnTo>
                  <a:pt x="470662" y="1398397"/>
                </a:lnTo>
                <a:lnTo>
                  <a:pt x="497331" y="1398397"/>
                </a:lnTo>
                <a:lnTo>
                  <a:pt x="497331" y="1392428"/>
                </a:lnTo>
                <a:lnTo>
                  <a:pt x="524002" y="1392428"/>
                </a:lnTo>
                <a:lnTo>
                  <a:pt x="524002" y="1374648"/>
                </a:lnTo>
                <a:lnTo>
                  <a:pt x="532892" y="1374648"/>
                </a:lnTo>
                <a:lnTo>
                  <a:pt x="532892" y="1362710"/>
                </a:lnTo>
                <a:lnTo>
                  <a:pt x="559562" y="1362710"/>
                </a:lnTo>
                <a:lnTo>
                  <a:pt x="559562" y="1356741"/>
                </a:lnTo>
                <a:lnTo>
                  <a:pt x="568452" y="1356741"/>
                </a:lnTo>
                <a:lnTo>
                  <a:pt x="568452" y="1344803"/>
                </a:lnTo>
                <a:lnTo>
                  <a:pt x="586105" y="1344803"/>
                </a:lnTo>
                <a:lnTo>
                  <a:pt x="586105" y="1338834"/>
                </a:lnTo>
                <a:lnTo>
                  <a:pt x="621665" y="1338834"/>
                </a:lnTo>
                <a:lnTo>
                  <a:pt x="621665" y="1327023"/>
                </a:lnTo>
                <a:lnTo>
                  <a:pt x="639445" y="1327023"/>
                </a:lnTo>
                <a:lnTo>
                  <a:pt x="639445" y="1309116"/>
                </a:lnTo>
                <a:lnTo>
                  <a:pt x="657225" y="1309116"/>
                </a:lnTo>
                <a:lnTo>
                  <a:pt x="657225" y="1297178"/>
                </a:lnTo>
                <a:lnTo>
                  <a:pt x="675005" y="1297178"/>
                </a:lnTo>
                <a:lnTo>
                  <a:pt x="675005" y="1291336"/>
                </a:lnTo>
                <a:lnTo>
                  <a:pt x="683895" y="1291336"/>
                </a:lnTo>
                <a:lnTo>
                  <a:pt x="683895" y="1279398"/>
                </a:lnTo>
                <a:lnTo>
                  <a:pt x="710438" y="1279398"/>
                </a:lnTo>
                <a:lnTo>
                  <a:pt x="710438" y="1273429"/>
                </a:lnTo>
                <a:lnTo>
                  <a:pt x="728218" y="1273429"/>
                </a:lnTo>
                <a:lnTo>
                  <a:pt x="728218" y="1261491"/>
                </a:lnTo>
                <a:lnTo>
                  <a:pt x="754888" y="1261491"/>
                </a:lnTo>
                <a:lnTo>
                  <a:pt x="754888" y="1255522"/>
                </a:lnTo>
                <a:lnTo>
                  <a:pt x="763778" y="1255522"/>
                </a:lnTo>
                <a:lnTo>
                  <a:pt x="763778" y="1243711"/>
                </a:lnTo>
                <a:lnTo>
                  <a:pt x="772668" y="1243711"/>
                </a:lnTo>
                <a:lnTo>
                  <a:pt x="772668" y="1237742"/>
                </a:lnTo>
                <a:lnTo>
                  <a:pt x="781558" y="1237742"/>
                </a:lnTo>
                <a:lnTo>
                  <a:pt x="781558" y="1225804"/>
                </a:lnTo>
                <a:lnTo>
                  <a:pt x="790448" y="1225804"/>
                </a:lnTo>
                <a:lnTo>
                  <a:pt x="790448" y="1213866"/>
                </a:lnTo>
                <a:lnTo>
                  <a:pt x="808228" y="1213866"/>
                </a:lnTo>
                <a:lnTo>
                  <a:pt x="808228" y="1208024"/>
                </a:lnTo>
                <a:lnTo>
                  <a:pt x="817118" y="1208024"/>
                </a:lnTo>
                <a:lnTo>
                  <a:pt x="817118" y="1196086"/>
                </a:lnTo>
                <a:lnTo>
                  <a:pt x="834771" y="1196086"/>
                </a:lnTo>
                <a:lnTo>
                  <a:pt x="834771" y="1190117"/>
                </a:lnTo>
                <a:lnTo>
                  <a:pt x="861441" y="1190117"/>
                </a:lnTo>
                <a:lnTo>
                  <a:pt x="861441" y="1178179"/>
                </a:lnTo>
                <a:lnTo>
                  <a:pt x="905891" y="1178179"/>
                </a:lnTo>
                <a:lnTo>
                  <a:pt x="905891" y="1172337"/>
                </a:lnTo>
                <a:lnTo>
                  <a:pt x="914781" y="1172337"/>
                </a:lnTo>
                <a:lnTo>
                  <a:pt x="914781" y="1160399"/>
                </a:lnTo>
                <a:lnTo>
                  <a:pt x="923671" y="1160399"/>
                </a:lnTo>
                <a:lnTo>
                  <a:pt x="923671" y="1136523"/>
                </a:lnTo>
                <a:lnTo>
                  <a:pt x="941451" y="1136523"/>
                </a:lnTo>
                <a:lnTo>
                  <a:pt x="941451" y="1124712"/>
                </a:lnTo>
                <a:lnTo>
                  <a:pt x="959104" y="1124712"/>
                </a:lnTo>
                <a:lnTo>
                  <a:pt x="959104" y="1106805"/>
                </a:lnTo>
                <a:lnTo>
                  <a:pt x="967994" y="1106805"/>
                </a:lnTo>
                <a:lnTo>
                  <a:pt x="967994" y="1094867"/>
                </a:lnTo>
                <a:lnTo>
                  <a:pt x="976884" y="1094867"/>
                </a:lnTo>
                <a:lnTo>
                  <a:pt x="976884" y="1089025"/>
                </a:lnTo>
                <a:lnTo>
                  <a:pt x="1003554" y="1089025"/>
                </a:lnTo>
                <a:lnTo>
                  <a:pt x="1003554" y="1077087"/>
                </a:lnTo>
                <a:lnTo>
                  <a:pt x="1056894" y="1077087"/>
                </a:lnTo>
                <a:lnTo>
                  <a:pt x="1056894" y="1071118"/>
                </a:lnTo>
                <a:lnTo>
                  <a:pt x="1074674" y="1071118"/>
                </a:lnTo>
                <a:lnTo>
                  <a:pt x="1074674" y="1059180"/>
                </a:lnTo>
                <a:lnTo>
                  <a:pt x="1101217" y="1059180"/>
                </a:lnTo>
                <a:lnTo>
                  <a:pt x="1101217" y="1053211"/>
                </a:lnTo>
                <a:lnTo>
                  <a:pt x="1110107" y="1053211"/>
                </a:lnTo>
                <a:lnTo>
                  <a:pt x="1110107" y="1041400"/>
                </a:lnTo>
                <a:lnTo>
                  <a:pt x="1127887" y="1041400"/>
                </a:lnTo>
                <a:lnTo>
                  <a:pt x="1127887" y="1035431"/>
                </a:lnTo>
                <a:lnTo>
                  <a:pt x="1136777" y="1035431"/>
                </a:lnTo>
                <a:lnTo>
                  <a:pt x="1136777" y="1011555"/>
                </a:lnTo>
                <a:lnTo>
                  <a:pt x="1145667" y="1011555"/>
                </a:lnTo>
                <a:lnTo>
                  <a:pt x="1145667" y="1005713"/>
                </a:lnTo>
                <a:lnTo>
                  <a:pt x="1163447" y="1005713"/>
                </a:lnTo>
                <a:lnTo>
                  <a:pt x="1163447" y="993775"/>
                </a:lnTo>
                <a:lnTo>
                  <a:pt x="1199007" y="993775"/>
                </a:lnTo>
                <a:lnTo>
                  <a:pt x="1199007" y="987806"/>
                </a:lnTo>
                <a:lnTo>
                  <a:pt x="1225550" y="987806"/>
                </a:lnTo>
                <a:lnTo>
                  <a:pt x="1225550" y="975868"/>
                </a:lnTo>
                <a:lnTo>
                  <a:pt x="1270000" y="975868"/>
                </a:lnTo>
                <a:lnTo>
                  <a:pt x="1270000" y="969899"/>
                </a:lnTo>
                <a:lnTo>
                  <a:pt x="1287780" y="969899"/>
                </a:lnTo>
                <a:lnTo>
                  <a:pt x="1287780" y="958088"/>
                </a:lnTo>
                <a:lnTo>
                  <a:pt x="1296670" y="958088"/>
                </a:lnTo>
                <a:lnTo>
                  <a:pt x="1296670" y="952119"/>
                </a:lnTo>
                <a:lnTo>
                  <a:pt x="1305560" y="952119"/>
                </a:lnTo>
                <a:lnTo>
                  <a:pt x="1305560" y="922401"/>
                </a:lnTo>
                <a:lnTo>
                  <a:pt x="1314450" y="922401"/>
                </a:lnTo>
                <a:lnTo>
                  <a:pt x="1314450" y="910463"/>
                </a:lnTo>
                <a:lnTo>
                  <a:pt x="1340993" y="910463"/>
                </a:lnTo>
                <a:lnTo>
                  <a:pt x="1340993" y="892556"/>
                </a:lnTo>
                <a:lnTo>
                  <a:pt x="1385443" y="892556"/>
                </a:lnTo>
                <a:lnTo>
                  <a:pt x="1385443" y="886587"/>
                </a:lnTo>
                <a:lnTo>
                  <a:pt x="1438783" y="886587"/>
                </a:lnTo>
                <a:lnTo>
                  <a:pt x="1438783" y="862838"/>
                </a:lnTo>
                <a:lnTo>
                  <a:pt x="1456563" y="862838"/>
                </a:lnTo>
                <a:lnTo>
                  <a:pt x="1456563" y="856869"/>
                </a:lnTo>
                <a:lnTo>
                  <a:pt x="1483106" y="856869"/>
                </a:lnTo>
                <a:lnTo>
                  <a:pt x="1483106" y="844931"/>
                </a:lnTo>
                <a:lnTo>
                  <a:pt x="1500886" y="844931"/>
                </a:lnTo>
                <a:lnTo>
                  <a:pt x="1500886" y="839089"/>
                </a:lnTo>
                <a:lnTo>
                  <a:pt x="1563116" y="839089"/>
                </a:lnTo>
                <a:lnTo>
                  <a:pt x="1563116" y="827151"/>
                </a:lnTo>
                <a:lnTo>
                  <a:pt x="1580896" y="827151"/>
                </a:lnTo>
                <a:lnTo>
                  <a:pt x="1580896" y="821182"/>
                </a:lnTo>
                <a:lnTo>
                  <a:pt x="1589786" y="821182"/>
                </a:lnTo>
                <a:lnTo>
                  <a:pt x="1589786" y="809244"/>
                </a:lnTo>
                <a:lnTo>
                  <a:pt x="1616329" y="809244"/>
                </a:lnTo>
                <a:lnTo>
                  <a:pt x="1616329" y="797433"/>
                </a:lnTo>
                <a:lnTo>
                  <a:pt x="1696339" y="797433"/>
                </a:lnTo>
                <a:lnTo>
                  <a:pt x="1696339" y="791464"/>
                </a:lnTo>
                <a:lnTo>
                  <a:pt x="1705229" y="791464"/>
                </a:lnTo>
                <a:lnTo>
                  <a:pt x="1705229" y="779526"/>
                </a:lnTo>
                <a:lnTo>
                  <a:pt x="1731772" y="779526"/>
                </a:lnTo>
                <a:lnTo>
                  <a:pt x="1731772" y="773557"/>
                </a:lnTo>
                <a:lnTo>
                  <a:pt x="1758442" y="773557"/>
                </a:lnTo>
                <a:lnTo>
                  <a:pt x="1758442" y="761619"/>
                </a:lnTo>
                <a:lnTo>
                  <a:pt x="1794002" y="761619"/>
                </a:lnTo>
                <a:lnTo>
                  <a:pt x="1794002" y="755777"/>
                </a:lnTo>
                <a:lnTo>
                  <a:pt x="1856105" y="755777"/>
                </a:lnTo>
                <a:lnTo>
                  <a:pt x="1856105" y="743839"/>
                </a:lnTo>
                <a:lnTo>
                  <a:pt x="1891664" y="743839"/>
                </a:lnTo>
                <a:lnTo>
                  <a:pt x="1891664" y="731901"/>
                </a:lnTo>
                <a:lnTo>
                  <a:pt x="1962785" y="731901"/>
                </a:lnTo>
                <a:lnTo>
                  <a:pt x="1962785" y="725932"/>
                </a:lnTo>
                <a:lnTo>
                  <a:pt x="2007108" y="725932"/>
                </a:lnTo>
                <a:lnTo>
                  <a:pt x="2007108" y="714121"/>
                </a:lnTo>
                <a:lnTo>
                  <a:pt x="2015998" y="714121"/>
                </a:lnTo>
                <a:lnTo>
                  <a:pt x="2015998" y="708152"/>
                </a:lnTo>
                <a:lnTo>
                  <a:pt x="2042668" y="708152"/>
                </a:lnTo>
                <a:lnTo>
                  <a:pt x="2042668" y="696214"/>
                </a:lnTo>
                <a:lnTo>
                  <a:pt x="2122551" y="696214"/>
                </a:lnTo>
                <a:lnTo>
                  <a:pt x="2122551" y="684276"/>
                </a:lnTo>
                <a:lnTo>
                  <a:pt x="2149221" y="684276"/>
                </a:lnTo>
                <a:lnTo>
                  <a:pt x="2149221" y="678434"/>
                </a:lnTo>
                <a:lnTo>
                  <a:pt x="2220341" y="678434"/>
                </a:lnTo>
                <a:lnTo>
                  <a:pt x="2220341" y="666496"/>
                </a:lnTo>
                <a:lnTo>
                  <a:pt x="2273554" y="666496"/>
                </a:lnTo>
                <a:lnTo>
                  <a:pt x="2273554" y="660527"/>
                </a:lnTo>
                <a:lnTo>
                  <a:pt x="2309114" y="660527"/>
                </a:lnTo>
                <a:lnTo>
                  <a:pt x="2309114" y="648589"/>
                </a:lnTo>
                <a:lnTo>
                  <a:pt x="2388997" y="648589"/>
                </a:lnTo>
                <a:lnTo>
                  <a:pt x="2388997" y="636778"/>
                </a:lnTo>
                <a:lnTo>
                  <a:pt x="2415667" y="636778"/>
                </a:lnTo>
                <a:lnTo>
                  <a:pt x="2415667" y="630809"/>
                </a:lnTo>
                <a:lnTo>
                  <a:pt x="2477897" y="630809"/>
                </a:lnTo>
                <a:lnTo>
                  <a:pt x="2477897" y="618871"/>
                </a:lnTo>
                <a:lnTo>
                  <a:pt x="2540000" y="618871"/>
                </a:lnTo>
                <a:lnTo>
                  <a:pt x="2540000" y="606933"/>
                </a:lnTo>
                <a:lnTo>
                  <a:pt x="2619883" y="606933"/>
                </a:lnTo>
                <a:lnTo>
                  <a:pt x="2619883" y="600964"/>
                </a:lnTo>
                <a:lnTo>
                  <a:pt x="2628773" y="600964"/>
                </a:lnTo>
                <a:lnTo>
                  <a:pt x="2628773" y="589153"/>
                </a:lnTo>
                <a:lnTo>
                  <a:pt x="2637663" y="589153"/>
                </a:lnTo>
                <a:lnTo>
                  <a:pt x="2637663" y="577215"/>
                </a:lnTo>
                <a:lnTo>
                  <a:pt x="2673223" y="577215"/>
                </a:lnTo>
                <a:lnTo>
                  <a:pt x="2673223" y="559308"/>
                </a:lnTo>
                <a:lnTo>
                  <a:pt x="2744216" y="559308"/>
                </a:lnTo>
                <a:lnTo>
                  <a:pt x="2744216" y="547497"/>
                </a:lnTo>
                <a:lnTo>
                  <a:pt x="2770886" y="547497"/>
                </a:lnTo>
                <a:lnTo>
                  <a:pt x="2770886" y="535559"/>
                </a:lnTo>
                <a:lnTo>
                  <a:pt x="2833116" y="535559"/>
                </a:lnTo>
                <a:lnTo>
                  <a:pt x="2833116" y="511810"/>
                </a:lnTo>
                <a:lnTo>
                  <a:pt x="2868549" y="511810"/>
                </a:lnTo>
                <a:lnTo>
                  <a:pt x="2868549" y="493903"/>
                </a:lnTo>
                <a:lnTo>
                  <a:pt x="2895219" y="493903"/>
                </a:lnTo>
                <a:lnTo>
                  <a:pt x="2895219" y="470154"/>
                </a:lnTo>
                <a:lnTo>
                  <a:pt x="2904109" y="470154"/>
                </a:lnTo>
                <a:lnTo>
                  <a:pt x="2904109" y="458216"/>
                </a:lnTo>
                <a:lnTo>
                  <a:pt x="2939669" y="458216"/>
                </a:lnTo>
                <a:lnTo>
                  <a:pt x="2939669" y="446278"/>
                </a:lnTo>
                <a:lnTo>
                  <a:pt x="2984119" y="446278"/>
                </a:lnTo>
                <a:lnTo>
                  <a:pt x="2984119" y="434340"/>
                </a:lnTo>
                <a:lnTo>
                  <a:pt x="3152775" y="434340"/>
                </a:lnTo>
                <a:lnTo>
                  <a:pt x="3152775" y="422529"/>
                </a:lnTo>
                <a:lnTo>
                  <a:pt x="3232797" y="422529"/>
                </a:lnTo>
                <a:lnTo>
                  <a:pt x="3232797" y="410591"/>
                </a:lnTo>
                <a:lnTo>
                  <a:pt x="3250450" y="410591"/>
                </a:lnTo>
                <a:lnTo>
                  <a:pt x="3250450" y="398653"/>
                </a:lnTo>
                <a:lnTo>
                  <a:pt x="3259340" y="398653"/>
                </a:lnTo>
                <a:lnTo>
                  <a:pt x="3259340" y="386842"/>
                </a:lnTo>
                <a:lnTo>
                  <a:pt x="3294900" y="386842"/>
                </a:lnTo>
                <a:lnTo>
                  <a:pt x="3294900" y="374904"/>
                </a:lnTo>
                <a:lnTo>
                  <a:pt x="3321570" y="374904"/>
                </a:lnTo>
                <a:lnTo>
                  <a:pt x="3321570" y="362966"/>
                </a:lnTo>
                <a:lnTo>
                  <a:pt x="3490353" y="362966"/>
                </a:lnTo>
                <a:lnTo>
                  <a:pt x="3490353" y="351028"/>
                </a:lnTo>
                <a:lnTo>
                  <a:pt x="3588016" y="351028"/>
                </a:lnTo>
                <a:lnTo>
                  <a:pt x="3588016" y="339217"/>
                </a:lnTo>
                <a:lnTo>
                  <a:pt x="3712349" y="339217"/>
                </a:lnTo>
                <a:lnTo>
                  <a:pt x="3712349" y="327279"/>
                </a:lnTo>
                <a:lnTo>
                  <a:pt x="3756799" y="327279"/>
                </a:lnTo>
                <a:lnTo>
                  <a:pt x="3756799" y="309372"/>
                </a:lnTo>
                <a:lnTo>
                  <a:pt x="3765562" y="309372"/>
                </a:lnTo>
                <a:lnTo>
                  <a:pt x="3765562" y="297561"/>
                </a:lnTo>
                <a:lnTo>
                  <a:pt x="3783342" y="297561"/>
                </a:lnTo>
                <a:lnTo>
                  <a:pt x="3783342" y="285623"/>
                </a:lnTo>
                <a:lnTo>
                  <a:pt x="3818902" y="285623"/>
                </a:lnTo>
                <a:lnTo>
                  <a:pt x="3818902" y="273685"/>
                </a:lnTo>
                <a:lnTo>
                  <a:pt x="3836682" y="273685"/>
                </a:lnTo>
                <a:lnTo>
                  <a:pt x="3836682" y="255905"/>
                </a:lnTo>
                <a:lnTo>
                  <a:pt x="3987685" y="255905"/>
                </a:lnTo>
                <a:lnTo>
                  <a:pt x="3987685" y="243967"/>
                </a:lnTo>
                <a:lnTo>
                  <a:pt x="4014228" y="243967"/>
                </a:lnTo>
                <a:lnTo>
                  <a:pt x="4014228" y="232029"/>
                </a:lnTo>
                <a:lnTo>
                  <a:pt x="4058678" y="232029"/>
                </a:lnTo>
                <a:lnTo>
                  <a:pt x="4058678" y="220218"/>
                </a:lnTo>
                <a:lnTo>
                  <a:pt x="4076458" y="220218"/>
                </a:lnTo>
                <a:lnTo>
                  <a:pt x="4076458" y="202311"/>
                </a:lnTo>
                <a:lnTo>
                  <a:pt x="4103128" y="202311"/>
                </a:lnTo>
                <a:lnTo>
                  <a:pt x="4103128" y="190373"/>
                </a:lnTo>
                <a:lnTo>
                  <a:pt x="4138688" y="190373"/>
                </a:lnTo>
                <a:lnTo>
                  <a:pt x="4138688" y="178562"/>
                </a:lnTo>
                <a:lnTo>
                  <a:pt x="4165231" y="178562"/>
                </a:lnTo>
                <a:lnTo>
                  <a:pt x="4165231" y="166624"/>
                </a:lnTo>
                <a:lnTo>
                  <a:pt x="4271784" y="166624"/>
                </a:lnTo>
                <a:lnTo>
                  <a:pt x="4271784" y="148717"/>
                </a:lnTo>
                <a:lnTo>
                  <a:pt x="4458347" y="148717"/>
                </a:lnTo>
                <a:lnTo>
                  <a:pt x="4458347" y="136906"/>
                </a:lnTo>
                <a:lnTo>
                  <a:pt x="4627130" y="136906"/>
                </a:lnTo>
                <a:lnTo>
                  <a:pt x="4627130" y="118999"/>
                </a:lnTo>
                <a:lnTo>
                  <a:pt x="4662563" y="118999"/>
                </a:lnTo>
                <a:lnTo>
                  <a:pt x="4662563" y="107061"/>
                </a:lnTo>
                <a:lnTo>
                  <a:pt x="4804676" y="107061"/>
                </a:lnTo>
                <a:lnTo>
                  <a:pt x="4804676" y="89281"/>
                </a:lnTo>
                <a:lnTo>
                  <a:pt x="4920119" y="89281"/>
                </a:lnTo>
                <a:lnTo>
                  <a:pt x="4920119" y="65405"/>
                </a:lnTo>
                <a:lnTo>
                  <a:pt x="4964569" y="65405"/>
                </a:lnTo>
                <a:lnTo>
                  <a:pt x="4964569" y="47625"/>
                </a:lnTo>
                <a:lnTo>
                  <a:pt x="5071122" y="47625"/>
                </a:lnTo>
                <a:lnTo>
                  <a:pt x="5071122" y="17906"/>
                </a:lnTo>
                <a:lnTo>
                  <a:pt x="5097792" y="17906"/>
                </a:lnTo>
                <a:lnTo>
                  <a:pt x="5097792" y="0"/>
                </a:lnTo>
              </a:path>
            </a:pathLst>
          </a:custGeom>
          <a:ln w="38099">
            <a:solidFill>
              <a:srgbClr val="46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17808" y="3724282"/>
            <a:ext cx="1495714" cy="6116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 indent="219962">
              <a:spcBef>
                <a:spcPts val="90"/>
              </a:spcBef>
            </a:pPr>
            <a:r>
              <a:rPr sz="1300" spc="-4" dirty="0">
                <a:solidFill>
                  <a:srgbClr val="FFFFFF"/>
                </a:solidFill>
                <a:latin typeface="Arial"/>
                <a:cs typeface="Arial"/>
              </a:rPr>
              <a:t>NNT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(24 </a:t>
            </a:r>
            <a:r>
              <a:rPr sz="1300" spc="-4" dirty="0">
                <a:solidFill>
                  <a:srgbClr val="FFFFFF"/>
                </a:solidFill>
                <a:latin typeface="Arial"/>
                <a:cs typeface="Arial"/>
              </a:rPr>
              <a:t>mo)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=  </a:t>
            </a:r>
            <a:r>
              <a:rPr sz="1300" dirty="0">
                <a:solidFill>
                  <a:srgbClr val="F6EB00"/>
                </a:solidFill>
                <a:latin typeface="Arial"/>
                <a:cs typeface="Arial"/>
              </a:rPr>
              <a:t>4.5 [95% </a:t>
            </a:r>
            <a:r>
              <a:rPr sz="1300" spc="-4" dirty="0">
                <a:solidFill>
                  <a:srgbClr val="F6EB00"/>
                </a:solidFill>
                <a:latin typeface="Arial"/>
                <a:cs typeface="Arial"/>
              </a:rPr>
              <a:t>CI </a:t>
            </a:r>
            <a:r>
              <a:rPr sz="1300" dirty="0">
                <a:solidFill>
                  <a:srgbClr val="F6EB00"/>
                </a:solidFill>
                <a:latin typeface="Arial"/>
                <a:cs typeface="Arial"/>
              </a:rPr>
              <a:t>3.3,</a:t>
            </a:r>
            <a:r>
              <a:rPr sz="1300" spc="-126" dirty="0">
                <a:solidFill>
                  <a:srgbClr val="F6EB0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6EB00"/>
                </a:solidFill>
                <a:latin typeface="Arial"/>
                <a:cs typeface="Arial"/>
              </a:rPr>
              <a:t>7.2]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934196" y="1280902"/>
            <a:ext cx="5452918" cy="50706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4" dirty="0"/>
              <a:t>Death </a:t>
            </a:r>
            <a:r>
              <a:rPr sz="3200" dirty="0"/>
              <a:t>or </a:t>
            </a:r>
            <a:r>
              <a:rPr sz="3200" spc="-4" dirty="0"/>
              <a:t>HF</a:t>
            </a:r>
            <a:r>
              <a:rPr sz="3200" spc="-49" dirty="0"/>
              <a:t> </a:t>
            </a:r>
            <a:r>
              <a:rPr sz="3200" spc="-4" dirty="0"/>
              <a:t>Hospitalization</a:t>
            </a:r>
            <a:endParaRPr sz="3200"/>
          </a:p>
        </p:txBody>
      </p:sp>
      <p:sp>
        <p:nvSpPr>
          <p:cNvPr id="47" name="object 47"/>
          <p:cNvSpPr txBox="1"/>
          <p:nvPr/>
        </p:nvSpPr>
        <p:spPr>
          <a:xfrm>
            <a:off x="487200" y="5446293"/>
            <a:ext cx="4308764" cy="13461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See Important Safety Information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Within. </a:t>
            </a: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©2019 Abbott. All rights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reserved.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AP2947499-US Rev</a:t>
            </a:r>
            <a:r>
              <a:rPr sz="800" spc="85" dirty="0">
                <a:solidFill>
                  <a:srgbClr val="DCDDD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7367" y="1233767"/>
            <a:ext cx="1086195" cy="282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1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747900"/>
            <a:ext cx="3121563" cy="62706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pc="-4" dirty="0">
                <a:solidFill>
                  <a:srgbClr val="FFFF00"/>
                </a:solidFill>
              </a:rPr>
              <a:t>Conclusions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09" y="1754168"/>
            <a:ext cx="8107691" cy="4502402"/>
          </a:xfrm>
          <a:custGeom>
            <a:avLst/>
            <a:gdLst/>
            <a:ahLst/>
            <a:cxnLst/>
            <a:rect l="l" t="t" r="r" b="b"/>
            <a:pathLst>
              <a:path w="8428355" h="3952240">
                <a:moveTo>
                  <a:pt x="0" y="0"/>
                </a:moveTo>
                <a:lnTo>
                  <a:pt x="0" y="3951744"/>
                </a:lnTo>
                <a:lnTo>
                  <a:pt x="8427732" y="3951744"/>
                </a:lnTo>
                <a:lnTo>
                  <a:pt x="842773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7709" y="1600200"/>
            <a:ext cx="7365695" cy="465637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pts with HF and moderate-to-severe or severe  secondary MR who remain symptomatic despite  maximally-tolerated </a:t>
            </a:r>
            <a:r>
              <a:rPr sz="2200" spc="-54" dirty="0">
                <a:solidFill>
                  <a:srgbClr val="FFFFFF"/>
                </a:solidFill>
                <a:latin typeface="Arial"/>
                <a:cs typeface="Arial"/>
              </a:rPr>
              <a:t>GDMT,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transcatheter mitral leaflet  approximation with the </a:t>
            </a:r>
            <a:r>
              <a:rPr sz="2200" spc="-4" dirty="0" err="1">
                <a:solidFill>
                  <a:srgbClr val="FFFFFF"/>
                </a:solidFill>
                <a:latin typeface="Arial"/>
                <a:cs typeface="Arial"/>
              </a:rPr>
              <a:t>MitraClip</a:t>
            </a:r>
            <a:r>
              <a:rPr lang="en-US" sz="2200" spc="-4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endParaRPr lang="en-US" sz="2200" spc="-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r>
              <a:rPr lang="en-US" sz="2200" spc="-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afe, </a:t>
            </a:r>
            <a:endParaRPr lang="en-US" sz="2200" spc="-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r>
              <a:rPr lang="en-US" sz="2200" spc="-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rovided  durable reduction in MR, </a:t>
            </a:r>
            <a:endParaRPr lang="en-US" sz="2200" spc="-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r>
              <a:rPr lang="en-US" sz="2200" spc="-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educed the rate of HF  hospitalizations, </a:t>
            </a:r>
            <a:endParaRPr lang="en-US" sz="2200" spc="-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r>
              <a:rPr lang="en-US" sz="2200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mproved survival, </a:t>
            </a:r>
            <a:endParaRPr lang="en-US" sz="2200" spc="-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23381" marR="4559" indent="-211984">
              <a:spcBef>
                <a:spcPts val="90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r>
              <a:rPr lang="en-US" sz="2200" spc="-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uality-of-life and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functional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capacity during 24-month</a:t>
            </a:r>
            <a:r>
              <a:rPr sz="2200" spc="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endParaRPr sz="2200" dirty="0">
              <a:latin typeface="Arial"/>
              <a:cs typeface="Arial"/>
            </a:endParaRPr>
          </a:p>
          <a:p>
            <a:pPr marL="223381" marR="409152" indent="-211984">
              <a:spcBef>
                <a:spcPts val="1167"/>
              </a:spcBef>
              <a:buClr>
                <a:srgbClr val="F6EB00"/>
              </a:buClr>
              <a:buChar char="•"/>
              <a:tabLst>
                <a:tab pos="222811" algn="l"/>
                <a:tab pos="223381" algn="l"/>
              </a:tabLst>
            </a:pPr>
            <a:r>
              <a:rPr lang="en-US" sz="22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2781" y="6553200"/>
            <a:ext cx="4308764" cy="13461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See Important Safety Information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Within. </a:t>
            </a:r>
            <a:r>
              <a:rPr sz="800" spc="-4" dirty="0">
                <a:solidFill>
                  <a:srgbClr val="DCDDDE"/>
                </a:solidFill>
                <a:latin typeface="Calibri"/>
                <a:cs typeface="Calibri"/>
              </a:rPr>
              <a:t>©2019 Abbott. All rights </a:t>
            </a:r>
            <a:r>
              <a:rPr sz="800" spc="-9" dirty="0">
                <a:solidFill>
                  <a:srgbClr val="DCDDDE"/>
                </a:solidFill>
                <a:latin typeface="Calibri"/>
                <a:cs typeface="Calibri"/>
              </a:rPr>
              <a:t>reserved.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AP2947499-US Rev</a:t>
            </a:r>
            <a:r>
              <a:rPr sz="800" spc="85" dirty="0">
                <a:solidFill>
                  <a:srgbClr val="DCDDD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DCDDDE"/>
                </a:solidFill>
                <a:latin typeface="Arial"/>
                <a:cs typeface="Arial"/>
              </a:rPr>
              <a:t>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367" y="1233767"/>
            <a:ext cx="1086195" cy="282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10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81F09D38-4AEE-4359-8132-6A00770361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6550" y="304800"/>
            <a:ext cx="8470900" cy="722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</a:rPr>
              <a:t>Severe </a:t>
            </a:r>
            <a:r>
              <a:rPr lang="en-US" altLang="en-US" sz="3200" b="1" dirty="0" err="1">
                <a:solidFill>
                  <a:srgbClr val="FFFF00"/>
                </a:solidFill>
              </a:rPr>
              <a:t>Bioprosthetic</a:t>
            </a:r>
            <a:r>
              <a:rPr lang="en-US" altLang="en-US" sz="3200" b="1" dirty="0">
                <a:solidFill>
                  <a:srgbClr val="FFFF00"/>
                </a:solidFill>
              </a:rPr>
              <a:t> MV Regurgitation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976FF6D4-4F82-4056-BE84-7901BC9BF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29" y="4413756"/>
            <a:ext cx="3660982" cy="2135589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Moderate MR, mitral PG 32 mmHg, Mitral MG 12 mmHg, severe decreased global left ventricular systolic function, EF 25 %, mild AI, moderate TR, Peak PAP 41 mmHg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" y="1209874"/>
            <a:ext cx="3731618" cy="270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976FF6D4-4F82-4056-BE84-7901BC9BF591}"/>
              </a:ext>
            </a:extLst>
          </p:cNvPr>
          <p:cNvSpPr txBox="1">
            <a:spLocks/>
          </p:cNvSpPr>
          <p:nvPr/>
        </p:nvSpPr>
        <p:spPr bwMode="auto">
          <a:xfrm>
            <a:off x="3920761" y="4347836"/>
            <a:ext cx="5046623" cy="11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fontAlgn="auto" hangingPunct="1">
              <a:spcAft>
                <a:spcPts val="0"/>
              </a:spcAft>
              <a:buAutoNum type="alphaUcParenBoth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Severe MR, mitral MG 9.3 mmHg</a:t>
            </a:r>
          </a:p>
          <a:p>
            <a:pPr marL="342900" indent="-342900" algn="l" eaLnBrk="1" fontAlgn="auto" hangingPunct="1">
              <a:spcAft>
                <a:spcPts val="0"/>
              </a:spcAft>
              <a:buAutoNum type="alphaUcParenBoth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Showed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transeptal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puncture site and height from MV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616DC02-FD4A-4A2F-9FCC-BBFADBB7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73" y="3977622"/>
            <a:ext cx="3044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Transthoracic echocardiogram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616DC02-FD4A-4A2F-9FCC-BBFADBB7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57" y="3977622"/>
            <a:ext cx="336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Transesophageal echocardiogram</a:t>
            </a:r>
          </a:p>
        </p:txBody>
      </p:sp>
      <p:pic>
        <p:nvPicPr>
          <p:cNvPr id="9" name="Picture 8" descr="C:\Users\42467\Downloads\IMG_4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r="23155"/>
          <a:stretch/>
        </p:blipFill>
        <p:spPr bwMode="auto">
          <a:xfrm rot="5400000">
            <a:off x="4054374" y="1434946"/>
            <a:ext cx="2440174" cy="25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42467\Downloads\IMG_4281.JPG">
            <a:extLst>
              <a:ext uri="{FF2B5EF4-FFF2-40B4-BE49-F238E27FC236}">
                <a16:creationId xmlns:a16="http://schemas.microsoft.com/office/drawing/2014/main" id="{2D0EE491-02C4-4E2C-94CC-B89183183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24216"/>
          <a:stretch/>
        </p:blipFill>
        <p:spPr bwMode="auto">
          <a:xfrm rot="5400000">
            <a:off x="6805046" y="1748482"/>
            <a:ext cx="2079184" cy="22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53ADA87-E982-417E-AE09-17BF1F0E4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673" y="1467452"/>
            <a:ext cx="35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234FD39-F173-4190-B9A2-F8A897C9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025" y="1826776"/>
            <a:ext cx="35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B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315200" cy="115409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Consultant and Proctor – Medtronic</a:t>
            </a:r>
          </a:p>
          <a:p>
            <a:r>
              <a:rPr lang="en-US" dirty="0"/>
              <a:t>Consultant – Abbott Vascular</a:t>
            </a:r>
          </a:p>
        </p:txBody>
      </p:sp>
    </p:spTree>
    <p:extLst>
      <p:ext uri="{BB962C8B-B14F-4D97-AF65-F5344CB8AC3E}">
        <p14:creationId xmlns:p14="http://schemas.microsoft.com/office/powerpoint/2010/main" val="261010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R MVIVStudy_1_XA_TAVR[20180911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993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1424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42467\Downloads\IMG_42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2546" r="19792"/>
          <a:stretch/>
        </p:blipFill>
        <p:spPr bwMode="auto">
          <a:xfrm rot="5400000">
            <a:off x="4441280" y="1127401"/>
            <a:ext cx="2226791" cy="21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42467\Downloads\IMG_4295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0" t="50929" r="1003" b="1366"/>
          <a:stretch/>
        </p:blipFill>
        <p:spPr bwMode="auto">
          <a:xfrm>
            <a:off x="6766699" y="1105231"/>
            <a:ext cx="2262831" cy="22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42467\Downloads\IMG_42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7"/>
          <a:stretch/>
        </p:blipFill>
        <p:spPr bwMode="auto">
          <a:xfrm rot="5400000">
            <a:off x="2198685" y="1195959"/>
            <a:ext cx="2232649" cy="20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B4A366-A321-48C7-8A21-D334EBD13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068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Final Results</a:t>
            </a:r>
          </a:p>
        </p:txBody>
      </p:sp>
      <p:pic>
        <p:nvPicPr>
          <p:cNvPr id="9" name="Picture 8" descr="C:\Users\42467\Downloads\IMG_42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5"/>
          <a:stretch/>
        </p:blipFill>
        <p:spPr bwMode="auto">
          <a:xfrm rot="5400000">
            <a:off x="31902" y="1183736"/>
            <a:ext cx="2232648" cy="20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616DC02-FD4A-4A2F-9FCC-BBFADBB7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0" y="3338118"/>
            <a:ext cx="2076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Pre-TMVIV replacement TEE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1345D2-0AEE-4325-B0FA-965CA240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04" y="4065223"/>
            <a:ext cx="8839200" cy="2699134"/>
          </a:xfrm>
        </p:spPr>
        <p:txBody>
          <a:bodyPr rtlCol="0"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AutoNum type="alphaUcPeriod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Pre-procedural 2D TEE with color Doppler shows severe mitral regurgitation.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Post-procedural 2D TEE shows complete resolution of mitral regurgitation after deployment of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26-mm BE valve.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457200" indent="-457200" algn="just" eaLnBrk="1" fontAlgn="auto" hangingPunct="1">
              <a:spcAft>
                <a:spcPts val="0"/>
              </a:spcAft>
              <a:buAutoNum type="alphaUcPeriod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Atrial septal defect from septostomy on TEE with left to right shunt on color Doppler.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457200" indent="-457200" algn="just" eaLnBrk="1" fontAlgn="auto" hangingPunct="1">
              <a:spcAft>
                <a:spcPts val="0"/>
              </a:spcAft>
              <a:buAutoNum type="alphaUcPeriod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3D TEE shows closure of atrial septal defect with 12 mm septal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occluder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.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79034CFD-2D3E-4C17-A4C4-CE6A3E5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0" y="1106619"/>
            <a:ext cx="35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9034CFD-2D3E-4C17-A4C4-CE6A3E5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12" y="1105467"/>
            <a:ext cx="35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B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034CFD-2D3E-4C17-A4C4-CE6A3E5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928" y="1102717"/>
            <a:ext cx="3337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034CFD-2D3E-4C17-A4C4-CE6A3E5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650" y="1095601"/>
            <a:ext cx="362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616DC02-FD4A-4A2F-9FCC-BBFADBB7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067" y="3337500"/>
            <a:ext cx="2242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ASD from Septostomy on TEE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616DC02-FD4A-4A2F-9FCC-BBFADBB7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328" y="3324985"/>
            <a:ext cx="218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Post-ASD closure 3D TEE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0756B70-EE5D-4F27-9307-D8FC770B7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722" y="3333410"/>
            <a:ext cx="2076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Post-TMVIV replacement TEE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DDFC1E-D55F-47E4-A786-CE883DBF6D35}"/>
              </a:ext>
            </a:extLst>
          </p:cNvPr>
          <p:cNvSpPr/>
          <p:nvPr/>
        </p:nvSpPr>
        <p:spPr>
          <a:xfrm>
            <a:off x="6805328" y="1533604"/>
            <a:ext cx="1043272" cy="218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7430"/>
            <a:ext cx="7315200" cy="1154097"/>
          </a:xfrm>
        </p:spPr>
        <p:txBody>
          <a:bodyPr/>
          <a:lstStyle/>
          <a:p>
            <a:pPr algn="ctr"/>
            <a:r>
              <a:rPr lang="en-US" dirty="0"/>
              <a:t>TMVR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1527"/>
            <a:ext cx="7594535" cy="540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4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rancatheter mitral valves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66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Transcatheter</a:t>
            </a:r>
            <a:r>
              <a:rPr lang="en-US" dirty="0"/>
              <a:t> mitral valves of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5A1CA-3FD6-40A9-B1A3-86AE5E4C8BFC}"/>
              </a:ext>
            </a:extLst>
          </p:cNvPr>
          <p:cNvSpPr/>
          <p:nvPr/>
        </p:nvSpPr>
        <p:spPr>
          <a:xfrm>
            <a:off x="4419600" y="57912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A8EEE-1C1E-4262-A2F1-6FAA6580298B}"/>
              </a:ext>
            </a:extLst>
          </p:cNvPr>
          <p:cNvSpPr/>
          <p:nvPr/>
        </p:nvSpPr>
        <p:spPr>
          <a:xfrm>
            <a:off x="6553200" y="57912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4BAFE-3794-4837-B858-27E5B1840726}"/>
              </a:ext>
            </a:extLst>
          </p:cNvPr>
          <p:cNvSpPr/>
          <p:nvPr/>
        </p:nvSpPr>
        <p:spPr>
          <a:xfrm>
            <a:off x="2590800" y="57912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0175B-8CF7-4AFC-A21A-E28D624F884F}"/>
              </a:ext>
            </a:extLst>
          </p:cNvPr>
          <p:cNvSpPr/>
          <p:nvPr/>
        </p:nvSpPr>
        <p:spPr>
          <a:xfrm>
            <a:off x="4572000" y="36576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52475"/>
            <a:ext cx="89344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66800" y="1905000"/>
            <a:ext cx="3048000" cy="4572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6800" y="3581400"/>
            <a:ext cx="4191000" cy="4572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7D4D4B-E16B-4F98-AF26-C25E46EA06C0}"/>
              </a:ext>
            </a:extLst>
          </p:cNvPr>
          <p:cNvSpPr/>
          <p:nvPr/>
        </p:nvSpPr>
        <p:spPr>
          <a:xfrm>
            <a:off x="1066800" y="4953000"/>
            <a:ext cx="4191000" cy="4572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60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315200" cy="1154097"/>
          </a:xfrm>
        </p:spPr>
        <p:txBody>
          <a:bodyPr/>
          <a:lstStyle/>
          <a:p>
            <a:pPr algn="ctr"/>
            <a:r>
              <a:rPr lang="en-US" dirty="0"/>
              <a:t>Structural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315200" cy="3539527"/>
          </a:xfrm>
        </p:spPr>
        <p:txBody>
          <a:bodyPr/>
          <a:lstStyle/>
          <a:p>
            <a:r>
              <a:rPr lang="en-US" dirty="0"/>
              <a:t>TAVR</a:t>
            </a:r>
          </a:p>
          <a:p>
            <a:r>
              <a:rPr lang="en-US" dirty="0"/>
              <a:t>Mitral valve repair and replacement</a:t>
            </a:r>
          </a:p>
          <a:p>
            <a:r>
              <a:rPr lang="en-US" dirty="0"/>
              <a:t>Tricuspid valve repair and replacement</a:t>
            </a:r>
          </a:p>
          <a:p>
            <a:r>
              <a:rPr lang="en-US" dirty="0"/>
              <a:t>PFO/ASD closure</a:t>
            </a:r>
          </a:p>
          <a:p>
            <a:r>
              <a:rPr lang="en-US" dirty="0"/>
              <a:t>LAA closure procedure </a:t>
            </a:r>
          </a:p>
          <a:p>
            <a:r>
              <a:rPr lang="en-US" dirty="0"/>
              <a:t>PVL </a:t>
            </a:r>
          </a:p>
          <a:p>
            <a:r>
              <a:rPr lang="en-US" dirty="0"/>
              <a:t>VSD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388114"/>
            <a:ext cx="434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All percutaneous</a:t>
            </a:r>
          </a:p>
        </p:txBody>
      </p:sp>
    </p:spTree>
    <p:extLst>
      <p:ext uri="{BB962C8B-B14F-4D97-AF65-F5344CB8AC3E}">
        <p14:creationId xmlns:p14="http://schemas.microsoft.com/office/powerpoint/2010/main" val="3183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81000"/>
            <a:ext cx="7315200" cy="115409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13314" name="Picture 2" descr="C:\Users\muhammad raza\Downloads\IMG_1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3200" y="14986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0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5"/>
          <p:cNvSpPr>
            <a:spLocks noChangeArrowheads="1"/>
          </p:cNvSpPr>
          <p:nvPr/>
        </p:nvSpPr>
        <p:spPr bwMode="invGray">
          <a:xfrm>
            <a:off x="1051034" y="1686300"/>
            <a:ext cx="6989380" cy="3876299"/>
          </a:xfrm>
          <a:prstGeom prst="rect">
            <a:avLst/>
          </a:prstGeom>
          <a:gradFill rotWithShape="1">
            <a:gsLst>
              <a:gs pos="0">
                <a:srgbClr val="0070C0">
                  <a:alpha val="0"/>
                </a:srgbClr>
              </a:gs>
              <a:gs pos="100000">
                <a:srgbClr val="00206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4336" tIns="17168" rIns="34336" bIns="17168" anchor="ctr"/>
          <a:lstStyle/>
          <a:p>
            <a:pPr algn="ctr">
              <a:defRPr/>
            </a:pPr>
            <a:endParaRPr lang="en-US" sz="21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532104" y="26020"/>
            <a:ext cx="8088086" cy="9747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Structural Heart Disease</a:t>
            </a:r>
          </a:p>
        </p:txBody>
      </p:sp>
      <p:sp>
        <p:nvSpPr>
          <p:cNvPr id="226309" name="Conten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Increases with Age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6453316"/>
            <a:ext cx="70043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900" b="0">
                <a:solidFill>
                  <a:srgbClr val="FFFFFF"/>
                </a:solidFill>
                <a:latin typeface="+mn-lt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>
                <a:ea typeface="SimSun" pitchFamily="2" charset="-122"/>
              </a:rPr>
              <a:t>Nkomo</a:t>
            </a:r>
            <a:r>
              <a:rPr lang="en-US" dirty="0">
                <a:ea typeface="SimSun" pitchFamily="2" charset="-122"/>
              </a:rPr>
              <a:t> et al. Burden of </a:t>
            </a:r>
            <a:r>
              <a:rPr lang="en-US" dirty="0" err="1">
                <a:ea typeface="SimSun" pitchFamily="2" charset="-122"/>
              </a:rPr>
              <a:t>Valvular</a:t>
            </a:r>
            <a:r>
              <a:rPr lang="en-US" dirty="0">
                <a:ea typeface="SimSun" pitchFamily="2" charset="-122"/>
              </a:rPr>
              <a:t> Heart Diseases: A Population-based Study, </a:t>
            </a:r>
          </a:p>
          <a:p>
            <a:r>
              <a:rPr lang="en-US" dirty="0">
                <a:ea typeface="SimSun" pitchFamily="2" charset="-122"/>
              </a:rPr>
              <a:t>Lancet, 2006; 368: 1005-11.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invGray">
          <a:xfrm>
            <a:off x="852666" y="5638800"/>
            <a:ext cx="7446963" cy="4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4163" indent="-2841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charset="0"/>
              <a:buChar char="•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914400" indent="-2428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376363" indent="-2952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828800" indent="-33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2844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7416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988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560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132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Aft>
                <a:spcPct val="5000"/>
              </a:spcAft>
              <a:buFontTx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 &gt; 9.3% for ≥75 year olds (p&lt;.0001) </a:t>
            </a:r>
          </a:p>
        </p:txBody>
      </p:sp>
      <p:sp>
        <p:nvSpPr>
          <p:cNvPr id="10" name="TextBox 9"/>
          <p:cNvSpPr txBox="1"/>
          <p:nvPr/>
        </p:nvSpPr>
        <p:spPr bwMode="invGray">
          <a:xfrm>
            <a:off x="2036129" y="1846178"/>
            <a:ext cx="441422" cy="2951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14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12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10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8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6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4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2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en-US" dirty="0"/>
              <a:t>0</a:t>
            </a:r>
          </a:p>
        </p:txBody>
      </p:sp>
      <p:sp>
        <p:nvSpPr>
          <p:cNvPr id="14" name="TextBox 13"/>
          <p:cNvSpPr txBox="1"/>
          <p:nvPr/>
        </p:nvSpPr>
        <p:spPr bwMode="invGray">
          <a:xfrm rot="16200000">
            <a:off x="57888" y="2992674"/>
            <a:ext cx="3212200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dirty="0"/>
              <a:t>Prevalence (%) of moderate </a:t>
            </a:r>
            <a:br>
              <a:rPr lang="en-US" dirty="0"/>
            </a:br>
            <a:r>
              <a:rPr lang="en-US" dirty="0"/>
              <a:t>to severe valve disease</a:t>
            </a:r>
          </a:p>
        </p:txBody>
      </p:sp>
      <p:sp>
        <p:nvSpPr>
          <p:cNvPr id="15" name="TextBox 14"/>
          <p:cNvSpPr txBox="1"/>
          <p:nvPr/>
        </p:nvSpPr>
        <p:spPr bwMode="invGray">
          <a:xfrm>
            <a:off x="3103672" y="2878641"/>
            <a:ext cx="246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Aortic valve disease</a:t>
            </a:r>
          </a:p>
        </p:txBody>
      </p:sp>
      <p:sp>
        <p:nvSpPr>
          <p:cNvPr id="17" name="TextBox 16"/>
          <p:cNvSpPr txBox="1"/>
          <p:nvPr/>
        </p:nvSpPr>
        <p:spPr bwMode="invGray">
          <a:xfrm>
            <a:off x="4273041" y="5092866"/>
            <a:ext cx="1441959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dirty="0"/>
              <a:t>Age (years)</a:t>
            </a:r>
          </a:p>
        </p:txBody>
      </p:sp>
      <p:sp>
        <p:nvSpPr>
          <p:cNvPr id="18" name="TextBox 17"/>
          <p:cNvSpPr txBox="1"/>
          <p:nvPr/>
        </p:nvSpPr>
        <p:spPr bwMode="invGray">
          <a:xfrm>
            <a:off x="2601961" y="4662160"/>
            <a:ext cx="5176394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tabLst>
                <a:tab pos="1203325" algn="ctr"/>
                <a:tab pos="2339975" algn="ctr"/>
                <a:tab pos="3543300" algn="ctr"/>
                <a:tab pos="4692650" algn="ctr"/>
                <a:tab pos="5373688" algn="ctr"/>
              </a:tabLst>
            </a:pPr>
            <a:r>
              <a:rPr lang="en-US" dirty="0"/>
              <a:t>&lt;45	    45-54	55-64	65-74	&gt;75</a:t>
            </a:r>
          </a:p>
        </p:txBody>
      </p:sp>
      <p:sp>
        <p:nvSpPr>
          <p:cNvPr id="19" name="Rectangle 18"/>
          <p:cNvSpPr/>
          <p:nvPr/>
        </p:nvSpPr>
        <p:spPr bwMode="invGray">
          <a:xfrm>
            <a:off x="2241277" y="1984454"/>
            <a:ext cx="5234020" cy="261856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 bwMode="invGray">
          <a:xfrm>
            <a:off x="3103672" y="2510498"/>
            <a:ext cx="246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Mitral valve disease</a:t>
            </a:r>
          </a:p>
        </p:txBody>
      </p:sp>
      <p:sp>
        <p:nvSpPr>
          <p:cNvPr id="22" name="TextBox 21"/>
          <p:cNvSpPr txBox="1"/>
          <p:nvPr/>
        </p:nvSpPr>
        <p:spPr bwMode="invGray">
          <a:xfrm>
            <a:off x="3103672" y="2142355"/>
            <a:ext cx="246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All valve disease</a:t>
            </a:r>
          </a:p>
        </p:txBody>
      </p:sp>
      <p:cxnSp>
        <p:nvCxnSpPr>
          <p:cNvPr id="3" name="Straight Connector 2"/>
          <p:cNvCxnSpPr/>
          <p:nvPr/>
        </p:nvCxnSpPr>
        <p:spPr bwMode="invGray">
          <a:xfrm>
            <a:off x="2672952" y="2330738"/>
            <a:ext cx="381000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invGray">
          <a:xfrm>
            <a:off x="2672952" y="2689010"/>
            <a:ext cx="3810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invGray">
          <a:xfrm>
            <a:off x="2672952" y="3047282"/>
            <a:ext cx="381000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 bwMode="invGray">
          <a:xfrm>
            <a:off x="2790742" y="2293033"/>
            <a:ext cx="4577374" cy="2222607"/>
          </a:xfrm>
          <a:custGeom>
            <a:avLst/>
            <a:gdLst>
              <a:gd name="connsiteX0" fmla="*/ 0 w 4577374"/>
              <a:gd name="connsiteY0" fmla="*/ 2169688 h 2222607"/>
              <a:gd name="connsiteX1" fmla="*/ 1137729 w 4577374"/>
              <a:gd name="connsiteY1" fmla="*/ 2222607 h 2222607"/>
              <a:gd name="connsiteX2" fmla="*/ 2275458 w 4577374"/>
              <a:gd name="connsiteY2" fmla="*/ 1997701 h 2222607"/>
              <a:gd name="connsiteX3" fmla="*/ 3426416 w 4577374"/>
              <a:gd name="connsiteY3" fmla="*/ 859937 h 2222607"/>
              <a:gd name="connsiteX4" fmla="*/ 4577374 w 4577374"/>
              <a:gd name="connsiteY4" fmla="*/ 0 h 222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374" h="2222607">
                <a:moveTo>
                  <a:pt x="0" y="2169688"/>
                </a:moveTo>
                <a:lnTo>
                  <a:pt x="1137729" y="2222607"/>
                </a:lnTo>
                <a:lnTo>
                  <a:pt x="2275458" y="1997701"/>
                </a:lnTo>
                <a:lnTo>
                  <a:pt x="3426416" y="859937"/>
                </a:lnTo>
                <a:lnTo>
                  <a:pt x="4577374" y="0"/>
                </a:lnTo>
              </a:path>
            </a:pathLst>
          </a:custGeom>
          <a:ln w="28575" cmpd="sng"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invGray">
          <a:xfrm>
            <a:off x="2790742" y="2941293"/>
            <a:ext cx="4577374" cy="1614037"/>
          </a:xfrm>
          <a:custGeom>
            <a:avLst/>
            <a:gdLst>
              <a:gd name="connsiteX0" fmla="*/ 0 w 4577374"/>
              <a:gd name="connsiteY0" fmla="*/ 1594192 h 1614037"/>
              <a:gd name="connsiteX1" fmla="*/ 1137729 w 4577374"/>
              <a:gd name="connsiteY1" fmla="*/ 1614037 h 1614037"/>
              <a:gd name="connsiteX2" fmla="*/ 2288687 w 4577374"/>
              <a:gd name="connsiteY2" fmla="*/ 1488354 h 1614037"/>
              <a:gd name="connsiteX3" fmla="*/ 3426416 w 4577374"/>
              <a:gd name="connsiteY3" fmla="*/ 549037 h 1614037"/>
              <a:gd name="connsiteX4" fmla="*/ 4577374 w 4577374"/>
              <a:gd name="connsiteY4" fmla="*/ 0 h 161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374" h="1614037">
                <a:moveTo>
                  <a:pt x="0" y="1594192"/>
                </a:moveTo>
                <a:lnTo>
                  <a:pt x="1137729" y="1614037"/>
                </a:lnTo>
                <a:lnTo>
                  <a:pt x="2288687" y="1488354"/>
                </a:lnTo>
                <a:lnTo>
                  <a:pt x="3426416" y="549037"/>
                </a:lnTo>
                <a:lnTo>
                  <a:pt x="4577374" y="0"/>
                </a:lnTo>
              </a:path>
            </a:pathLst>
          </a:cu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invGray">
          <a:xfrm>
            <a:off x="2790742" y="3854150"/>
            <a:ext cx="4564145" cy="721024"/>
          </a:xfrm>
          <a:custGeom>
            <a:avLst/>
            <a:gdLst>
              <a:gd name="connsiteX0" fmla="*/ 0 w 4564145"/>
              <a:gd name="connsiteY0" fmla="*/ 721024 h 721024"/>
              <a:gd name="connsiteX1" fmla="*/ 1131114 w 4564145"/>
              <a:gd name="connsiteY1" fmla="*/ 714409 h 721024"/>
              <a:gd name="connsiteX2" fmla="*/ 2282072 w 4564145"/>
              <a:gd name="connsiteY2" fmla="*/ 681335 h 721024"/>
              <a:gd name="connsiteX3" fmla="*/ 3426416 w 4564145"/>
              <a:gd name="connsiteY3" fmla="*/ 396894 h 721024"/>
              <a:gd name="connsiteX4" fmla="*/ 4564145 w 4564145"/>
              <a:gd name="connsiteY4" fmla="*/ 0 h 7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4145" h="721024">
                <a:moveTo>
                  <a:pt x="0" y="721024"/>
                </a:moveTo>
                <a:lnTo>
                  <a:pt x="1131114" y="714409"/>
                </a:lnTo>
                <a:lnTo>
                  <a:pt x="2282072" y="681335"/>
                </a:lnTo>
                <a:lnTo>
                  <a:pt x="3426416" y="396894"/>
                </a:lnTo>
                <a:lnTo>
                  <a:pt x="4564145" y="0"/>
                </a:lnTo>
              </a:path>
            </a:pathLst>
          </a:custGeom>
          <a:ln w="28575" cmpd="sng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67041" y="1931904"/>
            <a:ext cx="5300803" cy="2756843"/>
            <a:chOff x="2467041" y="1931904"/>
            <a:chExt cx="5300803" cy="2756843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477551" y="1931904"/>
              <a:ext cx="0" cy="2756843"/>
            </a:xfrm>
            <a:prstGeom prst="line">
              <a:avLst/>
            </a:prstGeom>
            <a:noFill/>
            <a:ln w="19050" cap="flat" cmpd="sng" algn="ctr">
              <a:solidFill>
                <a:srgbClr val="7596CE">
                  <a:alpha val="7098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2467041" y="4688747"/>
              <a:ext cx="5300803" cy="0"/>
            </a:xfrm>
            <a:prstGeom prst="line">
              <a:avLst/>
            </a:prstGeom>
            <a:noFill/>
            <a:ln w="19050" cap="flat" cmpd="sng" algn="ctr">
              <a:solidFill>
                <a:srgbClr val="7596CE">
                  <a:alpha val="7098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094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MR – 2 Types</a:t>
            </a:r>
            <a:endParaRPr lang="en-US" dirty="0"/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ltGray">
          <a:xfrm>
            <a:off x="429064" y="1230794"/>
            <a:ext cx="3964328" cy="174804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800" i="0" u="none" strike="noStrike" cap="none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ts val="800"/>
              </a:spcBef>
            </a:pPr>
            <a:r>
              <a:rPr lang="en-GB" altLang="en-US" sz="2000" dirty="0"/>
              <a:t>Incompetent mitral </a:t>
            </a:r>
            <a:br>
              <a:rPr lang="en-GB" altLang="en-US" sz="2000" dirty="0"/>
            </a:br>
            <a:r>
              <a:rPr lang="en-GB" altLang="en-US" sz="2000" dirty="0"/>
              <a:t>valve closure</a:t>
            </a:r>
          </a:p>
          <a:p>
            <a:pPr>
              <a:spcBef>
                <a:spcPts val="800"/>
              </a:spcBef>
            </a:pPr>
            <a:r>
              <a:rPr lang="en-GB" altLang="en-US" sz="2000" dirty="0"/>
              <a:t>Systolic retrograde blood flow from the LV into the LA</a:t>
            </a:r>
          </a:p>
        </p:txBody>
      </p:sp>
      <p:sp>
        <p:nvSpPr>
          <p:cNvPr id="33796" name="Text Box 25"/>
          <p:cNvSpPr txBox="1">
            <a:spLocks noChangeArrowheads="1"/>
          </p:cNvSpPr>
          <p:nvPr/>
        </p:nvSpPr>
        <p:spPr bwMode="auto">
          <a:xfrm>
            <a:off x="152400" y="6535330"/>
            <a:ext cx="21320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0" dirty="0"/>
              <a:t>Mayo Clinic (www.mayoclinic.com)</a:t>
            </a:r>
          </a:p>
        </p:txBody>
      </p:sp>
      <p:sp>
        <p:nvSpPr>
          <p:cNvPr id="10" name="Round Same Side Corner Rectangle 9"/>
          <p:cNvSpPr/>
          <p:nvPr/>
        </p:nvSpPr>
        <p:spPr bwMode="invGray">
          <a:xfrm rot="16200000" flipH="1">
            <a:off x="5436224" y="413056"/>
            <a:ext cx="2498725" cy="4074773"/>
          </a:xfrm>
          <a:prstGeom prst="round2SameRect">
            <a:avLst>
              <a:gd name="adj1" fmla="val 7895"/>
              <a:gd name="adj2" fmla="val 0"/>
            </a:avLst>
          </a:prstGeom>
          <a:solidFill>
            <a:schemeClr val="accent5">
              <a:lumMod val="1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baseline="70000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338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r="1474"/>
          <a:stretch>
            <a:fillRect/>
          </a:stretch>
        </p:blipFill>
        <p:spPr bwMode="gray">
          <a:xfrm>
            <a:off x="4725071" y="1256598"/>
            <a:ext cx="1739337" cy="237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 Same Side Corner Rectangle 14"/>
          <p:cNvSpPr/>
          <p:nvPr/>
        </p:nvSpPr>
        <p:spPr bwMode="invGray">
          <a:xfrm rot="16200000" flipH="1">
            <a:off x="5353004" y="3073036"/>
            <a:ext cx="2670175" cy="4069764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accent5">
              <a:lumMod val="1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baseline="70000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33803" name="Picture 2" descr="http://mitracliphospitalkit.com/downloads/MR_Series_Closeup-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1" t="2090" r="446" b="19550"/>
          <a:stretch>
            <a:fillRect/>
          </a:stretch>
        </p:blipFill>
        <p:spPr bwMode="gray">
          <a:xfrm>
            <a:off x="4725071" y="3852204"/>
            <a:ext cx="173933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 descr="C:\Users\liutx8\AppData\Local\Microsoft\Windows\Temporary Internet Files\Content.Outlook\Y8M6RL2R\dmr-prolapse-arrows_l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r="5232" b="1990"/>
          <a:stretch/>
        </p:blipFill>
        <p:spPr bwMode="gray">
          <a:xfrm>
            <a:off x="1261434" y="3220012"/>
            <a:ext cx="2299587" cy="316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invGray">
          <a:xfrm>
            <a:off x="6557306" y="1268438"/>
            <a:ext cx="205580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Primary:</a:t>
            </a:r>
            <a:br>
              <a:rPr lang="en-US" sz="1400" dirty="0">
                <a:latin typeface="Arial" charset="0"/>
                <a:ea typeface="ＭＳ Ｐゴシック" charset="-128"/>
              </a:rPr>
            </a:br>
            <a:r>
              <a:rPr lang="en-US" sz="1400" dirty="0">
                <a:latin typeface="Arial" charset="0"/>
                <a:ea typeface="ＭＳ Ｐゴシック" charset="-128"/>
              </a:rPr>
              <a:t>Anatomic abnormality  the mitral valve </a:t>
            </a:r>
          </a:p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charset="0"/>
                <a:ea typeface="ＭＳ Ｐゴシック" charset="-128"/>
              </a:rPr>
              <a:t>Leaflets </a:t>
            </a:r>
          </a:p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Arial" charset="0"/>
                <a:ea typeface="ＭＳ Ｐゴシック" charset="-128"/>
              </a:rPr>
              <a:t>Subvalvular</a:t>
            </a:r>
            <a:r>
              <a:rPr lang="en-US" sz="1400" dirty="0">
                <a:latin typeface="Arial" charset="0"/>
                <a:ea typeface="ＭＳ Ｐゴシック" charset="-128"/>
              </a:rPr>
              <a:t> apparatus</a:t>
            </a:r>
          </a:p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charset="0"/>
                <a:ea typeface="ＭＳ Ｐゴシック" charset="-128"/>
              </a:rPr>
              <a:t>Chordae and papillary muscles</a:t>
            </a:r>
          </a:p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 bwMode="invGray">
          <a:xfrm>
            <a:off x="6557306" y="3864026"/>
            <a:ext cx="213970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Secondary :</a:t>
            </a:r>
            <a:br>
              <a:rPr lang="en-US" dirty="0">
                <a:latin typeface="Arial" charset="0"/>
                <a:ea typeface="ＭＳ Ｐゴシック" charset="-128"/>
              </a:rPr>
            </a:br>
            <a:r>
              <a:rPr lang="en-US" sz="1400" dirty="0">
                <a:latin typeface="Arial" charset="0"/>
                <a:ea typeface="ＭＳ Ｐゴシック" charset="-128"/>
              </a:rPr>
              <a:t>LV dilation; often secondary to ischemic heart disease </a:t>
            </a:r>
          </a:p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charset="0"/>
                <a:ea typeface="ＭＳ Ｐゴシック" charset="-128"/>
              </a:rPr>
              <a:t>Leads to mitral annular dilation</a:t>
            </a:r>
          </a:p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charset="0"/>
                <a:ea typeface="ＭＳ Ｐゴシック" charset="-128"/>
              </a:rPr>
              <a:t>Incomplete </a:t>
            </a:r>
            <a:r>
              <a:rPr lang="en-US" sz="1400" dirty="0" err="1">
                <a:latin typeface="Arial" charset="0"/>
                <a:ea typeface="ＭＳ Ｐゴシック" charset="-128"/>
              </a:rPr>
              <a:t>coaptation</a:t>
            </a:r>
            <a:r>
              <a:rPr lang="en-US" sz="1400" dirty="0">
                <a:latin typeface="Arial" charset="0"/>
                <a:ea typeface="ＭＳ Ｐゴシック" charset="-128"/>
              </a:rPr>
              <a:t> of the mitral valve </a:t>
            </a:r>
          </a:p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23"/>
          <p:cNvSpPr txBox="1">
            <a:spLocks noChangeArrowheads="1"/>
          </p:cNvSpPr>
          <p:nvPr/>
        </p:nvSpPr>
        <p:spPr>
          <a:xfrm>
            <a:off x="914400" y="-1524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Mitral Regurgitation Etiologies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10" grpId="0" animBg="1"/>
      <p:bldP spid="15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15200" cy="1154097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Pathophysiology of MR</a:t>
            </a:r>
          </a:p>
        </p:txBody>
      </p:sp>
      <p:sp>
        <p:nvSpPr>
          <p:cNvPr id="8" name="Circular Arrow 7"/>
          <p:cNvSpPr/>
          <p:nvPr/>
        </p:nvSpPr>
        <p:spPr bwMode="auto">
          <a:xfrm>
            <a:off x="2319337" y="1470753"/>
            <a:ext cx="4137025" cy="4137025"/>
          </a:xfrm>
          <a:prstGeom prst="circularArrow">
            <a:avLst>
              <a:gd name="adj1" fmla="val 5544"/>
              <a:gd name="adj2" fmla="val 330680"/>
              <a:gd name="adj3" fmla="val 14401423"/>
              <a:gd name="adj4" fmla="val 17015893"/>
              <a:gd name="adj5" fmla="val 5757"/>
            </a:avLst>
          </a:prstGeom>
          <a:gradFill flip="none" rotWithShape="1">
            <a:gsLst>
              <a:gs pos="19000">
                <a:srgbClr val="FFFFFF">
                  <a:lumMod val="50000"/>
                </a:srgbClr>
              </a:gs>
              <a:gs pos="100000">
                <a:srgbClr val="FFFFFF">
                  <a:lumMod val="75000"/>
                </a:srgbClr>
              </a:gs>
            </a:gsLst>
            <a:lin ang="4440000" scaled="0"/>
            <a:tileRect/>
          </a:gradFill>
          <a:ln w="9525" cap="sq" cmpd="sng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 bwMode="auto">
          <a:xfrm>
            <a:off x="3689350" y="1481866"/>
            <a:ext cx="1397000" cy="722312"/>
          </a:xfrm>
          <a:custGeom>
            <a:avLst/>
            <a:gdLst>
              <a:gd name="connsiteX0" fmla="*/ 120514 w 1397941"/>
              <a:gd name="connsiteY0" fmla="*/ 0 h 723072"/>
              <a:gd name="connsiteX1" fmla="*/ 1397941 w 1397941"/>
              <a:gd name="connsiteY1" fmla="*/ 0 h 723072"/>
              <a:gd name="connsiteX2" fmla="*/ 1397941 w 1397941"/>
              <a:gd name="connsiteY2" fmla="*/ 0 h 723072"/>
              <a:gd name="connsiteX3" fmla="*/ 1397941 w 1397941"/>
              <a:gd name="connsiteY3" fmla="*/ 602558 h 723072"/>
              <a:gd name="connsiteX4" fmla="*/ 1277427 w 1397941"/>
              <a:gd name="connsiteY4" fmla="*/ 723072 h 723072"/>
              <a:gd name="connsiteX5" fmla="*/ 0 w 1397941"/>
              <a:gd name="connsiteY5" fmla="*/ 723072 h 723072"/>
              <a:gd name="connsiteX6" fmla="*/ 0 w 1397941"/>
              <a:gd name="connsiteY6" fmla="*/ 723072 h 723072"/>
              <a:gd name="connsiteX7" fmla="*/ 0 w 1397941"/>
              <a:gd name="connsiteY7" fmla="*/ 120514 h 723072"/>
              <a:gd name="connsiteX8" fmla="*/ 120514 w 1397941"/>
              <a:gd name="connsiteY8" fmla="*/ 0 h 7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41" h="723072">
                <a:moveTo>
                  <a:pt x="120514" y="0"/>
                </a:moveTo>
                <a:lnTo>
                  <a:pt x="1397941" y="0"/>
                </a:lnTo>
                <a:lnTo>
                  <a:pt x="1397941" y="0"/>
                </a:lnTo>
                <a:lnTo>
                  <a:pt x="1397941" y="602558"/>
                </a:lnTo>
                <a:cubicBezTo>
                  <a:pt x="1397941" y="669116"/>
                  <a:pt x="1343985" y="723072"/>
                  <a:pt x="1277427" y="723072"/>
                </a:cubicBezTo>
                <a:lnTo>
                  <a:pt x="0" y="723072"/>
                </a:lnTo>
                <a:lnTo>
                  <a:pt x="0" y="723072"/>
                </a:lnTo>
                <a:lnTo>
                  <a:pt x="0" y="120514"/>
                </a:lnTo>
                <a:cubicBezTo>
                  <a:pt x="0" y="53956"/>
                  <a:pt x="53956" y="0"/>
                  <a:pt x="1205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777BC">
                  <a:shade val="30000"/>
                  <a:satMod val="115000"/>
                </a:srgbClr>
              </a:gs>
              <a:gs pos="50000">
                <a:srgbClr val="3777BC">
                  <a:shade val="67500"/>
                  <a:satMod val="115000"/>
                </a:srgbClr>
              </a:gs>
              <a:gs pos="100000">
                <a:srgbClr val="3777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Increasing Mitral Regurgitation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5535612" y="2758216"/>
            <a:ext cx="1398588" cy="722312"/>
          </a:xfrm>
          <a:custGeom>
            <a:avLst/>
            <a:gdLst>
              <a:gd name="connsiteX0" fmla="*/ 120514 w 1397941"/>
              <a:gd name="connsiteY0" fmla="*/ 0 h 723072"/>
              <a:gd name="connsiteX1" fmla="*/ 1397941 w 1397941"/>
              <a:gd name="connsiteY1" fmla="*/ 0 h 723072"/>
              <a:gd name="connsiteX2" fmla="*/ 1397941 w 1397941"/>
              <a:gd name="connsiteY2" fmla="*/ 0 h 723072"/>
              <a:gd name="connsiteX3" fmla="*/ 1397941 w 1397941"/>
              <a:gd name="connsiteY3" fmla="*/ 602558 h 723072"/>
              <a:gd name="connsiteX4" fmla="*/ 1277427 w 1397941"/>
              <a:gd name="connsiteY4" fmla="*/ 723072 h 723072"/>
              <a:gd name="connsiteX5" fmla="*/ 0 w 1397941"/>
              <a:gd name="connsiteY5" fmla="*/ 723072 h 723072"/>
              <a:gd name="connsiteX6" fmla="*/ 0 w 1397941"/>
              <a:gd name="connsiteY6" fmla="*/ 723072 h 723072"/>
              <a:gd name="connsiteX7" fmla="*/ 0 w 1397941"/>
              <a:gd name="connsiteY7" fmla="*/ 120514 h 723072"/>
              <a:gd name="connsiteX8" fmla="*/ 120514 w 1397941"/>
              <a:gd name="connsiteY8" fmla="*/ 0 h 7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41" h="723072">
                <a:moveTo>
                  <a:pt x="120514" y="0"/>
                </a:moveTo>
                <a:lnTo>
                  <a:pt x="1397941" y="0"/>
                </a:lnTo>
                <a:lnTo>
                  <a:pt x="1397941" y="0"/>
                </a:lnTo>
                <a:lnTo>
                  <a:pt x="1397941" y="602558"/>
                </a:lnTo>
                <a:cubicBezTo>
                  <a:pt x="1397941" y="669116"/>
                  <a:pt x="1343985" y="723072"/>
                  <a:pt x="1277427" y="723072"/>
                </a:cubicBezTo>
                <a:lnTo>
                  <a:pt x="0" y="723072"/>
                </a:lnTo>
                <a:lnTo>
                  <a:pt x="0" y="723072"/>
                </a:lnTo>
                <a:lnTo>
                  <a:pt x="0" y="120514"/>
                </a:lnTo>
                <a:cubicBezTo>
                  <a:pt x="0" y="53956"/>
                  <a:pt x="53956" y="0"/>
                  <a:pt x="1205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777BC">
                  <a:shade val="30000"/>
                  <a:satMod val="115000"/>
                </a:srgbClr>
              </a:gs>
              <a:gs pos="50000">
                <a:srgbClr val="3777BC">
                  <a:shade val="67500"/>
                  <a:satMod val="115000"/>
                </a:srgbClr>
              </a:gs>
              <a:gs pos="100000">
                <a:srgbClr val="3777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Increase Load/Stress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4891087" y="4642578"/>
            <a:ext cx="1397000" cy="723900"/>
          </a:xfrm>
          <a:custGeom>
            <a:avLst/>
            <a:gdLst>
              <a:gd name="connsiteX0" fmla="*/ 120514 w 1397941"/>
              <a:gd name="connsiteY0" fmla="*/ 0 h 723072"/>
              <a:gd name="connsiteX1" fmla="*/ 1397941 w 1397941"/>
              <a:gd name="connsiteY1" fmla="*/ 0 h 723072"/>
              <a:gd name="connsiteX2" fmla="*/ 1397941 w 1397941"/>
              <a:gd name="connsiteY2" fmla="*/ 0 h 723072"/>
              <a:gd name="connsiteX3" fmla="*/ 1397941 w 1397941"/>
              <a:gd name="connsiteY3" fmla="*/ 602558 h 723072"/>
              <a:gd name="connsiteX4" fmla="*/ 1277427 w 1397941"/>
              <a:gd name="connsiteY4" fmla="*/ 723072 h 723072"/>
              <a:gd name="connsiteX5" fmla="*/ 0 w 1397941"/>
              <a:gd name="connsiteY5" fmla="*/ 723072 h 723072"/>
              <a:gd name="connsiteX6" fmla="*/ 0 w 1397941"/>
              <a:gd name="connsiteY6" fmla="*/ 723072 h 723072"/>
              <a:gd name="connsiteX7" fmla="*/ 0 w 1397941"/>
              <a:gd name="connsiteY7" fmla="*/ 120514 h 723072"/>
              <a:gd name="connsiteX8" fmla="*/ 120514 w 1397941"/>
              <a:gd name="connsiteY8" fmla="*/ 0 h 7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41" h="723072">
                <a:moveTo>
                  <a:pt x="120514" y="0"/>
                </a:moveTo>
                <a:lnTo>
                  <a:pt x="1397941" y="0"/>
                </a:lnTo>
                <a:lnTo>
                  <a:pt x="1397941" y="0"/>
                </a:lnTo>
                <a:lnTo>
                  <a:pt x="1397941" y="602558"/>
                </a:lnTo>
                <a:cubicBezTo>
                  <a:pt x="1397941" y="669116"/>
                  <a:pt x="1343985" y="723072"/>
                  <a:pt x="1277427" y="723072"/>
                </a:cubicBezTo>
                <a:lnTo>
                  <a:pt x="0" y="723072"/>
                </a:lnTo>
                <a:lnTo>
                  <a:pt x="0" y="723072"/>
                </a:lnTo>
                <a:lnTo>
                  <a:pt x="0" y="120514"/>
                </a:lnTo>
                <a:cubicBezTo>
                  <a:pt x="0" y="53956"/>
                  <a:pt x="53956" y="0"/>
                  <a:pt x="1205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777BC">
                  <a:shade val="30000"/>
                  <a:satMod val="115000"/>
                </a:srgbClr>
              </a:gs>
              <a:gs pos="50000">
                <a:srgbClr val="3777BC">
                  <a:shade val="67500"/>
                  <a:satMod val="115000"/>
                </a:srgbClr>
              </a:gs>
              <a:gs pos="100000">
                <a:srgbClr val="3777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Muscle Damage/Loss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2417762" y="4642578"/>
            <a:ext cx="1398588" cy="723900"/>
          </a:xfrm>
          <a:custGeom>
            <a:avLst/>
            <a:gdLst>
              <a:gd name="connsiteX0" fmla="*/ 120514 w 1397941"/>
              <a:gd name="connsiteY0" fmla="*/ 0 h 723072"/>
              <a:gd name="connsiteX1" fmla="*/ 1397941 w 1397941"/>
              <a:gd name="connsiteY1" fmla="*/ 0 h 723072"/>
              <a:gd name="connsiteX2" fmla="*/ 1397941 w 1397941"/>
              <a:gd name="connsiteY2" fmla="*/ 0 h 723072"/>
              <a:gd name="connsiteX3" fmla="*/ 1397941 w 1397941"/>
              <a:gd name="connsiteY3" fmla="*/ 602558 h 723072"/>
              <a:gd name="connsiteX4" fmla="*/ 1277427 w 1397941"/>
              <a:gd name="connsiteY4" fmla="*/ 723072 h 723072"/>
              <a:gd name="connsiteX5" fmla="*/ 0 w 1397941"/>
              <a:gd name="connsiteY5" fmla="*/ 723072 h 723072"/>
              <a:gd name="connsiteX6" fmla="*/ 0 w 1397941"/>
              <a:gd name="connsiteY6" fmla="*/ 723072 h 723072"/>
              <a:gd name="connsiteX7" fmla="*/ 0 w 1397941"/>
              <a:gd name="connsiteY7" fmla="*/ 120514 h 723072"/>
              <a:gd name="connsiteX8" fmla="*/ 120514 w 1397941"/>
              <a:gd name="connsiteY8" fmla="*/ 0 h 7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41" h="723072">
                <a:moveTo>
                  <a:pt x="120514" y="0"/>
                </a:moveTo>
                <a:lnTo>
                  <a:pt x="1397941" y="0"/>
                </a:lnTo>
                <a:lnTo>
                  <a:pt x="1397941" y="0"/>
                </a:lnTo>
                <a:lnTo>
                  <a:pt x="1397941" y="602558"/>
                </a:lnTo>
                <a:cubicBezTo>
                  <a:pt x="1397941" y="669116"/>
                  <a:pt x="1343985" y="723072"/>
                  <a:pt x="1277427" y="723072"/>
                </a:cubicBezTo>
                <a:lnTo>
                  <a:pt x="0" y="723072"/>
                </a:lnTo>
                <a:lnTo>
                  <a:pt x="0" y="723072"/>
                </a:lnTo>
                <a:lnTo>
                  <a:pt x="0" y="120514"/>
                </a:lnTo>
                <a:cubicBezTo>
                  <a:pt x="0" y="53956"/>
                  <a:pt x="53956" y="0"/>
                  <a:pt x="1205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777BC">
                  <a:shade val="30000"/>
                  <a:satMod val="115000"/>
                </a:srgbClr>
              </a:gs>
              <a:gs pos="50000">
                <a:srgbClr val="3777BC">
                  <a:shade val="67500"/>
                  <a:satMod val="115000"/>
                </a:srgbClr>
              </a:gs>
              <a:gs pos="100000">
                <a:srgbClr val="3777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Dysfunction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of Left Ventricle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1836737" y="2758216"/>
            <a:ext cx="1398588" cy="722312"/>
          </a:xfrm>
          <a:custGeom>
            <a:avLst/>
            <a:gdLst>
              <a:gd name="connsiteX0" fmla="*/ 120514 w 1397941"/>
              <a:gd name="connsiteY0" fmla="*/ 0 h 723072"/>
              <a:gd name="connsiteX1" fmla="*/ 1397941 w 1397941"/>
              <a:gd name="connsiteY1" fmla="*/ 0 h 723072"/>
              <a:gd name="connsiteX2" fmla="*/ 1397941 w 1397941"/>
              <a:gd name="connsiteY2" fmla="*/ 0 h 723072"/>
              <a:gd name="connsiteX3" fmla="*/ 1397941 w 1397941"/>
              <a:gd name="connsiteY3" fmla="*/ 602558 h 723072"/>
              <a:gd name="connsiteX4" fmla="*/ 1277427 w 1397941"/>
              <a:gd name="connsiteY4" fmla="*/ 723072 h 723072"/>
              <a:gd name="connsiteX5" fmla="*/ 0 w 1397941"/>
              <a:gd name="connsiteY5" fmla="*/ 723072 h 723072"/>
              <a:gd name="connsiteX6" fmla="*/ 0 w 1397941"/>
              <a:gd name="connsiteY6" fmla="*/ 723072 h 723072"/>
              <a:gd name="connsiteX7" fmla="*/ 0 w 1397941"/>
              <a:gd name="connsiteY7" fmla="*/ 120514 h 723072"/>
              <a:gd name="connsiteX8" fmla="*/ 120514 w 1397941"/>
              <a:gd name="connsiteY8" fmla="*/ 0 h 7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41" h="723072">
                <a:moveTo>
                  <a:pt x="120514" y="0"/>
                </a:moveTo>
                <a:lnTo>
                  <a:pt x="1397941" y="0"/>
                </a:lnTo>
                <a:lnTo>
                  <a:pt x="1397941" y="0"/>
                </a:lnTo>
                <a:lnTo>
                  <a:pt x="1397941" y="602558"/>
                </a:lnTo>
                <a:cubicBezTo>
                  <a:pt x="1397941" y="669116"/>
                  <a:pt x="1343985" y="723072"/>
                  <a:pt x="1277427" y="723072"/>
                </a:cubicBezTo>
                <a:lnTo>
                  <a:pt x="0" y="723072"/>
                </a:lnTo>
                <a:lnTo>
                  <a:pt x="0" y="723072"/>
                </a:lnTo>
                <a:lnTo>
                  <a:pt x="0" y="120514"/>
                </a:lnTo>
                <a:cubicBezTo>
                  <a:pt x="0" y="53956"/>
                  <a:pt x="53956" y="0"/>
                  <a:pt x="1205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777BC">
                  <a:shade val="30000"/>
                  <a:satMod val="115000"/>
                </a:srgbClr>
              </a:gs>
              <a:gs pos="50000">
                <a:srgbClr val="3777BC">
                  <a:shade val="67500"/>
                  <a:satMod val="115000"/>
                </a:srgbClr>
              </a:gs>
              <a:gs pos="100000">
                <a:srgbClr val="3777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Dilation of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Arial" charset="0"/>
              </a:rPr>
              <a:t>Left Ventricle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358573" y="2553203"/>
            <a:ext cx="2058492" cy="2062642"/>
          </a:xfrm>
          <a:prstGeom prst="ellipse">
            <a:avLst/>
          </a:prstGeom>
          <a:gradFill flip="none" rotWithShape="1">
            <a:gsLst>
              <a:gs pos="0">
                <a:srgbClr val="F68700">
                  <a:shade val="30000"/>
                  <a:satMod val="115000"/>
                </a:srgbClr>
              </a:gs>
              <a:gs pos="50000">
                <a:srgbClr val="F68700">
                  <a:shade val="67500"/>
                  <a:satMod val="115000"/>
                </a:srgbClr>
              </a:gs>
              <a:gs pos="100000">
                <a:srgbClr val="F687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92075" dist="76200" dir="2700000">
              <a:prstClr val="black">
                <a:alpha val="20000"/>
              </a:prstClr>
            </a:innerShdw>
          </a:effectLst>
        </p:spPr>
        <p:txBody>
          <a:bodyPr tIns="0"/>
          <a:lstStyle/>
          <a:p>
            <a:pPr algn="ctr">
              <a:defRPr/>
            </a:pPr>
            <a:r>
              <a:rPr lang="en-US" sz="2000" kern="0" dirty="0">
                <a:solidFill>
                  <a:srgbClr val="FFFFFF"/>
                </a:solidFill>
                <a:latin typeface="+mn-lt"/>
                <a:ea typeface="ＭＳ Ｐゴシック" charset="-128"/>
              </a:rPr>
              <a:t>1</a:t>
            </a:r>
            <a:r>
              <a:rPr lang="en-US" sz="2400" kern="0" dirty="0">
                <a:solidFill>
                  <a:srgbClr val="FFFFFF"/>
                </a:solidFill>
                <a:latin typeface="+mn-lt"/>
                <a:ea typeface="ＭＳ Ｐゴシック" charset="-128"/>
              </a:rPr>
              <a:t> </a:t>
            </a:r>
            <a:r>
              <a:rPr lang="en-US" sz="2000" kern="0" dirty="0">
                <a:solidFill>
                  <a:srgbClr val="FFFFFF"/>
                </a:solidFill>
                <a:latin typeface="+mn-lt"/>
                <a:ea typeface="ＭＳ Ｐゴシック" charset="-128"/>
              </a:rPr>
              <a:t>year mortality </a:t>
            </a:r>
          </a:p>
          <a:p>
            <a:pPr algn="ctr">
              <a:defRPr/>
            </a:pPr>
            <a:r>
              <a:rPr lang="en-US" sz="2400" kern="0" dirty="0">
                <a:solidFill>
                  <a:srgbClr val="FFFFFF"/>
                </a:solidFill>
                <a:latin typeface="+mn-lt"/>
                <a:ea typeface="ＭＳ Ｐゴシック" charset="-128"/>
              </a:rPr>
              <a:t>up to </a:t>
            </a:r>
          </a:p>
          <a:p>
            <a:pPr algn="ctr">
              <a:defRPr/>
            </a:pPr>
            <a:r>
              <a:rPr lang="en-US" sz="3200" kern="0" dirty="0">
                <a:solidFill>
                  <a:srgbClr val="FFFFFF"/>
                </a:solidFill>
                <a:latin typeface="+mn-lt"/>
                <a:ea typeface="ＭＳ Ｐゴシック" charset="-128"/>
              </a:rPr>
              <a:t>57%</a:t>
            </a:r>
            <a:r>
              <a:rPr lang="en-US" sz="2400" kern="0" baseline="50000" dirty="0">
                <a:solidFill>
                  <a:srgbClr val="FFFFFF"/>
                </a:solidFill>
                <a:latin typeface="+mn-lt"/>
                <a:ea typeface="ＭＳ Ｐゴシック" charset="-128"/>
              </a:rPr>
              <a:t>1</a:t>
            </a:r>
            <a:endParaRPr lang="en-US" sz="3200" kern="0" baseline="50000" dirty="0">
              <a:solidFill>
                <a:srgbClr val="FFFFFF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372" name="Text Box 25"/>
          <p:cNvSpPr txBox="1">
            <a:spLocks noChangeArrowheads="1"/>
          </p:cNvSpPr>
          <p:nvPr/>
        </p:nvSpPr>
        <p:spPr bwMode="auto">
          <a:xfrm>
            <a:off x="152400" y="6107668"/>
            <a:ext cx="8305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900" b="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57150" indent="-57150"/>
            <a:r>
              <a:rPr lang="en-US" baseline="30000" dirty="0"/>
              <a:t>1 </a:t>
            </a:r>
            <a:r>
              <a:rPr lang="en-GB" dirty="0"/>
              <a:t>Cioffi G, et al. Functional mitral regurgitation predicts 1-year mortality in elderly patients with systolic chronic heart failure. </a:t>
            </a:r>
            <a:br>
              <a:rPr lang="en-GB" dirty="0"/>
            </a:br>
            <a:r>
              <a:rPr lang="en-GB" sz="500" dirty="0"/>
              <a:t> </a:t>
            </a:r>
            <a:r>
              <a:rPr lang="en-GB" dirty="0"/>
              <a:t>European Journal of Heart Failure 2005 Dec;7(7):1112-7</a:t>
            </a:r>
          </a:p>
        </p:txBody>
      </p:sp>
    </p:spTree>
    <p:extLst>
      <p:ext uri="{BB962C8B-B14F-4D97-AF65-F5344CB8AC3E}">
        <p14:creationId xmlns:p14="http://schemas.microsoft.com/office/powerpoint/2010/main" val="38183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ChangeArrowheads="1"/>
          </p:cNvSpPr>
          <p:nvPr/>
        </p:nvSpPr>
        <p:spPr bwMode="invGray">
          <a:xfrm>
            <a:off x="347663" y="1281112"/>
            <a:ext cx="8448675" cy="4281488"/>
          </a:xfrm>
          <a:prstGeom prst="rect">
            <a:avLst/>
          </a:prstGeom>
          <a:gradFill rotWithShape="1">
            <a:gsLst>
              <a:gs pos="0">
                <a:srgbClr val="0070C0">
                  <a:alpha val="0"/>
                </a:srgbClr>
              </a:gs>
              <a:gs pos="100000">
                <a:srgbClr val="00206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4336" tIns="17168" rIns="34336" bIns="17168" anchor="ctr"/>
          <a:lstStyle/>
          <a:p>
            <a:pPr algn="ctr">
              <a:defRPr/>
            </a:pPr>
            <a:endParaRPr lang="en-US" sz="21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7" name="Straight Connector 6"/>
          <p:cNvCxnSpPr/>
          <p:nvPr/>
        </p:nvCxnSpPr>
        <p:spPr bwMode="invGray">
          <a:xfrm>
            <a:off x="0" y="2480139"/>
            <a:ext cx="76962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4" name="Rectangle 8"/>
          <p:cNvSpPr>
            <a:spLocks noChangeArrowheads="1"/>
          </p:cNvSpPr>
          <p:nvPr/>
        </p:nvSpPr>
        <p:spPr bwMode="invGray">
          <a:xfrm>
            <a:off x="2819400" y="4495800"/>
            <a:ext cx="579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r"/>
            <a:r>
              <a:rPr lang="en-US" altLang="en-US" sz="4000" b="0" i="1" dirty="0">
                <a:solidFill>
                  <a:schemeClr val="tx2"/>
                </a:solidFill>
              </a:rPr>
              <a:t>What about therapy?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invGray">
          <a:xfrm>
            <a:off x="808038" y="1828422"/>
            <a:ext cx="7796212" cy="2936875"/>
          </a:xfrm>
          <a:prstGeom prst="rect">
            <a:avLst/>
          </a:prstGeom>
          <a:effectLst/>
        </p:spPr>
        <p:txBody>
          <a:bodyPr lIns="0" tIns="0" rIns="0" bIns="0" anchor="ctr">
            <a:noAutofit/>
          </a:bodyPr>
          <a:lstStyle>
            <a:lvl1pPr marL="284163" indent="-2841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imes" panose="02020603050405020304" pitchFamily="18" charset="0"/>
              <a:buChar char="•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914400" indent="-2428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376363" indent="-2952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828800" indent="-33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2844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7416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988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560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13213" indent="-341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5000"/>
              </a:lnSpc>
              <a:buFont typeface="Times" charset="0"/>
              <a:buNone/>
              <a:defRPr/>
            </a:pPr>
            <a:r>
              <a:rPr lang="en-US" sz="3600" cap="all" dirty="0">
                <a:solidFill>
                  <a:srgbClr val="FFFF00"/>
                </a:solidFill>
              </a:rPr>
              <a:t>MITRAL REGURGITATION</a:t>
            </a:r>
          </a:p>
          <a:p>
            <a:pPr marL="0" indent="0">
              <a:buNone/>
            </a:pPr>
            <a:r>
              <a:rPr lang="en-US" altLang="en-US" dirty="0"/>
              <a:t>Untreated severe MR is associated with increased morbidity and mortality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68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5"/>
          <p:cNvSpPr>
            <a:spLocks noChangeArrowheads="1"/>
          </p:cNvSpPr>
          <p:nvPr/>
        </p:nvSpPr>
        <p:spPr bwMode="invGray">
          <a:xfrm>
            <a:off x="261288" y="1702276"/>
            <a:ext cx="6673174" cy="4388120"/>
          </a:xfrm>
          <a:prstGeom prst="rect">
            <a:avLst/>
          </a:prstGeom>
          <a:gradFill rotWithShape="1">
            <a:gsLst>
              <a:gs pos="0">
                <a:srgbClr val="0070C0">
                  <a:alpha val="0"/>
                </a:srgbClr>
              </a:gs>
              <a:gs pos="100000">
                <a:srgbClr val="00206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4336" tIns="17168" rIns="34336" bIns="17168" anchor="ctr"/>
          <a:lstStyle/>
          <a:p>
            <a:pPr algn="ctr">
              <a:defRPr/>
            </a:pPr>
            <a:endParaRPr lang="en-US" sz="21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22882" y="1853290"/>
            <a:ext cx="5587867" cy="3584555"/>
            <a:chOff x="2467041" y="1931904"/>
            <a:chExt cx="5300803" cy="2756843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477551" y="1931904"/>
              <a:ext cx="0" cy="2756843"/>
            </a:xfrm>
            <a:prstGeom prst="line">
              <a:avLst/>
            </a:prstGeom>
            <a:noFill/>
            <a:ln w="19050" cap="flat" cmpd="sng" algn="ctr">
              <a:solidFill>
                <a:srgbClr val="7596CE">
                  <a:alpha val="7098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2467041" y="4688747"/>
              <a:ext cx="5300803" cy="0"/>
            </a:xfrm>
            <a:prstGeom prst="line">
              <a:avLst/>
            </a:prstGeom>
            <a:noFill/>
            <a:ln w="19050" cap="flat" cmpd="sng" algn="ctr">
              <a:solidFill>
                <a:srgbClr val="7596CE">
                  <a:alpha val="7098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28" y="0"/>
            <a:ext cx="8088086" cy="9747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Asymptomatic DMR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Natural History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6531755"/>
            <a:ext cx="2530748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900" b="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Avierinos</a:t>
            </a:r>
            <a:r>
              <a:rPr lang="en-US" dirty="0"/>
              <a:t> JF, et al.  Circulation 2002;106:1355</a:t>
            </a:r>
          </a:p>
        </p:txBody>
      </p:sp>
      <p:sp>
        <p:nvSpPr>
          <p:cNvPr id="26" name="Rectangle 25"/>
          <p:cNvSpPr/>
          <p:nvPr/>
        </p:nvSpPr>
        <p:spPr bwMode="invGray">
          <a:xfrm>
            <a:off x="451676" y="1914795"/>
            <a:ext cx="5660476" cy="42537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 bwMode="invGray">
          <a:xfrm>
            <a:off x="684350" y="1586249"/>
            <a:ext cx="569800" cy="3953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100"/>
              </a:lnSpc>
              <a:spcBef>
                <a:spcPts val="0"/>
              </a:spcBef>
            </a:pPr>
            <a:r>
              <a:rPr lang="en-US" dirty="0"/>
              <a:t>100</a:t>
            </a:r>
          </a:p>
          <a:p>
            <a:pPr algn="r">
              <a:lnSpc>
                <a:spcPts val="5100"/>
              </a:lnSpc>
              <a:spcBef>
                <a:spcPts val="0"/>
              </a:spcBef>
            </a:pPr>
            <a:r>
              <a:rPr lang="en-US" dirty="0"/>
              <a:t>90</a:t>
            </a:r>
          </a:p>
          <a:p>
            <a:pPr algn="r">
              <a:lnSpc>
                <a:spcPts val="5100"/>
              </a:lnSpc>
              <a:spcBef>
                <a:spcPts val="0"/>
              </a:spcBef>
            </a:pPr>
            <a:r>
              <a:rPr lang="en-US" dirty="0"/>
              <a:t>80</a:t>
            </a:r>
          </a:p>
          <a:p>
            <a:pPr algn="r">
              <a:lnSpc>
                <a:spcPts val="5100"/>
              </a:lnSpc>
              <a:spcBef>
                <a:spcPts val="0"/>
              </a:spcBef>
            </a:pPr>
            <a:r>
              <a:rPr lang="en-US" dirty="0"/>
              <a:t>70</a:t>
            </a:r>
          </a:p>
          <a:p>
            <a:pPr algn="r">
              <a:lnSpc>
                <a:spcPts val="5100"/>
              </a:lnSpc>
              <a:spcBef>
                <a:spcPts val="0"/>
              </a:spcBef>
            </a:pPr>
            <a:r>
              <a:rPr lang="en-US" dirty="0"/>
              <a:t>60</a:t>
            </a:r>
          </a:p>
          <a:p>
            <a:pPr algn="r">
              <a:lnSpc>
                <a:spcPts val="5100"/>
              </a:lnSpc>
              <a:spcBef>
                <a:spcPts val="0"/>
              </a:spcBef>
            </a:pPr>
            <a:r>
              <a:rPr lang="en-US" dirty="0"/>
              <a:t>50</a:t>
            </a:r>
          </a:p>
        </p:txBody>
      </p:sp>
      <p:sp>
        <p:nvSpPr>
          <p:cNvPr id="29" name="TextBox 28"/>
          <p:cNvSpPr txBox="1"/>
          <p:nvPr/>
        </p:nvSpPr>
        <p:spPr bwMode="invGray">
          <a:xfrm rot="16200000">
            <a:off x="-146085" y="3546984"/>
            <a:ext cx="1352241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dirty="0"/>
              <a:t>Survival %</a:t>
            </a:r>
          </a:p>
        </p:txBody>
      </p:sp>
      <p:sp>
        <p:nvSpPr>
          <p:cNvPr id="31" name="TextBox 30"/>
          <p:cNvSpPr txBox="1"/>
          <p:nvPr/>
        </p:nvSpPr>
        <p:spPr bwMode="invGray">
          <a:xfrm>
            <a:off x="1185508" y="5456757"/>
            <a:ext cx="5058071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tabLst>
                <a:tab pos="969963" algn="ctr"/>
                <a:tab pos="2005013" algn="ctr"/>
                <a:tab pos="2974975" algn="ctr"/>
                <a:tab pos="3833813" algn="ctr"/>
              </a:tabLst>
            </a:pPr>
            <a:r>
              <a:rPr lang="en-US" dirty="0"/>
              <a:t>0	2	4	6	8	10</a:t>
            </a:r>
          </a:p>
        </p:txBody>
      </p:sp>
      <p:sp>
        <p:nvSpPr>
          <p:cNvPr id="4" name="Freeform 3"/>
          <p:cNvSpPr/>
          <p:nvPr/>
        </p:nvSpPr>
        <p:spPr bwMode="invGray">
          <a:xfrm>
            <a:off x="1276648" y="2190747"/>
            <a:ext cx="4619625" cy="2852737"/>
          </a:xfrm>
          <a:custGeom>
            <a:avLst/>
            <a:gdLst>
              <a:gd name="connsiteX0" fmla="*/ 0 w 4619625"/>
              <a:gd name="connsiteY0" fmla="*/ 0 h 2852737"/>
              <a:gd name="connsiteX1" fmla="*/ 61912 w 4619625"/>
              <a:gd name="connsiteY1" fmla="*/ 28575 h 2852737"/>
              <a:gd name="connsiteX2" fmla="*/ 61912 w 4619625"/>
              <a:gd name="connsiteY2" fmla="*/ 161925 h 2852737"/>
              <a:gd name="connsiteX3" fmla="*/ 300037 w 4619625"/>
              <a:gd name="connsiteY3" fmla="*/ 161925 h 2852737"/>
              <a:gd name="connsiteX4" fmla="*/ 290512 w 4619625"/>
              <a:gd name="connsiteY4" fmla="*/ 204787 h 2852737"/>
              <a:gd name="connsiteX5" fmla="*/ 290512 w 4619625"/>
              <a:gd name="connsiteY5" fmla="*/ 204787 h 2852737"/>
              <a:gd name="connsiteX6" fmla="*/ 290512 w 4619625"/>
              <a:gd name="connsiteY6" fmla="*/ 285750 h 2852737"/>
              <a:gd name="connsiteX7" fmla="*/ 719137 w 4619625"/>
              <a:gd name="connsiteY7" fmla="*/ 285750 h 2852737"/>
              <a:gd name="connsiteX8" fmla="*/ 742950 w 4619625"/>
              <a:gd name="connsiteY8" fmla="*/ 342900 h 2852737"/>
              <a:gd name="connsiteX9" fmla="*/ 752475 w 4619625"/>
              <a:gd name="connsiteY9" fmla="*/ 414337 h 2852737"/>
              <a:gd name="connsiteX10" fmla="*/ 833437 w 4619625"/>
              <a:gd name="connsiteY10" fmla="*/ 414337 h 2852737"/>
              <a:gd name="connsiteX11" fmla="*/ 842962 w 4619625"/>
              <a:gd name="connsiteY11" fmla="*/ 476250 h 2852737"/>
              <a:gd name="connsiteX12" fmla="*/ 866775 w 4619625"/>
              <a:gd name="connsiteY12" fmla="*/ 476250 h 2852737"/>
              <a:gd name="connsiteX13" fmla="*/ 866775 w 4619625"/>
              <a:gd name="connsiteY13" fmla="*/ 528637 h 2852737"/>
              <a:gd name="connsiteX14" fmla="*/ 866775 w 4619625"/>
              <a:gd name="connsiteY14" fmla="*/ 528637 h 2852737"/>
              <a:gd name="connsiteX15" fmla="*/ 885825 w 4619625"/>
              <a:gd name="connsiteY15" fmla="*/ 585787 h 2852737"/>
              <a:gd name="connsiteX16" fmla="*/ 919162 w 4619625"/>
              <a:gd name="connsiteY16" fmla="*/ 571500 h 2852737"/>
              <a:gd name="connsiteX17" fmla="*/ 914400 w 4619625"/>
              <a:gd name="connsiteY17" fmla="*/ 666750 h 2852737"/>
              <a:gd name="connsiteX18" fmla="*/ 1047750 w 4619625"/>
              <a:gd name="connsiteY18" fmla="*/ 666750 h 2852737"/>
              <a:gd name="connsiteX19" fmla="*/ 1047750 w 4619625"/>
              <a:gd name="connsiteY19" fmla="*/ 752475 h 2852737"/>
              <a:gd name="connsiteX20" fmla="*/ 1085850 w 4619625"/>
              <a:gd name="connsiteY20" fmla="*/ 828675 h 2852737"/>
              <a:gd name="connsiteX21" fmla="*/ 1090612 w 4619625"/>
              <a:gd name="connsiteY21" fmla="*/ 885825 h 2852737"/>
              <a:gd name="connsiteX22" fmla="*/ 1290637 w 4619625"/>
              <a:gd name="connsiteY22" fmla="*/ 885825 h 2852737"/>
              <a:gd name="connsiteX23" fmla="*/ 1290637 w 4619625"/>
              <a:gd name="connsiteY23" fmla="*/ 990600 h 2852737"/>
              <a:gd name="connsiteX24" fmla="*/ 1366837 w 4619625"/>
              <a:gd name="connsiteY24" fmla="*/ 990600 h 2852737"/>
              <a:gd name="connsiteX25" fmla="*/ 1366837 w 4619625"/>
              <a:gd name="connsiteY25" fmla="*/ 1062037 h 2852737"/>
              <a:gd name="connsiteX26" fmla="*/ 1438275 w 4619625"/>
              <a:gd name="connsiteY26" fmla="*/ 1062037 h 2852737"/>
              <a:gd name="connsiteX27" fmla="*/ 1438275 w 4619625"/>
              <a:gd name="connsiteY27" fmla="*/ 1100137 h 2852737"/>
              <a:gd name="connsiteX28" fmla="*/ 1538287 w 4619625"/>
              <a:gd name="connsiteY28" fmla="*/ 1100137 h 2852737"/>
              <a:gd name="connsiteX29" fmla="*/ 1538287 w 4619625"/>
              <a:gd name="connsiteY29" fmla="*/ 1162050 h 2852737"/>
              <a:gd name="connsiteX30" fmla="*/ 1666875 w 4619625"/>
              <a:gd name="connsiteY30" fmla="*/ 1162050 h 2852737"/>
              <a:gd name="connsiteX31" fmla="*/ 1666875 w 4619625"/>
              <a:gd name="connsiteY31" fmla="*/ 1238250 h 2852737"/>
              <a:gd name="connsiteX32" fmla="*/ 1790700 w 4619625"/>
              <a:gd name="connsiteY32" fmla="*/ 1238250 h 2852737"/>
              <a:gd name="connsiteX33" fmla="*/ 1790700 w 4619625"/>
              <a:gd name="connsiteY33" fmla="*/ 1314450 h 2852737"/>
              <a:gd name="connsiteX34" fmla="*/ 1957387 w 4619625"/>
              <a:gd name="connsiteY34" fmla="*/ 1314450 h 2852737"/>
              <a:gd name="connsiteX35" fmla="*/ 1957387 w 4619625"/>
              <a:gd name="connsiteY35" fmla="*/ 1385887 h 2852737"/>
              <a:gd name="connsiteX36" fmla="*/ 2276475 w 4619625"/>
              <a:gd name="connsiteY36" fmla="*/ 1385887 h 2852737"/>
              <a:gd name="connsiteX37" fmla="*/ 2276475 w 4619625"/>
              <a:gd name="connsiteY37" fmla="*/ 1452562 h 2852737"/>
              <a:gd name="connsiteX38" fmla="*/ 2409825 w 4619625"/>
              <a:gd name="connsiteY38" fmla="*/ 1452562 h 2852737"/>
              <a:gd name="connsiteX39" fmla="*/ 2409825 w 4619625"/>
              <a:gd name="connsiteY39" fmla="*/ 1547812 h 2852737"/>
              <a:gd name="connsiteX40" fmla="*/ 2505075 w 4619625"/>
              <a:gd name="connsiteY40" fmla="*/ 1547812 h 2852737"/>
              <a:gd name="connsiteX41" fmla="*/ 2505075 w 4619625"/>
              <a:gd name="connsiteY41" fmla="*/ 1638300 h 2852737"/>
              <a:gd name="connsiteX42" fmla="*/ 2533650 w 4619625"/>
              <a:gd name="connsiteY42" fmla="*/ 1638300 h 2852737"/>
              <a:gd name="connsiteX43" fmla="*/ 2533650 w 4619625"/>
              <a:gd name="connsiteY43" fmla="*/ 1695450 h 2852737"/>
              <a:gd name="connsiteX44" fmla="*/ 2557462 w 4619625"/>
              <a:gd name="connsiteY44" fmla="*/ 1719262 h 2852737"/>
              <a:gd name="connsiteX45" fmla="*/ 2557462 w 4619625"/>
              <a:gd name="connsiteY45" fmla="*/ 1809750 h 2852737"/>
              <a:gd name="connsiteX46" fmla="*/ 2947987 w 4619625"/>
              <a:gd name="connsiteY46" fmla="*/ 1809750 h 2852737"/>
              <a:gd name="connsiteX47" fmla="*/ 2947987 w 4619625"/>
              <a:gd name="connsiteY47" fmla="*/ 1914525 h 2852737"/>
              <a:gd name="connsiteX48" fmla="*/ 3138487 w 4619625"/>
              <a:gd name="connsiteY48" fmla="*/ 1914525 h 2852737"/>
              <a:gd name="connsiteX49" fmla="*/ 3138487 w 4619625"/>
              <a:gd name="connsiteY49" fmla="*/ 2019300 h 2852737"/>
              <a:gd name="connsiteX50" fmla="*/ 3600450 w 4619625"/>
              <a:gd name="connsiteY50" fmla="*/ 2019300 h 2852737"/>
              <a:gd name="connsiteX51" fmla="*/ 3600450 w 4619625"/>
              <a:gd name="connsiteY51" fmla="*/ 2152650 h 2852737"/>
              <a:gd name="connsiteX52" fmla="*/ 3748087 w 4619625"/>
              <a:gd name="connsiteY52" fmla="*/ 2152650 h 2852737"/>
              <a:gd name="connsiteX53" fmla="*/ 3748087 w 4619625"/>
              <a:gd name="connsiteY53" fmla="*/ 2324100 h 2852737"/>
              <a:gd name="connsiteX54" fmla="*/ 4352925 w 4619625"/>
              <a:gd name="connsiteY54" fmla="*/ 2324100 h 2852737"/>
              <a:gd name="connsiteX55" fmla="*/ 4352925 w 4619625"/>
              <a:gd name="connsiteY55" fmla="*/ 2852737 h 2852737"/>
              <a:gd name="connsiteX56" fmla="*/ 4619625 w 4619625"/>
              <a:gd name="connsiteY56" fmla="*/ 2852737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619625" h="2852737">
                <a:moveTo>
                  <a:pt x="0" y="0"/>
                </a:moveTo>
                <a:lnTo>
                  <a:pt x="61912" y="28575"/>
                </a:lnTo>
                <a:lnTo>
                  <a:pt x="61912" y="161925"/>
                </a:lnTo>
                <a:lnTo>
                  <a:pt x="300037" y="161925"/>
                </a:lnTo>
                <a:lnTo>
                  <a:pt x="290512" y="204787"/>
                </a:lnTo>
                <a:lnTo>
                  <a:pt x="290512" y="204787"/>
                </a:lnTo>
                <a:lnTo>
                  <a:pt x="290512" y="285750"/>
                </a:lnTo>
                <a:lnTo>
                  <a:pt x="719137" y="285750"/>
                </a:lnTo>
                <a:lnTo>
                  <a:pt x="742950" y="342900"/>
                </a:lnTo>
                <a:lnTo>
                  <a:pt x="752475" y="414337"/>
                </a:lnTo>
                <a:lnTo>
                  <a:pt x="833437" y="414337"/>
                </a:lnTo>
                <a:lnTo>
                  <a:pt x="842962" y="476250"/>
                </a:lnTo>
                <a:lnTo>
                  <a:pt x="866775" y="476250"/>
                </a:lnTo>
                <a:lnTo>
                  <a:pt x="866775" y="528637"/>
                </a:lnTo>
                <a:lnTo>
                  <a:pt x="866775" y="528637"/>
                </a:lnTo>
                <a:lnTo>
                  <a:pt x="885825" y="585787"/>
                </a:lnTo>
                <a:lnTo>
                  <a:pt x="919162" y="571500"/>
                </a:lnTo>
                <a:lnTo>
                  <a:pt x="914400" y="666750"/>
                </a:lnTo>
                <a:lnTo>
                  <a:pt x="1047750" y="666750"/>
                </a:lnTo>
                <a:lnTo>
                  <a:pt x="1047750" y="752475"/>
                </a:lnTo>
                <a:lnTo>
                  <a:pt x="1085850" y="828675"/>
                </a:lnTo>
                <a:lnTo>
                  <a:pt x="1090612" y="885825"/>
                </a:lnTo>
                <a:lnTo>
                  <a:pt x="1290637" y="885825"/>
                </a:lnTo>
                <a:lnTo>
                  <a:pt x="1290637" y="990600"/>
                </a:lnTo>
                <a:lnTo>
                  <a:pt x="1366837" y="990600"/>
                </a:lnTo>
                <a:lnTo>
                  <a:pt x="1366837" y="1062037"/>
                </a:lnTo>
                <a:lnTo>
                  <a:pt x="1438275" y="1062037"/>
                </a:lnTo>
                <a:lnTo>
                  <a:pt x="1438275" y="1100137"/>
                </a:lnTo>
                <a:lnTo>
                  <a:pt x="1538287" y="1100137"/>
                </a:lnTo>
                <a:lnTo>
                  <a:pt x="1538287" y="1162050"/>
                </a:lnTo>
                <a:lnTo>
                  <a:pt x="1666875" y="1162050"/>
                </a:lnTo>
                <a:lnTo>
                  <a:pt x="1666875" y="1238250"/>
                </a:lnTo>
                <a:lnTo>
                  <a:pt x="1790700" y="1238250"/>
                </a:lnTo>
                <a:lnTo>
                  <a:pt x="1790700" y="1314450"/>
                </a:lnTo>
                <a:lnTo>
                  <a:pt x="1957387" y="1314450"/>
                </a:lnTo>
                <a:lnTo>
                  <a:pt x="1957387" y="1385887"/>
                </a:lnTo>
                <a:lnTo>
                  <a:pt x="2276475" y="1385887"/>
                </a:lnTo>
                <a:lnTo>
                  <a:pt x="2276475" y="1452562"/>
                </a:lnTo>
                <a:lnTo>
                  <a:pt x="2409825" y="1452562"/>
                </a:lnTo>
                <a:lnTo>
                  <a:pt x="2409825" y="1547812"/>
                </a:lnTo>
                <a:lnTo>
                  <a:pt x="2505075" y="1547812"/>
                </a:lnTo>
                <a:lnTo>
                  <a:pt x="2505075" y="1638300"/>
                </a:lnTo>
                <a:lnTo>
                  <a:pt x="2533650" y="1638300"/>
                </a:lnTo>
                <a:lnTo>
                  <a:pt x="2533650" y="1695450"/>
                </a:lnTo>
                <a:lnTo>
                  <a:pt x="2557462" y="1719262"/>
                </a:lnTo>
                <a:lnTo>
                  <a:pt x="2557462" y="1809750"/>
                </a:lnTo>
                <a:lnTo>
                  <a:pt x="2947987" y="1809750"/>
                </a:lnTo>
                <a:lnTo>
                  <a:pt x="2947987" y="1914525"/>
                </a:lnTo>
                <a:lnTo>
                  <a:pt x="3138487" y="1914525"/>
                </a:lnTo>
                <a:lnTo>
                  <a:pt x="3138487" y="2019300"/>
                </a:lnTo>
                <a:lnTo>
                  <a:pt x="3600450" y="2019300"/>
                </a:lnTo>
                <a:lnTo>
                  <a:pt x="3600450" y="2152650"/>
                </a:lnTo>
                <a:lnTo>
                  <a:pt x="3748087" y="2152650"/>
                </a:lnTo>
                <a:lnTo>
                  <a:pt x="3748087" y="2324100"/>
                </a:lnTo>
                <a:lnTo>
                  <a:pt x="4352925" y="2324100"/>
                </a:lnTo>
                <a:lnTo>
                  <a:pt x="4352925" y="2852737"/>
                </a:lnTo>
                <a:lnTo>
                  <a:pt x="4619625" y="2852737"/>
                </a:lnTo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invGray">
          <a:xfrm>
            <a:off x="1319510" y="2071684"/>
            <a:ext cx="4581525" cy="2043113"/>
          </a:xfrm>
          <a:custGeom>
            <a:avLst/>
            <a:gdLst>
              <a:gd name="connsiteX0" fmla="*/ 0 w 4581525"/>
              <a:gd name="connsiteY0" fmla="*/ 0 h 2043113"/>
              <a:gd name="connsiteX1" fmla="*/ 90488 w 4581525"/>
              <a:gd name="connsiteY1" fmla="*/ 33338 h 2043113"/>
              <a:gd name="connsiteX2" fmla="*/ 123825 w 4581525"/>
              <a:gd name="connsiteY2" fmla="*/ 80963 h 2043113"/>
              <a:gd name="connsiteX3" fmla="*/ 166688 w 4581525"/>
              <a:gd name="connsiteY3" fmla="*/ 114300 h 2043113"/>
              <a:gd name="connsiteX4" fmla="*/ 257175 w 4581525"/>
              <a:gd name="connsiteY4" fmla="*/ 119063 h 2043113"/>
              <a:gd name="connsiteX5" fmla="*/ 295275 w 4581525"/>
              <a:gd name="connsiteY5" fmla="*/ 157163 h 2043113"/>
              <a:gd name="connsiteX6" fmla="*/ 323850 w 4581525"/>
              <a:gd name="connsiteY6" fmla="*/ 214313 h 2043113"/>
              <a:gd name="connsiteX7" fmla="*/ 390525 w 4581525"/>
              <a:gd name="connsiteY7" fmla="*/ 219075 h 2043113"/>
              <a:gd name="connsiteX8" fmla="*/ 409575 w 4581525"/>
              <a:gd name="connsiteY8" fmla="*/ 247650 h 2043113"/>
              <a:gd name="connsiteX9" fmla="*/ 514350 w 4581525"/>
              <a:gd name="connsiteY9" fmla="*/ 247650 h 2043113"/>
              <a:gd name="connsiteX10" fmla="*/ 542925 w 4581525"/>
              <a:gd name="connsiteY10" fmla="*/ 300038 h 2043113"/>
              <a:gd name="connsiteX11" fmla="*/ 600075 w 4581525"/>
              <a:gd name="connsiteY11" fmla="*/ 323850 h 2043113"/>
              <a:gd name="connsiteX12" fmla="*/ 628650 w 4581525"/>
              <a:gd name="connsiteY12" fmla="*/ 404813 h 2043113"/>
              <a:gd name="connsiteX13" fmla="*/ 709613 w 4581525"/>
              <a:gd name="connsiteY13" fmla="*/ 414338 h 2043113"/>
              <a:gd name="connsiteX14" fmla="*/ 747713 w 4581525"/>
              <a:gd name="connsiteY14" fmla="*/ 423863 h 2043113"/>
              <a:gd name="connsiteX15" fmla="*/ 938213 w 4581525"/>
              <a:gd name="connsiteY15" fmla="*/ 438150 h 2043113"/>
              <a:gd name="connsiteX16" fmla="*/ 942975 w 4581525"/>
              <a:gd name="connsiteY16" fmla="*/ 500063 h 2043113"/>
              <a:gd name="connsiteX17" fmla="*/ 1028700 w 4581525"/>
              <a:gd name="connsiteY17" fmla="*/ 509588 h 2043113"/>
              <a:gd name="connsiteX18" fmla="*/ 1071563 w 4581525"/>
              <a:gd name="connsiteY18" fmla="*/ 538163 h 2043113"/>
              <a:gd name="connsiteX19" fmla="*/ 1114425 w 4581525"/>
              <a:gd name="connsiteY19" fmla="*/ 595313 h 2043113"/>
              <a:gd name="connsiteX20" fmla="*/ 1157288 w 4581525"/>
              <a:gd name="connsiteY20" fmla="*/ 619125 h 2043113"/>
              <a:gd name="connsiteX21" fmla="*/ 1200150 w 4581525"/>
              <a:gd name="connsiteY21" fmla="*/ 642938 h 2043113"/>
              <a:gd name="connsiteX22" fmla="*/ 1404938 w 4581525"/>
              <a:gd name="connsiteY22" fmla="*/ 647700 h 2043113"/>
              <a:gd name="connsiteX23" fmla="*/ 1485900 w 4581525"/>
              <a:gd name="connsiteY23" fmla="*/ 690563 h 2043113"/>
              <a:gd name="connsiteX24" fmla="*/ 1509713 w 4581525"/>
              <a:gd name="connsiteY24" fmla="*/ 700088 h 2043113"/>
              <a:gd name="connsiteX25" fmla="*/ 1552575 w 4581525"/>
              <a:gd name="connsiteY25" fmla="*/ 795338 h 2043113"/>
              <a:gd name="connsiteX26" fmla="*/ 1838325 w 4581525"/>
              <a:gd name="connsiteY26" fmla="*/ 800100 h 2043113"/>
              <a:gd name="connsiteX27" fmla="*/ 1866900 w 4581525"/>
              <a:gd name="connsiteY27" fmla="*/ 828675 h 2043113"/>
              <a:gd name="connsiteX28" fmla="*/ 1990725 w 4581525"/>
              <a:gd name="connsiteY28" fmla="*/ 828675 h 2043113"/>
              <a:gd name="connsiteX29" fmla="*/ 1990725 w 4581525"/>
              <a:gd name="connsiteY29" fmla="*/ 900113 h 2043113"/>
              <a:gd name="connsiteX30" fmla="*/ 2071688 w 4581525"/>
              <a:gd name="connsiteY30" fmla="*/ 900113 h 2043113"/>
              <a:gd name="connsiteX31" fmla="*/ 2105025 w 4581525"/>
              <a:gd name="connsiteY31" fmla="*/ 928688 h 2043113"/>
              <a:gd name="connsiteX32" fmla="*/ 2138363 w 4581525"/>
              <a:gd name="connsiteY32" fmla="*/ 976313 h 2043113"/>
              <a:gd name="connsiteX33" fmla="*/ 2181225 w 4581525"/>
              <a:gd name="connsiteY33" fmla="*/ 1009650 h 2043113"/>
              <a:gd name="connsiteX34" fmla="*/ 2224088 w 4581525"/>
              <a:gd name="connsiteY34" fmla="*/ 1033463 h 2043113"/>
              <a:gd name="connsiteX35" fmla="*/ 2324100 w 4581525"/>
              <a:gd name="connsiteY35" fmla="*/ 1028700 h 2043113"/>
              <a:gd name="connsiteX36" fmla="*/ 2357438 w 4581525"/>
              <a:gd name="connsiteY36" fmla="*/ 1066800 h 2043113"/>
              <a:gd name="connsiteX37" fmla="*/ 2490788 w 4581525"/>
              <a:gd name="connsiteY37" fmla="*/ 1071563 h 2043113"/>
              <a:gd name="connsiteX38" fmla="*/ 2490788 w 4581525"/>
              <a:gd name="connsiteY38" fmla="*/ 1162050 h 2043113"/>
              <a:gd name="connsiteX39" fmla="*/ 2581275 w 4581525"/>
              <a:gd name="connsiteY39" fmla="*/ 1176338 h 2043113"/>
              <a:gd name="connsiteX40" fmla="*/ 2638425 w 4581525"/>
              <a:gd name="connsiteY40" fmla="*/ 1176338 h 2043113"/>
              <a:gd name="connsiteX41" fmla="*/ 2667000 w 4581525"/>
              <a:gd name="connsiteY41" fmla="*/ 1176338 h 2043113"/>
              <a:gd name="connsiteX42" fmla="*/ 2667000 w 4581525"/>
              <a:gd name="connsiteY42" fmla="*/ 1247775 h 2043113"/>
              <a:gd name="connsiteX43" fmla="*/ 2709863 w 4581525"/>
              <a:gd name="connsiteY43" fmla="*/ 1290638 h 2043113"/>
              <a:gd name="connsiteX44" fmla="*/ 2909888 w 4581525"/>
              <a:gd name="connsiteY44" fmla="*/ 1281113 h 2043113"/>
              <a:gd name="connsiteX45" fmla="*/ 2909888 w 4581525"/>
              <a:gd name="connsiteY45" fmla="*/ 1347788 h 2043113"/>
              <a:gd name="connsiteX46" fmla="*/ 3371850 w 4581525"/>
              <a:gd name="connsiteY46" fmla="*/ 1347788 h 2043113"/>
              <a:gd name="connsiteX47" fmla="*/ 3371850 w 4581525"/>
              <a:gd name="connsiteY47" fmla="*/ 1409700 h 2043113"/>
              <a:gd name="connsiteX48" fmla="*/ 3652838 w 4581525"/>
              <a:gd name="connsiteY48" fmla="*/ 1409700 h 2043113"/>
              <a:gd name="connsiteX49" fmla="*/ 3652838 w 4581525"/>
              <a:gd name="connsiteY49" fmla="*/ 1457325 h 2043113"/>
              <a:gd name="connsiteX50" fmla="*/ 3700463 w 4581525"/>
              <a:gd name="connsiteY50" fmla="*/ 1457325 h 2043113"/>
              <a:gd name="connsiteX51" fmla="*/ 3700463 w 4581525"/>
              <a:gd name="connsiteY51" fmla="*/ 1557338 h 2043113"/>
              <a:gd name="connsiteX52" fmla="*/ 3729038 w 4581525"/>
              <a:gd name="connsiteY52" fmla="*/ 1600200 h 2043113"/>
              <a:gd name="connsiteX53" fmla="*/ 3729038 w 4581525"/>
              <a:gd name="connsiteY53" fmla="*/ 1643063 h 2043113"/>
              <a:gd name="connsiteX54" fmla="*/ 3814763 w 4581525"/>
              <a:gd name="connsiteY54" fmla="*/ 1643063 h 2043113"/>
              <a:gd name="connsiteX55" fmla="*/ 3862388 w 4581525"/>
              <a:gd name="connsiteY55" fmla="*/ 1681163 h 2043113"/>
              <a:gd name="connsiteX56" fmla="*/ 3857625 w 4581525"/>
              <a:gd name="connsiteY56" fmla="*/ 1743075 h 2043113"/>
              <a:gd name="connsiteX57" fmla="*/ 4057650 w 4581525"/>
              <a:gd name="connsiteY57" fmla="*/ 1743075 h 2043113"/>
              <a:gd name="connsiteX58" fmla="*/ 4057650 w 4581525"/>
              <a:gd name="connsiteY58" fmla="*/ 1881188 h 2043113"/>
              <a:gd name="connsiteX59" fmla="*/ 4138613 w 4581525"/>
              <a:gd name="connsiteY59" fmla="*/ 1881188 h 2043113"/>
              <a:gd name="connsiteX60" fmla="*/ 4186238 w 4581525"/>
              <a:gd name="connsiteY60" fmla="*/ 1914525 h 2043113"/>
              <a:gd name="connsiteX61" fmla="*/ 4186238 w 4581525"/>
              <a:gd name="connsiteY61" fmla="*/ 1990725 h 2043113"/>
              <a:gd name="connsiteX62" fmla="*/ 4210050 w 4581525"/>
              <a:gd name="connsiteY62" fmla="*/ 2043113 h 2043113"/>
              <a:gd name="connsiteX63" fmla="*/ 4581525 w 4581525"/>
              <a:gd name="connsiteY63" fmla="*/ 2043113 h 20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581525" h="2043113">
                <a:moveTo>
                  <a:pt x="0" y="0"/>
                </a:moveTo>
                <a:lnTo>
                  <a:pt x="90488" y="33338"/>
                </a:lnTo>
                <a:lnTo>
                  <a:pt x="123825" y="80963"/>
                </a:lnTo>
                <a:lnTo>
                  <a:pt x="166688" y="114300"/>
                </a:lnTo>
                <a:lnTo>
                  <a:pt x="257175" y="119063"/>
                </a:lnTo>
                <a:lnTo>
                  <a:pt x="295275" y="157163"/>
                </a:lnTo>
                <a:lnTo>
                  <a:pt x="323850" y="214313"/>
                </a:lnTo>
                <a:lnTo>
                  <a:pt x="390525" y="219075"/>
                </a:lnTo>
                <a:lnTo>
                  <a:pt x="409575" y="247650"/>
                </a:lnTo>
                <a:lnTo>
                  <a:pt x="514350" y="247650"/>
                </a:lnTo>
                <a:lnTo>
                  <a:pt x="542925" y="300038"/>
                </a:lnTo>
                <a:lnTo>
                  <a:pt x="600075" y="323850"/>
                </a:lnTo>
                <a:lnTo>
                  <a:pt x="628650" y="404813"/>
                </a:lnTo>
                <a:lnTo>
                  <a:pt x="709613" y="414338"/>
                </a:lnTo>
                <a:lnTo>
                  <a:pt x="747713" y="423863"/>
                </a:lnTo>
                <a:lnTo>
                  <a:pt x="938213" y="438150"/>
                </a:lnTo>
                <a:lnTo>
                  <a:pt x="942975" y="500063"/>
                </a:lnTo>
                <a:lnTo>
                  <a:pt x="1028700" y="509588"/>
                </a:lnTo>
                <a:lnTo>
                  <a:pt x="1071563" y="538163"/>
                </a:lnTo>
                <a:lnTo>
                  <a:pt x="1114425" y="595313"/>
                </a:lnTo>
                <a:lnTo>
                  <a:pt x="1157288" y="619125"/>
                </a:lnTo>
                <a:lnTo>
                  <a:pt x="1200150" y="642938"/>
                </a:lnTo>
                <a:lnTo>
                  <a:pt x="1404938" y="647700"/>
                </a:lnTo>
                <a:lnTo>
                  <a:pt x="1485900" y="690563"/>
                </a:lnTo>
                <a:lnTo>
                  <a:pt x="1509713" y="700088"/>
                </a:lnTo>
                <a:lnTo>
                  <a:pt x="1552575" y="795338"/>
                </a:lnTo>
                <a:lnTo>
                  <a:pt x="1838325" y="800100"/>
                </a:lnTo>
                <a:lnTo>
                  <a:pt x="1866900" y="828675"/>
                </a:lnTo>
                <a:lnTo>
                  <a:pt x="1990725" y="828675"/>
                </a:lnTo>
                <a:lnTo>
                  <a:pt x="1990725" y="900113"/>
                </a:lnTo>
                <a:lnTo>
                  <a:pt x="2071688" y="900113"/>
                </a:lnTo>
                <a:lnTo>
                  <a:pt x="2105025" y="928688"/>
                </a:lnTo>
                <a:lnTo>
                  <a:pt x="2138363" y="976313"/>
                </a:lnTo>
                <a:lnTo>
                  <a:pt x="2181225" y="1009650"/>
                </a:lnTo>
                <a:lnTo>
                  <a:pt x="2224088" y="1033463"/>
                </a:lnTo>
                <a:lnTo>
                  <a:pt x="2324100" y="1028700"/>
                </a:lnTo>
                <a:lnTo>
                  <a:pt x="2357438" y="1066800"/>
                </a:lnTo>
                <a:lnTo>
                  <a:pt x="2490788" y="1071563"/>
                </a:lnTo>
                <a:lnTo>
                  <a:pt x="2490788" y="1162050"/>
                </a:lnTo>
                <a:lnTo>
                  <a:pt x="2581275" y="1176338"/>
                </a:lnTo>
                <a:lnTo>
                  <a:pt x="2638425" y="1176338"/>
                </a:lnTo>
                <a:lnTo>
                  <a:pt x="2667000" y="1176338"/>
                </a:lnTo>
                <a:lnTo>
                  <a:pt x="2667000" y="1247775"/>
                </a:lnTo>
                <a:lnTo>
                  <a:pt x="2709863" y="1290638"/>
                </a:lnTo>
                <a:lnTo>
                  <a:pt x="2909888" y="1281113"/>
                </a:lnTo>
                <a:lnTo>
                  <a:pt x="2909888" y="1347788"/>
                </a:lnTo>
                <a:lnTo>
                  <a:pt x="3371850" y="1347788"/>
                </a:lnTo>
                <a:lnTo>
                  <a:pt x="3371850" y="1409700"/>
                </a:lnTo>
                <a:lnTo>
                  <a:pt x="3652838" y="1409700"/>
                </a:lnTo>
                <a:lnTo>
                  <a:pt x="3652838" y="1457325"/>
                </a:lnTo>
                <a:lnTo>
                  <a:pt x="3700463" y="1457325"/>
                </a:lnTo>
                <a:lnTo>
                  <a:pt x="3700463" y="1557338"/>
                </a:lnTo>
                <a:lnTo>
                  <a:pt x="3729038" y="1600200"/>
                </a:lnTo>
                <a:lnTo>
                  <a:pt x="3729038" y="1643063"/>
                </a:lnTo>
                <a:lnTo>
                  <a:pt x="3814763" y="1643063"/>
                </a:lnTo>
                <a:lnTo>
                  <a:pt x="3862388" y="1681163"/>
                </a:lnTo>
                <a:lnTo>
                  <a:pt x="3857625" y="1743075"/>
                </a:lnTo>
                <a:lnTo>
                  <a:pt x="4057650" y="1743075"/>
                </a:lnTo>
                <a:lnTo>
                  <a:pt x="4057650" y="1881188"/>
                </a:lnTo>
                <a:lnTo>
                  <a:pt x="4138613" y="1881188"/>
                </a:lnTo>
                <a:lnTo>
                  <a:pt x="4186238" y="1914525"/>
                </a:lnTo>
                <a:lnTo>
                  <a:pt x="4186238" y="1990725"/>
                </a:lnTo>
                <a:lnTo>
                  <a:pt x="4210050" y="2043113"/>
                </a:lnTo>
                <a:lnTo>
                  <a:pt x="4581525" y="2043113"/>
                </a:lnTo>
              </a:path>
            </a:pathLst>
          </a:custGeom>
          <a:noFill/>
          <a:ln w="19050" cap="flat" cmpd="sng" algn="ctr">
            <a:solidFill>
              <a:srgbClr val="99FF6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invGray">
          <a:xfrm>
            <a:off x="1305223" y="2047872"/>
            <a:ext cx="4533900" cy="314325"/>
          </a:xfrm>
          <a:custGeom>
            <a:avLst/>
            <a:gdLst>
              <a:gd name="connsiteX0" fmla="*/ 0 w 4533900"/>
              <a:gd name="connsiteY0" fmla="*/ 0 h 314325"/>
              <a:gd name="connsiteX1" fmla="*/ 490537 w 4533900"/>
              <a:gd name="connsiteY1" fmla="*/ 28575 h 314325"/>
              <a:gd name="connsiteX2" fmla="*/ 495300 w 4533900"/>
              <a:gd name="connsiteY2" fmla="*/ 71437 h 314325"/>
              <a:gd name="connsiteX3" fmla="*/ 704850 w 4533900"/>
              <a:gd name="connsiteY3" fmla="*/ 104775 h 314325"/>
              <a:gd name="connsiteX4" fmla="*/ 1038225 w 4533900"/>
              <a:gd name="connsiteY4" fmla="*/ 104775 h 314325"/>
              <a:gd name="connsiteX5" fmla="*/ 1466850 w 4533900"/>
              <a:gd name="connsiteY5" fmla="*/ 100012 h 314325"/>
              <a:gd name="connsiteX6" fmla="*/ 1466850 w 4533900"/>
              <a:gd name="connsiteY6" fmla="*/ 142875 h 314325"/>
              <a:gd name="connsiteX7" fmla="*/ 1619250 w 4533900"/>
              <a:gd name="connsiteY7" fmla="*/ 171450 h 314325"/>
              <a:gd name="connsiteX8" fmla="*/ 1947862 w 4533900"/>
              <a:gd name="connsiteY8" fmla="*/ 171450 h 314325"/>
              <a:gd name="connsiteX9" fmla="*/ 2090737 w 4533900"/>
              <a:gd name="connsiteY9" fmla="*/ 219075 h 314325"/>
              <a:gd name="connsiteX10" fmla="*/ 3128962 w 4533900"/>
              <a:gd name="connsiteY10" fmla="*/ 204787 h 314325"/>
              <a:gd name="connsiteX11" fmla="*/ 3233737 w 4533900"/>
              <a:gd name="connsiteY11" fmla="*/ 261937 h 314325"/>
              <a:gd name="connsiteX12" fmla="*/ 4267200 w 4533900"/>
              <a:gd name="connsiteY12" fmla="*/ 242887 h 314325"/>
              <a:gd name="connsiteX13" fmla="*/ 4271962 w 4533900"/>
              <a:gd name="connsiteY13" fmla="*/ 314325 h 314325"/>
              <a:gd name="connsiteX14" fmla="*/ 4533900 w 4533900"/>
              <a:gd name="connsiteY14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3900" h="314325">
                <a:moveTo>
                  <a:pt x="0" y="0"/>
                </a:moveTo>
                <a:lnTo>
                  <a:pt x="490537" y="28575"/>
                </a:lnTo>
                <a:lnTo>
                  <a:pt x="495300" y="71437"/>
                </a:lnTo>
                <a:lnTo>
                  <a:pt x="704850" y="104775"/>
                </a:lnTo>
                <a:lnTo>
                  <a:pt x="1038225" y="104775"/>
                </a:lnTo>
                <a:lnTo>
                  <a:pt x="1466850" y="100012"/>
                </a:lnTo>
                <a:lnTo>
                  <a:pt x="1466850" y="142875"/>
                </a:lnTo>
                <a:lnTo>
                  <a:pt x="1619250" y="171450"/>
                </a:lnTo>
                <a:lnTo>
                  <a:pt x="1947862" y="171450"/>
                </a:lnTo>
                <a:lnTo>
                  <a:pt x="2090737" y="219075"/>
                </a:lnTo>
                <a:lnTo>
                  <a:pt x="3128962" y="204787"/>
                </a:lnTo>
                <a:lnTo>
                  <a:pt x="3233737" y="261937"/>
                </a:lnTo>
                <a:lnTo>
                  <a:pt x="4267200" y="242887"/>
                </a:lnTo>
                <a:lnTo>
                  <a:pt x="4271962" y="314325"/>
                </a:lnTo>
                <a:lnTo>
                  <a:pt x="4533900" y="314325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 bwMode="invGray">
          <a:xfrm>
            <a:off x="3723281" y="275372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ym typeface="Symbol"/>
              </a:rPr>
              <a:t>2 RF</a:t>
            </a:r>
          </a:p>
        </p:txBody>
      </p:sp>
      <p:sp>
        <p:nvSpPr>
          <p:cNvPr id="36" name="TextBox 35"/>
          <p:cNvSpPr txBox="1"/>
          <p:nvPr/>
        </p:nvSpPr>
        <p:spPr bwMode="invGray">
          <a:xfrm>
            <a:off x="3723281" y="18345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ym typeface="Symbol"/>
              </a:rPr>
              <a:t>1 RF</a:t>
            </a:r>
          </a:p>
        </p:txBody>
      </p:sp>
      <p:sp>
        <p:nvSpPr>
          <p:cNvPr id="37" name="TextBox 36"/>
          <p:cNvSpPr txBox="1"/>
          <p:nvPr/>
        </p:nvSpPr>
        <p:spPr bwMode="invGray">
          <a:xfrm>
            <a:off x="5148008" y="2372366"/>
            <a:ext cx="7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dirty="0">
                <a:sym typeface="Symbol"/>
              </a:rPr>
              <a:t>95 ±2</a:t>
            </a:r>
          </a:p>
        </p:txBody>
      </p:sp>
      <p:sp>
        <p:nvSpPr>
          <p:cNvPr id="38" name="TextBox 37"/>
          <p:cNvSpPr txBox="1"/>
          <p:nvPr/>
        </p:nvSpPr>
        <p:spPr bwMode="invGray">
          <a:xfrm>
            <a:off x="5148008" y="4125960"/>
            <a:ext cx="7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dirty="0">
                <a:sym typeface="Symbol"/>
              </a:rPr>
              <a:t>70 ±5</a:t>
            </a:r>
          </a:p>
        </p:txBody>
      </p:sp>
      <p:sp>
        <p:nvSpPr>
          <p:cNvPr id="39" name="TextBox 38"/>
          <p:cNvSpPr txBox="1"/>
          <p:nvPr/>
        </p:nvSpPr>
        <p:spPr bwMode="invGray">
          <a:xfrm>
            <a:off x="5148008" y="4994403"/>
            <a:ext cx="7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dirty="0">
                <a:sym typeface="Symbol"/>
              </a:rPr>
              <a:t>55 ±9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6934462" y="3896336"/>
            <a:ext cx="21511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000" kern="0" dirty="0">
                <a:effectLst/>
              </a:rPr>
              <a:t>Risk Factors</a:t>
            </a:r>
          </a:p>
          <a:p>
            <a:pPr>
              <a:lnSpc>
                <a:spcPct val="100000"/>
              </a:lnSpc>
              <a:defRPr/>
            </a:pPr>
            <a:r>
              <a:rPr lang="en-US" sz="2000" kern="0" dirty="0">
                <a:solidFill>
                  <a:schemeClr val="tx1"/>
                </a:solidFill>
                <a:effectLst/>
              </a:rPr>
              <a:t>Age </a:t>
            </a:r>
            <a:r>
              <a:rPr lang="en-US" sz="2000" kern="0" dirty="0">
                <a:solidFill>
                  <a:schemeClr val="tx1"/>
                </a:solidFill>
                <a:effectLst/>
                <a:sym typeface="Symbol"/>
              </a:rPr>
              <a:t>50 </a:t>
            </a:r>
            <a:r>
              <a:rPr lang="en-US" sz="2000" kern="0" dirty="0" err="1">
                <a:solidFill>
                  <a:schemeClr val="tx1"/>
                </a:solidFill>
                <a:effectLst/>
                <a:sym typeface="Symbol"/>
              </a:rPr>
              <a:t>yrs</a:t>
            </a:r>
            <a:br>
              <a:rPr lang="en-US" sz="2000" kern="0" dirty="0">
                <a:solidFill>
                  <a:schemeClr val="tx1"/>
                </a:solidFill>
                <a:effectLst/>
                <a:sym typeface="Symbol"/>
              </a:rPr>
            </a:br>
            <a:r>
              <a:rPr lang="en-US" sz="2000" kern="0" dirty="0">
                <a:solidFill>
                  <a:schemeClr val="tx1"/>
                </a:solidFill>
                <a:effectLst/>
                <a:sym typeface="Symbol"/>
              </a:rPr>
              <a:t>Atrial fibrillation</a:t>
            </a:r>
          </a:p>
          <a:p>
            <a:pPr>
              <a:lnSpc>
                <a:spcPct val="100000"/>
              </a:lnSpc>
              <a:defRPr/>
            </a:pPr>
            <a:r>
              <a:rPr lang="en-US" sz="2000" kern="0" dirty="0">
                <a:solidFill>
                  <a:schemeClr val="tx1"/>
                </a:solidFill>
                <a:effectLst/>
                <a:sym typeface="Symbol"/>
              </a:rPr>
              <a:t>LA enlargement</a:t>
            </a:r>
          </a:p>
          <a:p>
            <a:pPr>
              <a:lnSpc>
                <a:spcPct val="100000"/>
              </a:lnSpc>
              <a:defRPr/>
            </a:pPr>
            <a:r>
              <a:rPr lang="en-US" sz="2000" kern="0" dirty="0">
                <a:solidFill>
                  <a:schemeClr val="tx1"/>
                </a:solidFill>
                <a:effectLst/>
                <a:sym typeface="Symbol"/>
              </a:rPr>
              <a:t>Flail</a:t>
            </a:r>
          </a:p>
          <a:p>
            <a:pPr>
              <a:lnSpc>
                <a:spcPct val="100000"/>
              </a:lnSpc>
              <a:defRPr/>
            </a:pPr>
            <a:r>
              <a:rPr lang="en-US" sz="2000" kern="0" dirty="0">
                <a:solidFill>
                  <a:schemeClr val="tx1"/>
                </a:solidFill>
                <a:effectLst/>
                <a:sym typeface="Symbol"/>
              </a:rPr>
              <a:t>Mild MR</a:t>
            </a:r>
            <a:endParaRPr lang="en-US" sz="2000" kern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925858" y="5044709"/>
            <a:ext cx="803971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7281576" y="2430554"/>
            <a:ext cx="12458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000" kern="0" dirty="0">
                <a:effectLst/>
              </a:rPr>
              <a:t>MR </a:t>
            </a:r>
            <a:r>
              <a:rPr lang="en-US" sz="2000" kern="0" dirty="0">
                <a:effectLst/>
                <a:sym typeface="Symbol"/>
              </a:rPr>
              <a:t>3</a:t>
            </a:r>
            <a:br>
              <a:rPr lang="en-US" sz="2000" kern="0" dirty="0">
                <a:effectLst/>
                <a:sym typeface="Symbol"/>
              </a:rPr>
            </a:br>
            <a:r>
              <a:rPr lang="en-US" sz="2000" kern="0" dirty="0">
                <a:effectLst/>
                <a:sym typeface="Symbol"/>
              </a:rPr>
              <a:t>or</a:t>
            </a:r>
            <a:br>
              <a:rPr lang="en-US" sz="2000" kern="0" dirty="0">
                <a:effectLst/>
                <a:sym typeface="Symbol"/>
              </a:rPr>
            </a:br>
            <a:r>
              <a:rPr lang="en-US" sz="2000" kern="0" dirty="0">
                <a:effectLst/>
                <a:sym typeface="Symbol"/>
              </a:rPr>
              <a:t>EF &lt;50%</a:t>
            </a:r>
            <a:endParaRPr lang="en-US" sz="2000" kern="0" dirty="0">
              <a:effectLst/>
            </a:endParaRPr>
          </a:p>
        </p:txBody>
      </p:sp>
      <p:sp>
        <p:nvSpPr>
          <p:cNvPr id="27" name="Rectangle 26"/>
          <p:cNvSpPr/>
          <p:nvPr/>
        </p:nvSpPr>
        <p:spPr bwMode="invGray">
          <a:xfrm>
            <a:off x="1257773" y="2027817"/>
            <a:ext cx="4662954" cy="34100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 bwMode="invGray">
          <a:xfrm>
            <a:off x="2357335" y="5727481"/>
            <a:ext cx="2505879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dirty="0"/>
              <a:t>Years after diagnosis</a:t>
            </a:r>
          </a:p>
        </p:txBody>
      </p:sp>
    </p:spTree>
    <p:extLst>
      <p:ext uri="{BB962C8B-B14F-4D97-AF65-F5344CB8AC3E}">
        <p14:creationId xmlns:p14="http://schemas.microsoft.com/office/powerpoint/2010/main" val="19733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52475"/>
            <a:ext cx="89344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66800" y="1905000"/>
            <a:ext cx="3048000" cy="4572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6800" y="3581400"/>
            <a:ext cx="4191000" cy="4572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7D4D4B-E16B-4F98-AF26-C25E46EA06C0}"/>
              </a:ext>
            </a:extLst>
          </p:cNvPr>
          <p:cNvSpPr/>
          <p:nvPr/>
        </p:nvSpPr>
        <p:spPr>
          <a:xfrm>
            <a:off x="1066800" y="4953000"/>
            <a:ext cx="4191000" cy="4572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6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52600" y="304800"/>
            <a:ext cx="556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Orifice Repair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Surgical Results</a:t>
            </a:r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2" y="381000"/>
            <a:ext cx="1841988" cy="1524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34662" cy="1524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9212" y="1752600"/>
            <a:ext cx="8782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Introduced by Alfieri for degenerative and functional MR</a:t>
            </a:r>
          </a:p>
          <a:p>
            <a:r>
              <a:rPr lang="en-US" sz="2800" dirty="0">
                <a:solidFill>
                  <a:schemeClr val="tx1"/>
                </a:solidFill>
              </a:rPr>
              <a:t>&gt;1000 repairs reported &gt;10 y f/u</a:t>
            </a:r>
          </a:p>
          <a:p>
            <a:r>
              <a:rPr lang="en-US" sz="2800" dirty="0">
                <a:solidFill>
                  <a:schemeClr val="tx1"/>
                </a:solidFill>
              </a:rPr>
              <a:t>Equivalent to standard surgical repair for short and long term outcomes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creation of stenosis of the orifice</a:t>
            </a:r>
            <a:endParaRPr lang="en-US" sz="2800" baseline="30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Overall freedom from re-operation 90% @ 5yrs</a:t>
            </a:r>
            <a:endParaRPr lang="en-US" sz="25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94</TotalTime>
  <Words>1249</Words>
  <Application>Microsoft Office PowerPoint</Application>
  <PresentationFormat>On-screen Show (4:3)</PresentationFormat>
  <Paragraphs>302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</vt:lpstr>
      <vt:lpstr>Times New Roman</vt:lpstr>
      <vt:lpstr>Wingdings</vt:lpstr>
      <vt:lpstr>Perspective</vt:lpstr>
      <vt:lpstr>“Mitral Valve: To Clip or Not to Clip”</vt:lpstr>
      <vt:lpstr>Disclosure</vt:lpstr>
      <vt:lpstr>Structural Heart Disease</vt:lpstr>
      <vt:lpstr>Classification of MR – 2 Types</vt:lpstr>
      <vt:lpstr>Pathophysiology of MR</vt:lpstr>
      <vt:lpstr>PowerPoint Presentation</vt:lpstr>
      <vt:lpstr>Asymptomatic DMR</vt:lpstr>
      <vt:lpstr>PowerPoint Presentation</vt:lpstr>
      <vt:lpstr>PowerPoint Presentation</vt:lpstr>
      <vt:lpstr>PowerPoint Presentation</vt:lpstr>
      <vt:lpstr>MitraClip® Experience</vt:lpstr>
      <vt:lpstr>Transcatheter Mitral Repair</vt:lpstr>
      <vt:lpstr>PowerPoint Presentation</vt:lpstr>
      <vt:lpstr>The COAPT Trial</vt:lpstr>
      <vt:lpstr>Primary Effectiveness Endpoint</vt:lpstr>
      <vt:lpstr>All-cause Mortality</vt:lpstr>
      <vt:lpstr>Death or HF Hospitalization</vt:lpstr>
      <vt:lpstr>Conclusions</vt:lpstr>
      <vt:lpstr>Severe Bioprosthetic MV Regurgitation</vt:lpstr>
      <vt:lpstr>PowerPoint Presentation</vt:lpstr>
      <vt:lpstr>Final Results</vt:lpstr>
      <vt:lpstr>TMVR</vt:lpstr>
      <vt:lpstr>Transcatheter mitral valves of the future</vt:lpstr>
      <vt:lpstr>PowerPoint Presentation</vt:lpstr>
      <vt:lpstr>Structural portfolio</vt:lpstr>
      <vt:lpstr>Thank you</vt:lpstr>
    </vt:vector>
  </TitlesOfParts>
  <Company>HFHS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Arjomand, Heider</dc:creator>
  <cp:lastModifiedBy>D Sibley</cp:lastModifiedBy>
  <cp:revision>243</cp:revision>
  <dcterms:created xsi:type="dcterms:W3CDTF">2015-08-01T16:01:28Z</dcterms:created>
  <dcterms:modified xsi:type="dcterms:W3CDTF">2020-02-29T12:32:57Z</dcterms:modified>
</cp:coreProperties>
</file>