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62" r:id="rId4"/>
    <p:sldId id="272" r:id="rId5"/>
    <p:sldId id="283" r:id="rId6"/>
    <p:sldId id="273" r:id="rId7"/>
    <p:sldId id="274" r:id="rId8"/>
    <p:sldId id="277" r:id="rId9"/>
    <p:sldId id="276" r:id="rId10"/>
    <p:sldId id="279" r:id="rId11"/>
    <p:sldId id="275" r:id="rId12"/>
    <p:sldId id="258" r:id="rId13"/>
    <p:sldId id="259" r:id="rId14"/>
    <p:sldId id="278" r:id="rId15"/>
    <p:sldId id="260" r:id="rId16"/>
    <p:sldId id="280" r:id="rId17"/>
    <p:sldId id="268" r:id="rId18"/>
    <p:sldId id="267" r:id="rId19"/>
    <p:sldId id="266" r:id="rId20"/>
    <p:sldId id="281" r:id="rId21"/>
    <p:sldId id="282" r:id="rId22"/>
    <p:sldId id="284" r:id="rId23"/>
    <p:sldId id="26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94" autoAdjust="0"/>
    <p:restoredTop sz="93657" autoAdjust="0"/>
  </p:normalViewPr>
  <p:slideViewPr>
    <p:cSldViewPr snapToGrid="0">
      <p:cViewPr varScale="1">
        <p:scale>
          <a:sx n="62" d="100"/>
          <a:sy n="62" d="100"/>
        </p:scale>
        <p:origin x="7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224CE9-696E-4D0B-BE25-B93B5DEA34A4}" type="datetimeFigureOut">
              <a:rPr lang="en-US" smtClean="0"/>
              <a:t>2/26/2020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9C355-69D8-4741-88C7-CFBEB1FB4E76}" type="slidenum">
              <a:rPr lang="en-US" smtClean="0"/>
              <a:t>‹#›</a:t>
            </a:fld>
            <a:endParaRPr lang="en-US"/>
          </a:p>
        </p:txBody>
      </p:sp>
    </p:spTree>
    <p:extLst>
      <p:ext uri="{BB962C8B-B14F-4D97-AF65-F5344CB8AC3E}">
        <p14:creationId xmlns:p14="http://schemas.microsoft.com/office/powerpoint/2010/main" val="1796010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Going back to CV Risk—as you can see in this figure</a:t>
            </a:r>
          </a:p>
        </p:txBody>
      </p:sp>
      <p:sp>
        <p:nvSpPr>
          <p:cNvPr id="4" name="Slide Number Placeholder 3"/>
          <p:cNvSpPr>
            <a:spLocks noGrp="1"/>
          </p:cNvSpPr>
          <p:nvPr>
            <p:ph type="sldNum" sz="quarter" idx="5"/>
          </p:nvPr>
        </p:nvSpPr>
        <p:spPr/>
        <p:txBody>
          <a:bodyPr/>
          <a:lstStyle/>
          <a:p>
            <a:fld id="{0609C355-69D8-4741-88C7-CFBEB1FB4E76}" type="slidenum">
              <a:rPr lang="en-US" smtClean="0"/>
              <a:t>3</a:t>
            </a:fld>
            <a:endParaRPr lang="en-US"/>
          </a:p>
        </p:txBody>
      </p:sp>
    </p:spTree>
    <p:extLst>
      <p:ext uri="{BB962C8B-B14F-4D97-AF65-F5344CB8AC3E}">
        <p14:creationId xmlns:p14="http://schemas.microsoft.com/office/powerpoint/2010/main" val="1212804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Gist 2 main studies in CKD-discordant results but with of SPRINT: lower probably better, watch, labs, and watch for hypotension/symptoms</a:t>
            </a:r>
          </a:p>
        </p:txBody>
      </p:sp>
      <p:sp>
        <p:nvSpPr>
          <p:cNvPr id="4" name="Slide Number Placeholder 3"/>
          <p:cNvSpPr>
            <a:spLocks noGrp="1"/>
          </p:cNvSpPr>
          <p:nvPr>
            <p:ph type="sldNum" sz="quarter" idx="5"/>
          </p:nvPr>
        </p:nvSpPr>
        <p:spPr/>
        <p:txBody>
          <a:bodyPr/>
          <a:lstStyle/>
          <a:p>
            <a:fld id="{0609C355-69D8-4741-88C7-CFBEB1FB4E76}" type="slidenum">
              <a:rPr lang="en-US" smtClean="0"/>
              <a:t>15</a:t>
            </a:fld>
            <a:endParaRPr lang="en-US"/>
          </a:p>
        </p:txBody>
      </p:sp>
    </p:spTree>
    <p:extLst>
      <p:ext uri="{BB962C8B-B14F-4D97-AF65-F5344CB8AC3E}">
        <p14:creationId xmlns:p14="http://schemas.microsoft.com/office/powerpoint/2010/main" val="3900086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RENAAL (the reduction in endpoints in NIDDM with </a:t>
            </a:r>
            <a:r>
              <a:rPr lang="en-US" dirty="0" err="1"/>
              <a:t>Antiogension</a:t>
            </a:r>
            <a:r>
              <a:rPr lang="en-US" dirty="0"/>
              <a:t> II antagonist losartan failed to show that losartan vs placebo showed decreased CV </a:t>
            </a:r>
            <a:r>
              <a:rPr lang="en-US" dirty="0" err="1"/>
              <a:t>eendpoints</a:t>
            </a:r>
            <a:r>
              <a:rPr lang="en-US" dirty="0"/>
              <a:t> but did reduced CHF admissions</a:t>
            </a:r>
          </a:p>
        </p:txBody>
      </p:sp>
      <p:sp>
        <p:nvSpPr>
          <p:cNvPr id="4" name="Slide Number Placeholder 3"/>
          <p:cNvSpPr>
            <a:spLocks noGrp="1"/>
          </p:cNvSpPr>
          <p:nvPr>
            <p:ph type="sldNum" sz="quarter" idx="5"/>
          </p:nvPr>
        </p:nvSpPr>
        <p:spPr/>
        <p:txBody>
          <a:bodyPr/>
          <a:lstStyle/>
          <a:p>
            <a:fld id="{0609C355-69D8-4741-88C7-CFBEB1FB4E76}" type="slidenum">
              <a:rPr lang="en-US" smtClean="0"/>
              <a:t>16</a:t>
            </a:fld>
            <a:endParaRPr lang="en-US"/>
          </a:p>
        </p:txBody>
      </p:sp>
    </p:spTree>
    <p:extLst>
      <p:ext uri="{BB962C8B-B14F-4D97-AF65-F5344CB8AC3E}">
        <p14:creationId xmlns:p14="http://schemas.microsoft.com/office/powerpoint/2010/main" val="3445963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lets see if they meet criteria for CKD</a:t>
            </a:r>
          </a:p>
        </p:txBody>
      </p:sp>
      <p:sp>
        <p:nvSpPr>
          <p:cNvPr id="4" name="Slide Number Placeholder 3"/>
          <p:cNvSpPr>
            <a:spLocks noGrp="1"/>
          </p:cNvSpPr>
          <p:nvPr>
            <p:ph type="sldNum" sz="quarter" idx="5"/>
          </p:nvPr>
        </p:nvSpPr>
        <p:spPr/>
        <p:txBody>
          <a:bodyPr/>
          <a:lstStyle/>
          <a:p>
            <a:fld id="{0609C355-69D8-4741-88C7-CFBEB1FB4E76}" type="slidenum">
              <a:rPr lang="en-US" smtClean="0"/>
              <a:t>4</a:t>
            </a:fld>
            <a:endParaRPr lang="en-US"/>
          </a:p>
        </p:txBody>
      </p:sp>
    </p:spTree>
    <p:extLst>
      <p:ext uri="{BB962C8B-B14F-4D97-AF65-F5344CB8AC3E}">
        <p14:creationId xmlns:p14="http://schemas.microsoft.com/office/powerpoint/2010/main" val="2920216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question about how I can optimize this patient and work on his CV risk </a:t>
            </a:r>
            <a:r>
              <a:rPr lang="en-US" dirty="0" err="1"/>
              <a:t>factos</a:t>
            </a:r>
            <a:endParaRPr lang="en-US" dirty="0"/>
          </a:p>
        </p:txBody>
      </p:sp>
      <p:sp>
        <p:nvSpPr>
          <p:cNvPr id="4" name="Slide Number Placeholder 3"/>
          <p:cNvSpPr>
            <a:spLocks noGrp="1"/>
          </p:cNvSpPr>
          <p:nvPr>
            <p:ph type="sldNum" sz="quarter" idx="5"/>
          </p:nvPr>
        </p:nvSpPr>
        <p:spPr/>
        <p:txBody>
          <a:bodyPr/>
          <a:lstStyle/>
          <a:p>
            <a:fld id="{0609C355-69D8-4741-88C7-CFBEB1FB4E76}" type="slidenum">
              <a:rPr lang="en-US" smtClean="0"/>
              <a:t>5</a:t>
            </a:fld>
            <a:endParaRPr lang="en-US"/>
          </a:p>
        </p:txBody>
      </p:sp>
    </p:spTree>
    <p:extLst>
      <p:ext uri="{BB962C8B-B14F-4D97-AF65-F5344CB8AC3E}">
        <p14:creationId xmlns:p14="http://schemas.microsoft.com/office/powerpoint/2010/main" val="3706566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have worsening CKD higher risk for developing anemia</a:t>
            </a:r>
          </a:p>
          <a:p>
            <a:r>
              <a:rPr lang="en-US" dirty="0"/>
              <a:t>Outcome: likely by treating the anemia no significant improvement in CV Risk—however we have proven that correcting to much with ESA /</a:t>
            </a:r>
            <a:r>
              <a:rPr lang="en-US" dirty="0" err="1"/>
              <a:t>epogen</a:t>
            </a:r>
            <a:r>
              <a:rPr lang="en-US" dirty="0"/>
              <a:t> &gt;11.5 puts you ate risk for HTN And Stroke</a:t>
            </a:r>
          </a:p>
        </p:txBody>
      </p:sp>
      <p:sp>
        <p:nvSpPr>
          <p:cNvPr id="4" name="Slide Number Placeholder 3"/>
          <p:cNvSpPr>
            <a:spLocks noGrp="1"/>
          </p:cNvSpPr>
          <p:nvPr>
            <p:ph type="sldNum" sz="quarter" idx="5"/>
          </p:nvPr>
        </p:nvSpPr>
        <p:spPr/>
        <p:txBody>
          <a:bodyPr/>
          <a:lstStyle/>
          <a:p>
            <a:fld id="{0609C355-69D8-4741-88C7-CFBEB1FB4E76}" type="slidenum">
              <a:rPr lang="en-US" smtClean="0"/>
              <a:t>7</a:t>
            </a:fld>
            <a:endParaRPr lang="en-US"/>
          </a:p>
        </p:txBody>
      </p:sp>
    </p:spTree>
    <p:extLst>
      <p:ext uri="{BB962C8B-B14F-4D97-AF65-F5344CB8AC3E}">
        <p14:creationId xmlns:p14="http://schemas.microsoft.com/office/powerpoint/2010/main" val="391800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Frequency of when to test based on level of CKD</a:t>
            </a:r>
          </a:p>
        </p:txBody>
      </p:sp>
      <p:sp>
        <p:nvSpPr>
          <p:cNvPr id="4" name="Slide Number Placeholder 3"/>
          <p:cNvSpPr>
            <a:spLocks noGrp="1"/>
          </p:cNvSpPr>
          <p:nvPr>
            <p:ph type="sldNum" sz="quarter" idx="5"/>
          </p:nvPr>
        </p:nvSpPr>
        <p:spPr/>
        <p:txBody>
          <a:bodyPr/>
          <a:lstStyle/>
          <a:p>
            <a:fld id="{0609C355-69D8-4741-88C7-CFBEB1FB4E76}" type="slidenum">
              <a:rPr lang="en-US" smtClean="0"/>
              <a:t>8</a:t>
            </a:fld>
            <a:endParaRPr lang="en-US"/>
          </a:p>
        </p:txBody>
      </p:sp>
    </p:spTree>
    <p:extLst>
      <p:ext uri="{BB962C8B-B14F-4D97-AF65-F5344CB8AC3E}">
        <p14:creationId xmlns:p14="http://schemas.microsoft.com/office/powerpoint/2010/main" val="3329885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205 patients on hemodialysis who had baseline </a:t>
            </a:r>
            <a:r>
              <a:rPr lang="en-US" sz="1200" b="0" i="0" u="none" strike="noStrike" kern="1200" baseline="0" dirty="0" err="1">
                <a:solidFill>
                  <a:schemeClr val="tx1"/>
                </a:solidFill>
                <a:latin typeface="+mn-lt"/>
                <a:ea typeface="+mn-ea"/>
                <a:cs typeface="+mn-cs"/>
              </a:rPr>
              <a:t>electronbeamtomography</a:t>
            </a:r>
            <a:r>
              <a:rPr lang="en-US" sz="1200" b="0" i="0" u="none" strike="noStrike" kern="1200" baseline="0" dirty="0">
                <a:solidFill>
                  <a:schemeClr val="tx1"/>
                </a:solidFill>
                <a:latin typeface="+mn-lt"/>
                <a:ea typeface="+mn-ea"/>
                <a:cs typeface="+mn-cs"/>
              </a:rPr>
              <a:t> (EBT) testing to evaluate both vascular/valvular calcification. The incidence and degree </a:t>
            </a:r>
            <a:r>
              <a:rPr lang="en-US" sz="1200" b="0" i="0" u="none" strike="noStrike" kern="1200" baseline="0" dirty="0" err="1">
                <a:solidFill>
                  <a:schemeClr val="tx1"/>
                </a:solidFill>
                <a:latin typeface="+mn-lt"/>
                <a:ea typeface="+mn-ea"/>
                <a:cs typeface="+mn-cs"/>
              </a:rPr>
              <a:t>ofvalvular</a:t>
            </a:r>
            <a:r>
              <a:rPr lang="en-US" sz="1200" b="0" i="0" u="none" strike="noStrike" kern="1200" baseline="0" dirty="0">
                <a:solidFill>
                  <a:schemeClr val="tx1"/>
                </a:solidFill>
                <a:latin typeface="+mn-lt"/>
                <a:ea typeface="+mn-ea"/>
                <a:cs typeface="+mn-cs"/>
              </a:rPr>
              <a:t> calcification was found to be remarkable with45% of subjects having calcification of the mitral </a:t>
            </a:r>
            <a:r>
              <a:rPr lang="en-US" sz="1200" b="0" i="0" u="none" strike="noStrike" kern="1200" baseline="0" dirty="0" err="1">
                <a:solidFill>
                  <a:schemeClr val="tx1"/>
                </a:solidFill>
                <a:latin typeface="+mn-lt"/>
                <a:ea typeface="+mn-ea"/>
                <a:cs typeface="+mn-cs"/>
              </a:rPr>
              <a:t>valve,and</a:t>
            </a:r>
            <a:r>
              <a:rPr lang="en-US" sz="1200" b="0" i="0" u="none" strike="noStrike" kern="1200" baseline="0" dirty="0">
                <a:solidFill>
                  <a:schemeClr val="tx1"/>
                </a:solidFill>
                <a:latin typeface="+mn-lt"/>
                <a:ea typeface="+mn-ea"/>
                <a:cs typeface="+mn-cs"/>
              </a:rPr>
              <a:t> 34% having calcification of the aortic valve, </a:t>
            </a:r>
            <a:r>
              <a:rPr lang="en-US" sz="1200" b="0" i="0" u="none" strike="noStrike" kern="1200" baseline="0" dirty="0" err="1">
                <a:solidFill>
                  <a:schemeClr val="tx1"/>
                </a:solidFill>
                <a:latin typeface="+mn-lt"/>
                <a:ea typeface="+mn-ea"/>
                <a:cs typeface="+mn-cs"/>
              </a:rPr>
              <a:t>comparedwith</a:t>
            </a:r>
            <a:r>
              <a:rPr lang="en-US" sz="1200" b="0" i="0" u="none" strike="noStrike" kern="1200" baseline="0" dirty="0">
                <a:solidFill>
                  <a:schemeClr val="tx1"/>
                </a:solidFill>
                <a:latin typeface="+mn-lt"/>
                <a:ea typeface="+mn-ea"/>
                <a:cs typeface="+mn-cs"/>
              </a:rPr>
              <a:t> 3%-5% prevalence in the general </a:t>
            </a:r>
            <a:r>
              <a:rPr lang="en-US" sz="1200" b="0" i="0" u="none" strike="noStrike" kern="1200" baseline="0" dirty="0" err="1">
                <a:solidFill>
                  <a:schemeClr val="tx1"/>
                </a:solidFill>
                <a:latin typeface="+mn-lt"/>
                <a:ea typeface="+mn-ea"/>
                <a:cs typeface="+mn-cs"/>
              </a:rPr>
              <a:t>population.More</a:t>
            </a:r>
            <a:r>
              <a:rPr lang="en-US" sz="1200" b="0" i="0" u="none" strike="noStrike" kern="1200" baseline="0" dirty="0">
                <a:solidFill>
                  <a:schemeClr val="tx1"/>
                </a:solidFill>
                <a:latin typeface="+mn-lt"/>
                <a:ea typeface="+mn-ea"/>
                <a:cs typeface="+mn-cs"/>
              </a:rPr>
              <a:t> than 70% of patients had coronary artery </a:t>
            </a:r>
            <a:r>
              <a:rPr lang="en-US" sz="1200" b="0" i="0" u="none" strike="noStrike" kern="1200" baseline="0" dirty="0" err="1">
                <a:solidFill>
                  <a:schemeClr val="tx1"/>
                </a:solidFill>
                <a:latin typeface="+mn-lt"/>
                <a:ea typeface="+mn-ea"/>
                <a:cs typeface="+mn-cs"/>
              </a:rPr>
              <a:t>calcificationsignificant</a:t>
            </a:r>
            <a:r>
              <a:rPr lang="en-US" sz="1200" b="0" i="0" u="none" strike="noStrike" kern="1200" baseline="0" dirty="0">
                <a:solidFill>
                  <a:schemeClr val="tx1"/>
                </a:solidFill>
                <a:latin typeface="+mn-lt"/>
                <a:ea typeface="+mn-ea"/>
                <a:cs typeface="+mn-cs"/>
              </a:rPr>
              <a:t> enough to be linked with ahigh risk of future MI and coronary death in the general population[</a:t>
            </a:r>
            <a:endParaRPr lang="en-US" dirty="0"/>
          </a:p>
          <a:p>
            <a:endParaRPr lang="en-US" dirty="0"/>
          </a:p>
          <a:p>
            <a:r>
              <a:rPr lang="en-US" dirty="0"/>
              <a:t>Based on trend if </a:t>
            </a:r>
            <a:r>
              <a:rPr lang="en-US" dirty="0" err="1"/>
              <a:t>phos</a:t>
            </a:r>
            <a:r>
              <a:rPr lang="en-US" dirty="0"/>
              <a:t> increased consider treatment, same with PTH</a:t>
            </a:r>
          </a:p>
          <a:p>
            <a:r>
              <a:rPr lang="en-US" dirty="0"/>
              <a:t>On HD goal &lt;5.5 and PTH 2-9x ULN</a:t>
            </a:r>
          </a:p>
        </p:txBody>
      </p:sp>
      <p:sp>
        <p:nvSpPr>
          <p:cNvPr id="4" name="Slide Number Placeholder 3"/>
          <p:cNvSpPr>
            <a:spLocks noGrp="1"/>
          </p:cNvSpPr>
          <p:nvPr>
            <p:ph type="sldNum" sz="quarter" idx="5"/>
          </p:nvPr>
        </p:nvSpPr>
        <p:spPr/>
        <p:txBody>
          <a:bodyPr/>
          <a:lstStyle/>
          <a:p>
            <a:fld id="{0609C355-69D8-4741-88C7-CFBEB1FB4E76}" type="slidenum">
              <a:rPr lang="en-US" smtClean="0"/>
              <a:t>9</a:t>
            </a:fld>
            <a:endParaRPr lang="en-US"/>
          </a:p>
        </p:txBody>
      </p:sp>
    </p:spTree>
    <p:extLst>
      <p:ext uri="{BB962C8B-B14F-4D97-AF65-F5344CB8AC3E}">
        <p14:creationId xmlns:p14="http://schemas.microsoft.com/office/powerpoint/2010/main" val="4035059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HD: quarterly for PTH if at goal (500-600)</a:t>
            </a:r>
          </a:p>
          <a:p>
            <a:r>
              <a:rPr lang="en-US" dirty="0" err="1"/>
              <a:t>Phos</a:t>
            </a:r>
            <a:r>
              <a:rPr lang="en-US" dirty="0"/>
              <a:t> treated binder-not calcium based and PTH calcitriol (synthetic D3) and on dialysis </a:t>
            </a:r>
            <a:r>
              <a:rPr lang="en-US" dirty="0" err="1"/>
              <a:t>sensipar</a:t>
            </a:r>
            <a:r>
              <a:rPr lang="en-US" dirty="0"/>
              <a:t> (</a:t>
            </a:r>
            <a:r>
              <a:rPr lang="en-US" dirty="0" err="1"/>
              <a:t>c</a:t>
            </a:r>
            <a:r>
              <a:rPr lang="en-US" sz="1200" b="0" i="0" kern="1200" dirty="0" err="1">
                <a:solidFill>
                  <a:schemeClr val="tx1"/>
                </a:solidFill>
                <a:effectLst/>
                <a:latin typeface="+mn-lt"/>
                <a:ea typeface="+mn-ea"/>
                <a:cs typeface="+mn-cs"/>
              </a:rPr>
              <a:t>alcimimetic</a:t>
            </a:r>
            <a:r>
              <a:rPr lang="en-US" sz="1200" b="0" i="0" kern="1200" dirty="0">
                <a:solidFill>
                  <a:schemeClr val="tx1"/>
                </a:solidFill>
                <a:effectLst/>
                <a:latin typeface="+mn-lt"/>
                <a:ea typeface="+mn-ea"/>
                <a:cs typeface="+mn-cs"/>
              </a:rPr>
              <a:t> agent)</a:t>
            </a:r>
            <a:endParaRPr lang="en-US" dirty="0"/>
          </a:p>
        </p:txBody>
      </p:sp>
      <p:sp>
        <p:nvSpPr>
          <p:cNvPr id="4" name="Slide Number Placeholder 3"/>
          <p:cNvSpPr>
            <a:spLocks noGrp="1"/>
          </p:cNvSpPr>
          <p:nvPr>
            <p:ph type="sldNum" sz="quarter" idx="5"/>
          </p:nvPr>
        </p:nvSpPr>
        <p:spPr/>
        <p:txBody>
          <a:bodyPr/>
          <a:lstStyle/>
          <a:p>
            <a:fld id="{0609C355-69D8-4741-88C7-CFBEB1FB4E76}" type="slidenum">
              <a:rPr lang="en-US" smtClean="0"/>
              <a:t>10</a:t>
            </a:fld>
            <a:endParaRPr lang="en-US"/>
          </a:p>
        </p:txBody>
      </p:sp>
    </p:spTree>
    <p:extLst>
      <p:ext uri="{BB962C8B-B14F-4D97-AF65-F5344CB8AC3E}">
        <p14:creationId xmlns:p14="http://schemas.microsoft.com/office/powerpoint/2010/main" val="2304351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Less significant than traditional RF-presence of increased </a:t>
            </a:r>
            <a:r>
              <a:rPr lang="en-US" sz="1200" b="0" i="0" u="none" strike="noStrike" kern="1200" baseline="0" dirty="0" err="1">
                <a:solidFill>
                  <a:schemeClr val="tx1"/>
                </a:solidFill>
                <a:latin typeface="+mn-lt"/>
                <a:ea typeface="+mn-ea"/>
                <a:cs typeface="+mn-cs"/>
              </a:rPr>
              <a:t>oxidativestress</a:t>
            </a:r>
            <a:r>
              <a:rPr lang="en-US" sz="1200" b="0" i="0" u="none" strike="noStrike" kern="1200" baseline="0" dirty="0">
                <a:solidFill>
                  <a:schemeClr val="tx1"/>
                </a:solidFill>
                <a:latin typeface="+mn-lt"/>
                <a:ea typeface="+mn-ea"/>
                <a:cs typeface="+mn-cs"/>
              </a:rPr>
              <a:t> and acute-phase inflammation in early </a:t>
            </a:r>
            <a:r>
              <a:rPr lang="en-US" sz="1200" b="0" i="0" u="none" strike="noStrike" kern="1200" baseline="0" dirty="0" err="1">
                <a:solidFill>
                  <a:schemeClr val="tx1"/>
                </a:solidFill>
                <a:latin typeface="+mn-lt"/>
                <a:ea typeface="+mn-ea"/>
                <a:cs typeface="+mn-cs"/>
              </a:rPr>
              <a:t>andadvanced</a:t>
            </a:r>
            <a:r>
              <a:rPr lang="en-US" sz="1200" b="0" i="0" u="none" strike="noStrike" kern="1200" baseline="0" dirty="0">
                <a:solidFill>
                  <a:schemeClr val="tx1"/>
                </a:solidFill>
                <a:latin typeface="+mn-lt"/>
                <a:ea typeface="+mn-ea"/>
                <a:cs typeface="+mn-cs"/>
              </a:rPr>
              <a:t> stages of CKD (3-5) compared to healthy </a:t>
            </a:r>
            <a:r>
              <a:rPr lang="en-US" sz="1200" b="0" i="0" u="none" strike="noStrike" kern="1200" baseline="0" dirty="0" err="1">
                <a:solidFill>
                  <a:schemeClr val="tx1"/>
                </a:solidFill>
                <a:latin typeface="+mn-lt"/>
                <a:ea typeface="+mn-ea"/>
                <a:cs typeface="+mn-cs"/>
              </a:rPr>
              <a:t>subjects.Renal</a:t>
            </a:r>
            <a:r>
              <a:rPr lang="en-US" sz="1200" b="0" i="0" u="none" strike="noStrike" kern="1200" baseline="0" dirty="0">
                <a:solidFill>
                  <a:schemeClr val="tx1"/>
                </a:solidFill>
                <a:latin typeface="+mn-lt"/>
                <a:ea typeface="+mn-ea"/>
                <a:cs typeface="+mn-cs"/>
              </a:rPr>
              <a:t> insufficiency is associated with increased </a:t>
            </a:r>
            <a:r>
              <a:rPr lang="en-US" sz="1200" b="0" i="0" u="none" strike="noStrike" kern="1200" baseline="0" dirty="0" err="1">
                <a:solidFill>
                  <a:schemeClr val="tx1"/>
                </a:solidFill>
                <a:latin typeface="+mn-lt"/>
                <a:ea typeface="+mn-ea"/>
                <a:cs typeface="+mn-cs"/>
              </a:rPr>
              <a:t>levelsof</a:t>
            </a:r>
            <a:r>
              <a:rPr lang="en-US" sz="1200" b="0" i="0" u="none" strike="noStrike" kern="1200" baseline="0" dirty="0">
                <a:solidFill>
                  <a:schemeClr val="tx1"/>
                </a:solidFill>
                <a:latin typeface="+mn-lt"/>
                <a:ea typeface="+mn-ea"/>
                <a:cs typeface="+mn-cs"/>
              </a:rPr>
              <a:t> several different inflammatory and pro-coagulant</a:t>
            </a:r>
          </a:p>
          <a:p>
            <a:r>
              <a:rPr lang="en-US" sz="1200" b="0" i="0" u="none" strike="noStrike" kern="1200" baseline="0" dirty="0">
                <a:solidFill>
                  <a:schemeClr val="tx1"/>
                </a:solidFill>
                <a:latin typeface="+mn-lt"/>
                <a:ea typeface="+mn-ea"/>
                <a:cs typeface="+mn-cs"/>
              </a:rPr>
              <a:t>biomarkers, the main two being CRP and IL-6, which a strong predictors of all-cause mortality and </a:t>
            </a:r>
            <a:r>
              <a:rPr lang="en-US" sz="1200" b="0" i="0" u="none" strike="noStrike" kern="1200" baseline="0" dirty="0" err="1">
                <a:solidFill>
                  <a:schemeClr val="tx1"/>
                </a:solidFill>
                <a:latin typeface="+mn-lt"/>
                <a:ea typeface="+mn-ea"/>
                <a:cs typeface="+mn-cs"/>
              </a:rPr>
              <a:t>cardiovascularoutcomes</a:t>
            </a:r>
            <a:r>
              <a:rPr lang="en-US" sz="1200" b="0" i="0" u="none" strike="noStrike" kern="1200" baseline="0" dirty="0">
                <a:solidFill>
                  <a:schemeClr val="tx1"/>
                </a:solidFill>
                <a:latin typeface="+mn-lt"/>
                <a:ea typeface="+mn-ea"/>
                <a:cs typeface="+mn-cs"/>
              </a:rPr>
              <a:t> in ESRD[103-105].</a:t>
            </a:r>
            <a:endParaRPr lang="en-US" dirty="0"/>
          </a:p>
        </p:txBody>
      </p:sp>
      <p:sp>
        <p:nvSpPr>
          <p:cNvPr id="4" name="Slide Number Placeholder 3"/>
          <p:cNvSpPr>
            <a:spLocks noGrp="1"/>
          </p:cNvSpPr>
          <p:nvPr>
            <p:ph type="sldNum" sz="quarter" idx="5"/>
          </p:nvPr>
        </p:nvSpPr>
        <p:spPr/>
        <p:txBody>
          <a:bodyPr/>
          <a:lstStyle/>
          <a:p>
            <a:fld id="{0609C355-69D8-4741-88C7-CFBEB1FB4E76}" type="slidenum">
              <a:rPr lang="en-US" smtClean="0"/>
              <a:t>11</a:t>
            </a:fld>
            <a:endParaRPr lang="en-US"/>
          </a:p>
        </p:txBody>
      </p:sp>
    </p:spTree>
    <p:extLst>
      <p:ext uri="{BB962C8B-B14F-4D97-AF65-F5344CB8AC3E}">
        <p14:creationId xmlns:p14="http://schemas.microsoft.com/office/powerpoint/2010/main" val="891819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SHARP &gt;9000 participants with CKD, 30% dialysis dependent—reduction risk in those not on dialysis and not significant on </a:t>
            </a:r>
            <a:r>
              <a:rPr lang="en-US" dirty="0" err="1"/>
              <a:t>dialysisno</a:t>
            </a:r>
            <a:r>
              <a:rPr lang="en-US" dirty="0"/>
              <a:t> </a:t>
            </a:r>
            <a:r>
              <a:rPr lang="en-US" dirty="0" err="1"/>
              <a:t>ecessive</a:t>
            </a:r>
            <a:r>
              <a:rPr lang="en-US" dirty="0"/>
              <a:t> risk for myopathy or hepatis</a:t>
            </a:r>
          </a:p>
          <a:p>
            <a:r>
              <a:rPr lang="en-US" dirty="0"/>
              <a:t>Summary: good evidence in statin use in CKD patient but not on dialysis-on HD no lowered risk</a:t>
            </a:r>
          </a:p>
        </p:txBody>
      </p:sp>
      <p:sp>
        <p:nvSpPr>
          <p:cNvPr id="4" name="Slide Number Placeholder 3"/>
          <p:cNvSpPr>
            <a:spLocks noGrp="1"/>
          </p:cNvSpPr>
          <p:nvPr>
            <p:ph type="sldNum" sz="quarter" idx="5"/>
          </p:nvPr>
        </p:nvSpPr>
        <p:spPr/>
        <p:txBody>
          <a:bodyPr/>
          <a:lstStyle/>
          <a:p>
            <a:fld id="{0609C355-69D8-4741-88C7-CFBEB1FB4E76}" type="slidenum">
              <a:rPr lang="en-US" smtClean="0"/>
              <a:t>13</a:t>
            </a:fld>
            <a:endParaRPr lang="en-US"/>
          </a:p>
        </p:txBody>
      </p:sp>
    </p:spTree>
    <p:extLst>
      <p:ext uri="{BB962C8B-B14F-4D97-AF65-F5344CB8AC3E}">
        <p14:creationId xmlns:p14="http://schemas.microsoft.com/office/powerpoint/2010/main" val="238836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2DFD53-D1B3-4E07-9C46-D2AFEAC76FD1}"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848C-3B60-4626-AD1A-C35CC4C0459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12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2DFD53-D1B3-4E07-9C46-D2AFEAC76FD1}"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1898743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2DFD53-D1B3-4E07-9C46-D2AFEAC76FD1}"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295011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2DFD53-D1B3-4E07-9C46-D2AFEAC76FD1}"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302531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2DFD53-D1B3-4E07-9C46-D2AFEAC76FD1}"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848C-3B60-4626-AD1A-C35CC4C0459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61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2DFD53-D1B3-4E07-9C46-D2AFEAC76FD1}"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781627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2DFD53-D1B3-4E07-9C46-D2AFEAC76FD1}" type="datetimeFigureOut">
              <a:rPr lang="en-US" smtClean="0"/>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202949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2DFD53-D1B3-4E07-9C46-D2AFEAC76FD1}" type="datetimeFigureOut">
              <a:rPr lang="en-US" smtClean="0"/>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2551669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C2DFD53-D1B3-4E07-9C46-D2AFEAC76FD1}" type="datetimeFigureOut">
              <a:rPr lang="en-US" smtClean="0"/>
              <a:t>2/26/2020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1853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C2DFD53-D1B3-4E07-9C46-D2AFEAC76FD1}" type="datetimeFigureOut">
              <a:rPr lang="en-US" smtClean="0"/>
              <a:t>2/26/2020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A4E848C-3B60-4626-AD1A-C35CC4C04595}" type="slidenum">
              <a:rPr lang="en-US" smtClean="0"/>
              <a:t>‹#›</a:t>
            </a:fld>
            <a:endParaRPr lang="en-US"/>
          </a:p>
        </p:txBody>
      </p:sp>
    </p:spTree>
    <p:extLst>
      <p:ext uri="{BB962C8B-B14F-4D97-AF65-F5344CB8AC3E}">
        <p14:creationId xmlns:p14="http://schemas.microsoft.com/office/powerpoint/2010/main" val="15916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2DFD53-D1B3-4E07-9C46-D2AFEAC76FD1}"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E848C-3B60-4626-AD1A-C35CC4C04595}" type="slidenum">
              <a:rPr lang="en-US" smtClean="0"/>
              <a:t>‹#›</a:t>
            </a:fld>
            <a:endParaRPr lang="en-US"/>
          </a:p>
        </p:txBody>
      </p:sp>
    </p:spTree>
    <p:extLst>
      <p:ext uri="{BB962C8B-B14F-4D97-AF65-F5344CB8AC3E}">
        <p14:creationId xmlns:p14="http://schemas.microsoft.com/office/powerpoint/2010/main" val="2230110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C2DFD53-D1B3-4E07-9C46-D2AFEAC76FD1}" type="datetimeFigureOut">
              <a:rPr lang="en-US" smtClean="0"/>
              <a:t>2/26/2020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A4E848C-3B60-4626-AD1A-C35CC4C0459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2526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onlinejacc.org/content/74/14/1823#ref-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thelancet.com/journals/landia/issue/vol7no8/PIIS2213-8587(19)X0008-X" TargetMode="External"/><Relationship Id="rId2" Type="http://schemas.openxmlformats.org/officeDocument/2006/relationships/hyperlink" Target="http://www.onlinejacc.org/content/74/14" TargetMode="External"/><Relationship Id="rId1" Type="http://schemas.openxmlformats.org/officeDocument/2006/relationships/slideLayout" Target="../slideLayouts/slideLayout2.xml"/><Relationship Id="rId5" Type="http://schemas.openxmlformats.org/officeDocument/2006/relationships/hyperlink" Target="https://www.nejm.org/toc/nejm/373/22?query=article_issue_link" TargetMode="External"/><Relationship Id="rId4" Type="http://schemas.openxmlformats.org/officeDocument/2006/relationships/hyperlink" Target="https://www.nejm.org/toc/nejm/377/7?query=article_issue_lin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onlinejacc.org/content/accj/74/14/1823/F2.large.jpg?width=800&amp;height=600&amp;carousel=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10739-D9AD-42E1-BA97-FA77D471A3D6}"/>
              </a:ext>
            </a:extLst>
          </p:cNvPr>
          <p:cNvSpPr>
            <a:spLocks noGrp="1"/>
          </p:cNvSpPr>
          <p:nvPr>
            <p:ph type="ctrTitle"/>
          </p:nvPr>
        </p:nvSpPr>
        <p:spPr/>
        <p:txBody>
          <a:bodyPr/>
          <a:lstStyle/>
          <a:p>
            <a:r>
              <a:rPr lang="en-US" dirty="0"/>
              <a:t>Chronic Kidney Disease and Cardiovascular Risk</a:t>
            </a:r>
          </a:p>
        </p:txBody>
      </p:sp>
      <p:sp>
        <p:nvSpPr>
          <p:cNvPr id="3" name="Subtitle 2">
            <a:extLst>
              <a:ext uri="{FF2B5EF4-FFF2-40B4-BE49-F238E27FC236}">
                <a16:creationId xmlns:a16="http://schemas.microsoft.com/office/drawing/2014/main" id="{9573389F-CD1A-45EA-8235-F66379706ED6}"/>
              </a:ext>
            </a:extLst>
          </p:cNvPr>
          <p:cNvSpPr>
            <a:spLocks noGrp="1"/>
          </p:cNvSpPr>
          <p:nvPr>
            <p:ph type="subTitle" idx="1"/>
          </p:nvPr>
        </p:nvSpPr>
        <p:spPr/>
        <p:txBody>
          <a:bodyPr/>
          <a:lstStyle/>
          <a:p>
            <a:pPr algn="ctr"/>
            <a:r>
              <a:rPr lang="en-US" dirty="0"/>
              <a:t>Heather Mascio, DO</a:t>
            </a:r>
          </a:p>
        </p:txBody>
      </p:sp>
    </p:spTree>
    <p:extLst>
      <p:ext uri="{BB962C8B-B14F-4D97-AF65-F5344CB8AC3E}">
        <p14:creationId xmlns:p14="http://schemas.microsoft.com/office/powerpoint/2010/main" val="3061684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CFE2-D131-414D-B16D-70DD527FF9B7}"/>
              </a:ext>
            </a:extLst>
          </p:cNvPr>
          <p:cNvSpPr>
            <a:spLocks noGrp="1"/>
          </p:cNvSpPr>
          <p:nvPr>
            <p:ph type="title"/>
          </p:nvPr>
        </p:nvSpPr>
        <p:spPr/>
        <p:txBody>
          <a:bodyPr/>
          <a:lstStyle/>
          <a:p>
            <a:r>
              <a:rPr lang="en-US" dirty="0"/>
              <a:t>Practice Guidelines</a:t>
            </a:r>
          </a:p>
        </p:txBody>
      </p:sp>
      <p:sp>
        <p:nvSpPr>
          <p:cNvPr id="3" name="Content Placeholder 2">
            <a:extLst>
              <a:ext uri="{FF2B5EF4-FFF2-40B4-BE49-F238E27FC236}">
                <a16:creationId xmlns:a16="http://schemas.microsoft.com/office/drawing/2014/main" id="{7B67848C-63AF-4055-9673-20134E11F330}"/>
              </a:ext>
            </a:extLst>
          </p:cNvPr>
          <p:cNvSpPr>
            <a:spLocks noGrp="1"/>
          </p:cNvSpPr>
          <p:nvPr>
            <p:ph idx="1"/>
          </p:nvPr>
        </p:nvSpPr>
        <p:spPr/>
        <p:txBody>
          <a:bodyPr/>
          <a:lstStyle/>
          <a:p>
            <a:pPr>
              <a:buFont typeface="Wingdings" panose="05000000000000000000" pitchFamily="2" charset="2"/>
              <a:buChar char="§"/>
            </a:pPr>
            <a:r>
              <a:rPr lang="en-US" dirty="0"/>
              <a:t>Level Check per KDIGO :</a:t>
            </a:r>
          </a:p>
          <a:p>
            <a:pPr lvl="1">
              <a:buFont typeface="Wingdings" panose="05000000000000000000" pitchFamily="2" charset="2"/>
              <a:buChar char="§"/>
            </a:pPr>
            <a:r>
              <a:rPr lang="en-US" dirty="0"/>
              <a:t>CKD G3a-G3b: for serum calcium and phosphate, every 6-12 months; and for PTH, based on baseline level and CKD progression</a:t>
            </a:r>
          </a:p>
          <a:p>
            <a:pPr lvl="1">
              <a:buFont typeface="Wingdings" panose="05000000000000000000" pitchFamily="2" charset="2"/>
              <a:buChar char="§"/>
            </a:pPr>
            <a:r>
              <a:rPr lang="en-US" dirty="0"/>
              <a:t> In CKD G4: for serum calcium and phosphate, every 3-6 months; and for PTH, every 6-12 months. </a:t>
            </a:r>
          </a:p>
          <a:p>
            <a:pPr lvl="1">
              <a:buFont typeface="Wingdings" panose="05000000000000000000" pitchFamily="2" charset="2"/>
              <a:buChar char="§"/>
            </a:pPr>
            <a:r>
              <a:rPr lang="en-US" dirty="0"/>
              <a:t>In CKD G5, including G5D: for serum calcium and phosphate, every 1-3 months; and for PTH, every 3-6 months</a:t>
            </a:r>
          </a:p>
          <a:p>
            <a:pPr>
              <a:buFont typeface="Wingdings" panose="05000000000000000000" pitchFamily="2" charset="2"/>
              <a:buChar char="§"/>
            </a:pPr>
            <a:r>
              <a:rPr lang="en-US" dirty="0"/>
              <a:t>Who Do We Treat:</a:t>
            </a:r>
          </a:p>
          <a:p>
            <a:pPr lvl="1">
              <a:buFont typeface="Wingdings" panose="05000000000000000000" pitchFamily="2" charset="2"/>
              <a:buChar char="§"/>
            </a:pPr>
            <a:r>
              <a:rPr lang="en-US" dirty="0"/>
              <a:t>Calcium: goal to keep in normal Range</a:t>
            </a:r>
          </a:p>
          <a:p>
            <a:pPr lvl="1">
              <a:buFont typeface="Wingdings" panose="05000000000000000000" pitchFamily="2" charset="2"/>
              <a:buChar char="§"/>
            </a:pPr>
            <a:r>
              <a:rPr lang="en-US" dirty="0"/>
              <a:t>Phosphorus: watch trend and consider phosphate lowering if consistently elevated (most would say &lt;4.5)</a:t>
            </a:r>
          </a:p>
          <a:p>
            <a:pPr lvl="1">
              <a:buFont typeface="Wingdings" panose="05000000000000000000" pitchFamily="2" charset="2"/>
              <a:buChar char="§"/>
            </a:pPr>
            <a:r>
              <a:rPr lang="en-US" dirty="0"/>
              <a:t>PTH: controversial unclear what levels are appropriate—watch trend</a:t>
            </a:r>
          </a:p>
          <a:p>
            <a:pPr lvl="2">
              <a:buFont typeface="Wingdings" panose="05000000000000000000" pitchFamily="2" charset="2"/>
              <a:buChar char="§"/>
            </a:pPr>
            <a:r>
              <a:rPr lang="en-US" dirty="0"/>
              <a:t>On Dialysis up to 2-9 times ULN</a:t>
            </a:r>
          </a:p>
          <a:p>
            <a:endParaRPr lang="en-US" dirty="0"/>
          </a:p>
        </p:txBody>
      </p:sp>
    </p:spTree>
    <p:extLst>
      <p:ext uri="{BB962C8B-B14F-4D97-AF65-F5344CB8AC3E}">
        <p14:creationId xmlns:p14="http://schemas.microsoft.com/office/powerpoint/2010/main" val="833553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FAEE-30E4-48D3-97F9-DBD8B71C6229}"/>
              </a:ext>
            </a:extLst>
          </p:cNvPr>
          <p:cNvSpPr>
            <a:spLocks noGrp="1"/>
          </p:cNvSpPr>
          <p:nvPr>
            <p:ph type="title"/>
          </p:nvPr>
        </p:nvSpPr>
        <p:spPr/>
        <p:txBody>
          <a:bodyPr/>
          <a:lstStyle/>
          <a:p>
            <a:r>
              <a:rPr lang="en-US" dirty="0"/>
              <a:t>Non- Traditional Risk Factors-Albuminuria</a:t>
            </a:r>
          </a:p>
        </p:txBody>
      </p:sp>
      <p:sp>
        <p:nvSpPr>
          <p:cNvPr id="3" name="Content Placeholder 2">
            <a:extLst>
              <a:ext uri="{FF2B5EF4-FFF2-40B4-BE49-F238E27FC236}">
                <a16:creationId xmlns:a16="http://schemas.microsoft.com/office/drawing/2014/main" id="{843E9B09-33E1-40DA-BB3D-2FE6C2580A5C}"/>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dirty="0"/>
              <a:t>Albuminuria a marker of renal damage, it is also an independent risk factor for CVD and leads to an increase in all cause mortality in diabetics, those with hypertension, and in relatively unselected or general populations</a:t>
            </a:r>
          </a:p>
          <a:p>
            <a:pPr>
              <a:buFont typeface="Wingdings" panose="05000000000000000000" pitchFamily="2" charset="2"/>
              <a:buChar char="§"/>
            </a:pPr>
            <a:r>
              <a:rPr lang="en-US" dirty="0"/>
              <a:t>Heart Outcomes Evaluation (HOPE) trial results showed that in those with or without diabetes, albuminuria of any level can be a risk factor for CVD events. </a:t>
            </a:r>
          </a:p>
          <a:p>
            <a:pPr lvl="1">
              <a:buFont typeface="Wingdings" panose="05000000000000000000" pitchFamily="2" charset="2"/>
              <a:buChar char="§"/>
            </a:pPr>
            <a:r>
              <a:rPr lang="en-US" dirty="0"/>
              <a:t>It also found microalbuminuria to result in an increased risk of future stroke, myocardial infarctions and death in both diabetic and non-diabetics without CKD.</a:t>
            </a:r>
          </a:p>
          <a:p>
            <a:pPr lvl="1">
              <a:buFont typeface="Wingdings" panose="05000000000000000000" pitchFamily="2" charset="2"/>
              <a:buChar char="§"/>
            </a:pPr>
            <a:r>
              <a:rPr lang="en-US" dirty="0"/>
              <a:t>For every increase in the </a:t>
            </a:r>
            <a:r>
              <a:rPr lang="en-US" dirty="0" err="1"/>
              <a:t>albumin:creatinine</a:t>
            </a:r>
            <a:r>
              <a:rPr lang="en-US" dirty="0"/>
              <a:t> ratio (ACR) by 0.4 mg/mmol, there was a 5.9%increase in the HR hazard ratio (HR) of major CVD outcomes (5)</a:t>
            </a:r>
          </a:p>
          <a:p>
            <a:pPr>
              <a:buFont typeface="Wingdings" panose="05000000000000000000" pitchFamily="2" charset="2"/>
              <a:buChar char="§"/>
            </a:pPr>
            <a:r>
              <a:rPr lang="en-US" dirty="0"/>
              <a:t>Pathophysiology behind how microalbuminuria contributes to CVD remains to be fully understood, however studies suggest that microalbuminuria might reflect endothelial dysfunction (4)</a:t>
            </a:r>
          </a:p>
          <a:p>
            <a:pPr>
              <a:buFont typeface="Wingdings" panose="05000000000000000000" pitchFamily="2" charset="2"/>
              <a:buChar char="§"/>
            </a:pPr>
            <a:r>
              <a:rPr lang="en-US" dirty="0"/>
              <a:t>Who should we check albuminuria:  Of course check in diabetics and HTN patients annually</a:t>
            </a:r>
          </a:p>
          <a:p>
            <a:pPr>
              <a:buFont typeface="Wingdings" panose="05000000000000000000" pitchFamily="2" charset="2"/>
              <a:buChar char="§"/>
            </a:pPr>
            <a:r>
              <a:rPr lang="en-US" dirty="0"/>
              <a:t>Who else to Screen? Those at increased Risk for CKD- Cardiovascular disease, older age, history of low birth weight, obesity, and a family history of CKD</a:t>
            </a:r>
          </a:p>
        </p:txBody>
      </p:sp>
    </p:spTree>
    <p:extLst>
      <p:ext uri="{BB962C8B-B14F-4D97-AF65-F5344CB8AC3E}">
        <p14:creationId xmlns:p14="http://schemas.microsoft.com/office/powerpoint/2010/main" val="426451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A4BAAA1-899E-45A5-AED6-9F1D8C7A880C}"/>
              </a:ext>
            </a:extLst>
          </p:cNvPr>
          <p:cNvPicPr>
            <a:picLocks noGrp="1" noChangeAspect="1"/>
          </p:cNvPicPr>
          <p:nvPr>
            <p:ph idx="1"/>
          </p:nvPr>
        </p:nvPicPr>
        <p:blipFill>
          <a:blip r:embed="rId2"/>
          <a:stretch>
            <a:fillRect/>
          </a:stretch>
        </p:blipFill>
        <p:spPr>
          <a:xfrm>
            <a:off x="1066800" y="771525"/>
            <a:ext cx="10325099" cy="4642895"/>
          </a:xfrm>
          <a:prstGeom prst="rect">
            <a:avLst/>
          </a:prstGeom>
        </p:spPr>
      </p:pic>
      <p:sp>
        <p:nvSpPr>
          <p:cNvPr id="5" name="TextBox 4">
            <a:extLst>
              <a:ext uri="{FF2B5EF4-FFF2-40B4-BE49-F238E27FC236}">
                <a16:creationId xmlns:a16="http://schemas.microsoft.com/office/drawing/2014/main" id="{ADF746AA-E980-4A01-AED8-669749454F98}"/>
              </a:ext>
            </a:extLst>
          </p:cNvPr>
          <p:cNvSpPr txBox="1"/>
          <p:nvPr/>
        </p:nvSpPr>
        <p:spPr>
          <a:xfrm>
            <a:off x="2657475" y="5543550"/>
            <a:ext cx="7901792" cy="646331"/>
          </a:xfrm>
          <a:prstGeom prst="rect">
            <a:avLst/>
          </a:prstGeom>
          <a:noFill/>
        </p:spPr>
        <p:txBody>
          <a:bodyPr wrap="square" rtlCol="0">
            <a:spAutoFit/>
          </a:bodyPr>
          <a:lstStyle/>
          <a:p>
            <a:r>
              <a:rPr lang="en-US"/>
              <a:t>Nephrol Dial Transplant (2018) 33: 23–25 doi: 10.1093/ndt/gfx329 Advance Access publication 9 November 2017</a:t>
            </a:r>
            <a:endParaRPr lang="en-US" dirty="0"/>
          </a:p>
        </p:txBody>
      </p:sp>
    </p:spTree>
    <p:extLst>
      <p:ext uri="{BB962C8B-B14F-4D97-AF65-F5344CB8AC3E}">
        <p14:creationId xmlns:p14="http://schemas.microsoft.com/office/powerpoint/2010/main" val="1465661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A0E21-CE9E-4080-9FAF-CBAB63A4F7CE}"/>
              </a:ext>
            </a:extLst>
          </p:cNvPr>
          <p:cNvSpPr>
            <a:spLocks noGrp="1"/>
          </p:cNvSpPr>
          <p:nvPr>
            <p:ph type="title"/>
          </p:nvPr>
        </p:nvSpPr>
        <p:spPr/>
        <p:txBody>
          <a:bodyPr/>
          <a:lstStyle/>
          <a:p>
            <a:r>
              <a:rPr lang="en-US" dirty="0"/>
              <a:t>Management of Dyslipidemia</a:t>
            </a:r>
          </a:p>
        </p:txBody>
      </p:sp>
      <p:sp>
        <p:nvSpPr>
          <p:cNvPr id="3" name="Content Placeholder 2">
            <a:extLst>
              <a:ext uri="{FF2B5EF4-FFF2-40B4-BE49-F238E27FC236}">
                <a16:creationId xmlns:a16="http://schemas.microsoft.com/office/drawing/2014/main" id="{9975A5F5-D075-40B9-87B1-0E10ED75E079}"/>
              </a:ext>
            </a:extLst>
          </p:cNvPr>
          <p:cNvSpPr>
            <a:spLocks noGrp="1"/>
          </p:cNvSpPr>
          <p:nvPr>
            <p:ph idx="1"/>
          </p:nvPr>
        </p:nvSpPr>
        <p:spPr/>
        <p:txBody>
          <a:bodyPr>
            <a:normAutofit fontScale="92500"/>
          </a:bodyPr>
          <a:lstStyle/>
          <a:p>
            <a:pPr>
              <a:buFont typeface="Wingdings" panose="05000000000000000000" pitchFamily="2" charset="2"/>
              <a:buChar char="§"/>
            </a:pPr>
            <a:r>
              <a:rPr lang="en-US" dirty="0"/>
              <a:t>The benefits of lowering low-density lipoprotein (LDL) cholesterol with HMG-CoA reductase inhibitors (statins) are established in patients without renal dysfunction so how about those with CKD? </a:t>
            </a:r>
          </a:p>
          <a:p>
            <a:pPr>
              <a:buFont typeface="Wingdings" panose="05000000000000000000" pitchFamily="2" charset="2"/>
              <a:buChar char="§"/>
            </a:pPr>
            <a:r>
              <a:rPr lang="en-US" dirty="0"/>
              <a:t>The Study of Heart and Renal Protection (SHARP) trial clearly demonstrated a benefit of lowering LDL cholesterol with simvastatin/ezetimibe (fixed dose) compared with placebo as primary prevention of atherosclerotic vascular events in patients with CKD not requiring dialysis [3].</a:t>
            </a:r>
          </a:p>
          <a:p>
            <a:pPr>
              <a:buFont typeface="Wingdings" panose="05000000000000000000" pitchFamily="2" charset="2"/>
              <a:buChar char="§"/>
            </a:pPr>
            <a:r>
              <a:rPr lang="en-US" dirty="0"/>
              <a:t> By contrast, two large RCTs in dialysis patients, 4D and AURORA, showed no demonstrable benefit of statin therapy (atorvastatin in 4D, rosuvastatin in AURORA) in dialysis patients [4, 5]. </a:t>
            </a:r>
          </a:p>
          <a:p>
            <a:pPr lvl="1">
              <a:buFont typeface="Wingdings" panose="05000000000000000000" pitchFamily="2" charset="2"/>
              <a:buChar char="§"/>
            </a:pPr>
            <a:r>
              <a:rPr lang="en-US" sz="2000" dirty="0"/>
              <a:t>Both studies did show statin therapy lowered LDL but no effect on outcome of CV death/MI/stroke</a:t>
            </a:r>
          </a:p>
          <a:p>
            <a:pPr>
              <a:buFont typeface="Wingdings" panose="05000000000000000000" pitchFamily="2" charset="2"/>
              <a:buChar char="§"/>
            </a:pPr>
            <a:r>
              <a:rPr lang="en-US" dirty="0"/>
              <a:t>The ALERT trial of lipid lowering with </a:t>
            </a:r>
            <a:r>
              <a:rPr lang="en-US" dirty="0" err="1"/>
              <a:t>fluvastatin</a:t>
            </a:r>
            <a:r>
              <a:rPr lang="en-US" dirty="0"/>
              <a:t> to prevent cardiovascular events in renal transplant recipients showed that statin therapy was associated with a reduction in non-fatal myocardial infarction and cardiac deaths [6].</a:t>
            </a:r>
          </a:p>
          <a:p>
            <a:pPr lvl="1">
              <a:buFont typeface="Wingdings" panose="05000000000000000000" pitchFamily="2" charset="2"/>
              <a:buChar char="§"/>
            </a:pPr>
            <a:endParaRPr lang="en-US" sz="1600" dirty="0"/>
          </a:p>
          <a:p>
            <a:endParaRPr lang="en-US" sz="1800" dirty="0"/>
          </a:p>
        </p:txBody>
      </p:sp>
    </p:spTree>
    <p:extLst>
      <p:ext uri="{BB962C8B-B14F-4D97-AF65-F5344CB8AC3E}">
        <p14:creationId xmlns:p14="http://schemas.microsoft.com/office/powerpoint/2010/main" val="2565998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49A2E-E76B-48B2-B7D0-817F192A310D}"/>
              </a:ext>
            </a:extLst>
          </p:cNvPr>
          <p:cNvSpPr>
            <a:spLocks noGrp="1"/>
          </p:cNvSpPr>
          <p:nvPr>
            <p:ph type="title"/>
          </p:nvPr>
        </p:nvSpPr>
        <p:spPr>
          <a:xfrm>
            <a:off x="1097280" y="286603"/>
            <a:ext cx="10058400" cy="1162053"/>
          </a:xfrm>
        </p:spPr>
        <p:txBody>
          <a:bodyPr>
            <a:normAutofit fontScale="90000"/>
          </a:bodyPr>
          <a:lstStyle/>
          <a:p>
            <a:r>
              <a:rPr lang="en-US" dirty="0"/>
              <a:t>KDIGO  Practice Guidelines on Lipids: </a:t>
            </a:r>
            <a:br>
              <a:rPr lang="en-US" dirty="0"/>
            </a:br>
            <a:endParaRPr lang="en-US" dirty="0"/>
          </a:p>
        </p:txBody>
      </p:sp>
      <p:sp>
        <p:nvSpPr>
          <p:cNvPr id="3" name="Content Placeholder 2">
            <a:extLst>
              <a:ext uri="{FF2B5EF4-FFF2-40B4-BE49-F238E27FC236}">
                <a16:creationId xmlns:a16="http://schemas.microsoft.com/office/drawing/2014/main" id="{7CB3D813-1E9C-40DA-AB33-DDE1AC89D816}"/>
              </a:ext>
            </a:extLst>
          </p:cNvPr>
          <p:cNvSpPr>
            <a:spLocks noGrp="1"/>
          </p:cNvSpPr>
          <p:nvPr>
            <p:ph idx="1"/>
          </p:nvPr>
        </p:nvSpPr>
        <p:spPr/>
        <p:txBody>
          <a:bodyPr>
            <a:normAutofit lnSpcReduction="10000"/>
          </a:bodyPr>
          <a:lstStyle/>
          <a:p>
            <a:pPr>
              <a:buFont typeface="Wingdings" panose="05000000000000000000" pitchFamily="2" charset="2"/>
              <a:buChar char="§"/>
            </a:pPr>
            <a:r>
              <a:rPr lang="en-US" sz="2400" dirty="0"/>
              <a:t>In adults aged &gt;50 years with CKD and eGFR &lt; 60 ml/min/1.73m2 (all stages of CKD) we recommend treatment with a statin.</a:t>
            </a:r>
          </a:p>
          <a:p>
            <a:pPr>
              <a:buFont typeface="Wingdings" panose="05000000000000000000" pitchFamily="2" charset="2"/>
              <a:buChar char="§"/>
            </a:pPr>
            <a:r>
              <a:rPr lang="en-US" sz="2400" dirty="0"/>
              <a:t>In adults aged 18–49 years with CKD but not treated with chronic dialysis or kidney transplantation, we suggest statin treatment in people with one or more of the following (2A):</a:t>
            </a:r>
          </a:p>
          <a:p>
            <a:pPr lvl="1">
              <a:buFont typeface="Wingdings" panose="05000000000000000000" pitchFamily="2" charset="2"/>
              <a:buChar char="§"/>
            </a:pPr>
            <a:r>
              <a:rPr lang="en-US" sz="2400" dirty="0"/>
              <a:t> known coronary disease (myocardial infarction or coronary revascularization</a:t>
            </a:r>
          </a:p>
          <a:p>
            <a:pPr lvl="1">
              <a:buFont typeface="Wingdings" panose="05000000000000000000" pitchFamily="2" charset="2"/>
              <a:buChar char="§"/>
            </a:pPr>
            <a:r>
              <a:rPr lang="en-US" sz="2400" dirty="0"/>
              <a:t>Diabetes mellitus</a:t>
            </a:r>
          </a:p>
          <a:p>
            <a:pPr lvl="1">
              <a:buFont typeface="Wingdings" panose="05000000000000000000" pitchFamily="2" charset="2"/>
              <a:buChar char="§"/>
            </a:pPr>
            <a:r>
              <a:rPr lang="en-US" sz="2400" dirty="0"/>
              <a:t>Prior ischemic stroke</a:t>
            </a:r>
          </a:p>
          <a:p>
            <a:pPr lvl="1">
              <a:buFont typeface="Wingdings" panose="05000000000000000000" pitchFamily="2" charset="2"/>
              <a:buChar char="§"/>
            </a:pPr>
            <a:r>
              <a:rPr lang="en-US" sz="2400" dirty="0"/>
              <a:t>Estimated 10-year incidence of coronary death or non-fatal myocardial infarction &gt;10%</a:t>
            </a:r>
          </a:p>
          <a:p>
            <a:pPr>
              <a:buFont typeface="Wingdings" panose="05000000000000000000" pitchFamily="2" charset="2"/>
              <a:buChar char="§"/>
            </a:pPr>
            <a:r>
              <a:rPr lang="en-US" sz="2400" dirty="0"/>
              <a:t>All Transplant Recipients should be on a statin</a:t>
            </a:r>
          </a:p>
          <a:p>
            <a:endParaRPr lang="en-US" dirty="0"/>
          </a:p>
        </p:txBody>
      </p:sp>
    </p:spTree>
    <p:extLst>
      <p:ext uri="{BB962C8B-B14F-4D97-AF65-F5344CB8AC3E}">
        <p14:creationId xmlns:p14="http://schemas.microsoft.com/office/powerpoint/2010/main" val="1666979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6E1C-F9F8-4314-883E-4187F42D3228}"/>
              </a:ext>
            </a:extLst>
          </p:cNvPr>
          <p:cNvSpPr>
            <a:spLocks noGrp="1"/>
          </p:cNvSpPr>
          <p:nvPr>
            <p:ph type="title"/>
          </p:nvPr>
        </p:nvSpPr>
        <p:spPr/>
        <p:txBody>
          <a:bodyPr/>
          <a:lstStyle/>
          <a:p>
            <a:r>
              <a:rPr lang="en-US" dirty="0"/>
              <a:t>Targeting Blood Pressure</a:t>
            </a:r>
          </a:p>
        </p:txBody>
      </p:sp>
      <p:sp>
        <p:nvSpPr>
          <p:cNvPr id="3" name="Content Placeholder 2">
            <a:extLst>
              <a:ext uri="{FF2B5EF4-FFF2-40B4-BE49-F238E27FC236}">
                <a16:creationId xmlns:a16="http://schemas.microsoft.com/office/drawing/2014/main" id="{6D53FD1B-AF28-44B3-A1E9-5F12922EFA10}"/>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t>Until recently most guidelines including KDIGO in 2012 recommended aiming for target systolic BP of &lt;140mmHg and&lt;130mmHg with proteinuria with preferential use of renin angiotensin system inhibition in the presence of significant proteinuria. </a:t>
            </a:r>
          </a:p>
          <a:p>
            <a:pPr>
              <a:buFont typeface="Wingdings" panose="05000000000000000000" pitchFamily="2" charset="2"/>
              <a:buChar char="§"/>
            </a:pPr>
            <a:r>
              <a:rPr lang="en-US" dirty="0"/>
              <a:t>Only 2 trials looked at effects of blood pressure target on primary CV endpoints: The Action to Control Cardiovascular Risk in Diabetes (ACCORD) and the Systolic Blood Pressure Intervention Trial (SPRINT)</a:t>
            </a:r>
          </a:p>
          <a:p>
            <a:pPr lvl="1">
              <a:buFont typeface="Wingdings" panose="05000000000000000000" pitchFamily="2" charset="2"/>
              <a:buChar char="§"/>
            </a:pPr>
            <a:r>
              <a:rPr lang="en-US" dirty="0"/>
              <a:t>ACCORD excluded advanced CKD (only </a:t>
            </a:r>
            <a:r>
              <a:rPr lang="en-US" dirty="0" err="1"/>
              <a:t>SCr</a:t>
            </a:r>
            <a:r>
              <a:rPr lang="en-US" dirty="0"/>
              <a:t> &lt;1.5mg/dL) but 36% had albuminuria (9)</a:t>
            </a:r>
          </a:p>
          <a:p>
            <a:pPr lvl="1">
              <a:buFont typeface="Wingdings" panose="05000000000000000000" pitchFamily="2" charset="2"/>
              <a:buChar char="§"/>
            </a:pPr>
            <a:r>
              <a:rPr lang="en-US" dirty="0"/>
              <a:t>Results in diabetics lower BP did not reduce CV events</a:t>
            </a:r>
          </a:p>
          <a:p>
            <a:pPr>
              <a:buFont typeface="Wingdings" panose="05000000000000000000" pitchFamily="2" charset="2"/>
              <a:buChar char="§"/>
            </a:pPr>
            <a:r>
              <a:rPr lang="en-US" dirty="0"/>
              <a:t>SPRINT: Included 2,646 non-dialysis CKD (28% of the study participants GFR ranged from 20-60ml/min) compared systolic target of 120mmHg to 140 mmHg</a:t>
            </a:r>
          </a:p>
          <a:p>
            <a:pPr lvl="1">
              <a:buFont typeface="Wingdings" panose="05000000000000000000" pitchFamily="2" charset="2"/>
              <a:buChar char="§"/>
            </a:pPr>
            <a:r>
              <a:rPr lang="en-US" dirty="0"/>
              <a:t>Results: lower BP group did have less CV events and all cause mortality</a:t>
            </a:r>
          </a:p>
          <a:p>
            <a:pPr lvl="1">
              <a:buFont typeface="Wingdings" panose="05000000000000000000" pitchFamily="2" charset="2"/>
              <a:buChar char="§"/>
            </a:pPr>
            <a:r>
              <a:rPr lang="en-US" dirty="0"/>
              <a:t>Trend for increased adverse events: AKI, hyperkalemia, increased rate of eGFR decline (10)</a:t>
            </a:r>
          </a:p>
          <a:p>
            <a:pPr>
              <a:buFont typeface="Wingdings" panose="05000000000000000000" pitchFamily="2" charset="2"/>
              <a:buChar char="§"/>
            </a:pPr>
            <a:r>
              <a:rPr lang="en-US" dirty="0"/>
              <a:t>Limited data in CKD5D/on Dialysis increased lability likely worse prognosis</a:t>
            </a:r>
          </a:p>
          <a:p>
            <a:pPr lvl="1">
              <a:buFont typeface="Wingdings" panose="05000000000000000000" pitchFamily="2" charset="2"/>
              <a:buChar char="§"/>
            </a:pPr>
            <a:r>
              <a:rPr lang="en-US" dirty="0"/>
              <a:t> pre-dialysis &lt;120 mmHg or &gt;180 mmHg</a:t>
            </a:r>
          </a:p>
        </p:txBody>
      </p:sp>
    </p:spTree>
    <p:extLst>
      <p:ext uri="{BB962C8B-B14F-4D97-AF65-F5344CB8AC3E}">
        <p14:creationId xmlns:p14="http://schemas.microsoft.com/office/powerpoint/2010/main" val="3955979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0D17C-C5B4-425B-9333-690805F18253}"/>
              </a:ext>
            </a:extLst>
          </p:cNvPr>
          <p:cNvSpPr>
            <a:spLocks noGrp="1"/>
          </p:cNvSpPr>
          <p:nvPr>
            <p:ph type="title"/>
          </p:nvPr>
        </p:nvSpPr>
        <p:spPr/>
        <p:txBody>
          <a:bodyPr/>
          <a:lstStyle/>
          <a:p>
            <a:r>
              <a:rPr lang="en-US" dirty="0"/>
              <a:t>Anti-HTN Medication Classes</a:t>
            </a:r>
          </a:p>
        </p:txBody>
      </p:sp>
      <p:sp>
        <p:nvSpPr>
          <p:cNvPr id="3" name="Content Placeholder 2">
            <a:extLst>
              <a:ext uri="{FF2B5EF4-FFF2-40B4-BE49-F238E27FC236}">
                <a16:creationId xmlns:a16="http://schemas.microsoft.com/office/drawing/2014/main" id="{FEB72853-DDC7-4F79-85E4-816BFDFDA954}"/>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t>Evidence Favors use of Angiotensin converting enzymes inhibitors (</a:t>
            </a:r>
            <a:r>
              <a:rPr lang="en-US" dirty="0" err="1"/>
              <a:t>ACEi</a:t>
            </a:r>
            <a:r>
              <a:rPr lang="en-US" dirty="0"/>
              <a:t> ) or angiotensin receptor blockers (ARBs) for improvement in renal outcomes especially in those with albuminuria</a:t>
            </a:r>
          </a:p>
          <a:p>
            <a:pPr lvl="1">
              <a:buFont typeface="Wingdings" panose="05000000000000000000" pitchFamily="2" charset="2"/>
              <a:buChar char="§"/>
            </a:pPr>
            <a:r>
              <a:rPr lang="en-US" dirty="0"/>
              <a:t>Also has been showed in most studies to decreased CV events in non dialysis dependent CKD</a:t>
            </a:r>
          </a:p>
          <a:p>
            <a:pPr lvl="1">
              <a:buFont typeface="Wingdings" panose="05000000000000000000" pitchFamily="2" charset="2"/>
              <a:buChar char="§"/>
            </a:pPr>
            <a:r>
              <a:rPr lang="en-US" dirty="0"/>
              <a:t>Trial in CKD 5D/on dialysis are inconclusive but favor their use</a:t>
            </a:r>
          </a:p>
          <a:p>
            <a:pPr marL="201168" lvl="1" indent="0">
              <a:buNone/>
            </a:pPr>
            <a:endParaRPr lang="en-US" dirty="0"/>
          </a:p>
          <a:p>
            <a:pPr>
              <a:buFont typeface="Wingdings" panose="05000000000000000000" pitchFamily="2" charset="2"/>
              <a:buChar char="§"/>
            </a:pPr>
            <a:r>
              <a:rPr lang="en-US" dirty="0"/>
              <a:t>Considerations: As much as I love </a:t>
            </a:r>
            <a:r>
              <a:rPr lang="en-US" dirty="0" err="1"/>
              <a:t>ACEi</a:t>
            </a:r>
            <a:r>
              <a:rPr lang="en-US" dirty="0"/>
              <a:t> and ARB must monitor for hyperkalemia and once eGFR starts to decline &lt; 20ml/min benefit may wane and eGFR could improve with stopping the medications</a:t>
            </a:r>
          </a:p>
          <a:p>
            <a:pPr lvl="1">
              <a:buFont typeface="Wingdings" panose="05000000000000000000" pitchFamily="2" charset="2"/>
              <a:buChar char="§"/>
            </a:pPr>
            <a:r>
              <a:rPr lang="en-US" dirty="0"/>
              <a:t>Newer medications: </a:t>
            </a:r>
            <a:r>
              <a:rPr lang="en-US" dirty="0" err="1"/>
              <a:t>Veltassa</a:t>
            </a:r>
            <a:r>
              <a:rPr lang="en-US" dirty="0"/>
              <a:t> and </a:t>
            </a:r>
            <a:r>
              <a:rPr lang="en-US" dirty="0" err="1"/>
              <a:t>Lokelma</a:t>
            </a:r>
            <a:r>
              <a:rPr lang="en-US" dirty="0"/>
              <a:t> can be used as K + lowering agents to continue use of these medications</a:t>
            </a:r>
          </a:p>
          <a:p>
            <a:pPr>
              <a:buFont typeface="Wingdings" panose="05000000000000000000" pitchFamily="2" charset="2"/>
              <a:buChar char="§"/>
            </a:pPr>
            <a:r>
              <a:rPr lang="en-US" dirty="0"/>
              <a:t>Multiple Trials have looked at different classes of anti-HTN medications ( some diabetic, some with CAD) even including those with albuminuria or eGFR &lt;60 ml/min/1.73m2 most did not have a CKD subgroup---there is no data to support one class over another</a:t>
            </a:r>
          </a:p>
          <a:p>
            <a:pPr lvl="1">
              <a:buFont typeface="Wingdings" panose="05000000000000000000" pitchFamily="2" charset="2"/>
              <a:buChar char="§"/>
            </a:pPr>
            <a:r>
              <a:rPr lang="en-US" dirty="0"/>
              <a:t>Closest Trial –ALLHAT (anti-HTN and lipid lowering treatment to prevent heart attack Trial showed no difference in CV events with chlorthalidone, amlodipine, and lisinopril (8)</a:t>
            </a:r>
          </a:p>
        </p:txBody>
      </p:sp>
    </p:spTree>
    <p:extLst>
      <p:ext uri="{BB962C8B-B14F-4D97-AF65-F5344CB8AC3E}">
        <p14:creationId xmlns:p14="http://schemas.microsoft.com/office/powerpoint/2010/main" val="300652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E64DB-CB40-499D-9288-E4D32FF07C92}"/>
              </a:ext>
            </a:extLst>
          </p:cNvPr>
          <p:cNvSpPr>
            <a:spLocks noGrp="1"/>
          </p:cNvSpPr>
          <p:nvPr>
            <p:ph type="title"/>
          </p:nvPr>
        </p:nvSpPr>
        <p:spPr/>
        <p:txBody>
          <a:bodyPr/>
          <a:lstStyle/>
          <a:p>
            <a:r>
              <a:rPr lang="en-US" dirty="0"/>
              <a:t>Life Style Changes</a:t>
            </a:r>
          </a:p>
        </p:txBody>
      </p:sp>
      <p:sp>
        <p:nvSpPr>
          <p:cNvPr id="3" name="Content Placeholder 2">
            <a:extLst>
              <a:ext uri="{FF2B5EF4-FFF2-40B4-BE49-F238E27FC236}">
                <a16:creationId xmlns:a16="http://schemas.microsoft.com/office/drawing/2014/main" id="{FD35B944-9E6D-4DD7-BE4A-4F90A6F93DDA}"/>
              </a:ext>
            </a:extLst>
          </p:cNvPr>
          <p:cNvSpPr>
            <a:spLocks noGrp="1"/>
          </p:cNvSpPr>
          <p:nvPr>
            <p:ph idx="1"/>
          </p:nvPr>
        </p:nvSpPr>
        <p:spPr/>
        <p:txBody>
          <a:bodyPr>
            <a:normAutofit/>
          </a:bodyPr>
          <a:lstStyle/>
          <a:p>
            <a:pPr>
              <a:buFont typeface="Wingdings" panose="05000000000000000000" pitchFamily="2" charset="2"/>
              <a:buChar char="§"/>
            </a:pPr>
            <a:r>
              <a:rPr lang="en-US" sz="2400" dirty="0"/>
              <a:t>Diabetes: briefly -Goal A1C &lt;7 (no trials that look specifically at CV reduction in diabetics with NDD-CKD or CKD 5D) </a:t>
            </a:r>
          </a:p>
          <a:p>
            <a:pPr lvl="1">
              <a:buFont typeface="Wingdings" panose="05000000000000000000" pitchFamily="2" charset="2"/>
              <a:buChar char="§"/>
            </a:pPr>
            <a:r>
              <a:rPr lang="en-US" sz="2400" dirty="0"/>
              <a:t>At this level of A1c have seen slowing of progression of albuminuria, doubling of creatinine, and worsening of diabetic retinopathy</a:t>
            </a:r>
          </a:p>
          <a:p>
            <a:pPr>
              <a:buFont typeface="Wingdings" panose="05000000000000000000" pitchFamily="2" charset="2"/>
              <a:buChar char="§"/>
            </a:pPr>
            <a:r>
              <a:rPr lang="en-US" sz="2400" dirty="0"/>
              <a:t>Smoking Cessation: numerous observational studies that show increased risk inf NDD-CKD and former smokers have lower risk of CV events</a:t>
            </a:r>
          </a:p>
          <a:p>
            <a:pPr>
              <a:buFont typeface="Wingdings" panose="05000000000000000000" pitchFamily="2" charset="2"/>
              <a:buChar char="§"/>
            </a:pPr>
            <a:r>
              <a:rPr lang="en-US" sz="2400" dirty="0"/>
              <a:t>Weight Loss :no prospective studies in NDD-CKD however higher risk for secondary FSGS/hyperfiltration and proteinuria</a:t>
            </a:r>
          </a:p>
          <a:p>
            <a:pPr>
              <a:buFont typeface="Wingdings" panose="05000000000000000000" pitchFamily="2" charset="2"/>
              <a:buChar char="§"/>
            </a:pPr>
            <a:r>
              <a:rPr lang="en-US" sz="2400" dirty="0"/>
              <a:t>Exercise: moderate intensity exercise 4-5x/week 30+ minutes</a:t>
            </a:r>
          </a:p>
        </p:txBody>
      </p:sp>
    </p:spTree>
    <p:extLst>
      <p:ext uri="{BB962C8B-B14F-4D97-AF65-F5344CB8AC3E}">
        <p14:creationId xmlns:p14="http://schemas.microsoft.com/office/powerpoint/2010/main" val="1457240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7DEAF-627F-4F71-A43B-46E021768ED3}"/>
              </a:ext>
            </a:extLst>
          </p:cNvPr>
          <p:cNvSpPr>
            <a:spLocks noGrp="1"/>
          </p:cNvSpPr>
          <p:nvPr>
            <p:ph type="title"/>
          </p:nvPr>
        </p:nvSpPr>
        <p:spPr/>
        <p:txBody>
          <a:bodyPr/>
          <a:lstStyle/>
          <a:p>
            <a:r>
              <a:rPr lang="en-US" dirty="0"/>
              <a:t>Going back to Case Presentation</a:t>
            </a:r>
          </a:p>
        </p:txBody>
      </p:sp>
      <p:sp>
        <p:nvSpPr>
          <p:cNvPr id="3" name="Content Placeholder 2">
            <a:extLst>
              <a:ext uri="{FF2B5EF4-FFF2-40B4-BE49-F238E27FC236}">
                <a16:creationId xmlns:a16="http://schemas.microsoft.com/office/drawing/2014/main" id="{E6C9D830-BAC2-477B-A203-5D35A299934D}"/>
              </a:ext>
            </a:extLst>
          </p:cNvPr>
          <p:cNvSpPr>
            <a:spLocks noGrp="1"/>
          </p:cNvSpPr>
          <p:nvPr>
            <p:ph idx="1"/>
          </p:nvPr>
        </p:nvSpPr>
        <p:spPr/>
        <p:txBody>
          <a:bodyPr>
            <a:normAutofit/>
          </a:bodyPr>
          <a:lstStyle/>
          <a:p>
            <a:pPr>
              <a:buFont typeface="Wingdings" panose="05000000000000000000" pitchFamily="2" charset="2"/>
              <a:buChar char="§"/>
            </a:pPr>
            <a:r>
              <a:rPr lang="en-US" dirty="0"/>
              <a:t>Question about risk for Contrast nephropathy: multiple risk calculators (include age, DM, CHF, </a:t>
            </a:r>
            <a:r>
              <a:rPr lang="en-US" dirty="0" err="1"/>
              <a:t>hct</a:t>
            </a:r>
            <a:r>
              <a:rPr lang="en-US" dirty="0"/>
              <a:t>, hypotension)</a:t>
            </a:r>
          </a:p>
          <a:p>
            <a:pPr>
              <a:buFont typeface="Wingdings" panose="05000000000000000000" pitchFamily="2" charset="2"/>
              <a:buChar char="§"/>
            </a:pPr>
            <a:r>
              <a:rPr lang="en-US" dirty="0"/>
              <a:t>Contrast Injury Defined as: increase in creatinine of &gt;25% or &gt;0.5 mg/dL (&gt;44 µmol/L) in pre-PCI serum creatinine at 48 hours after PCI.</a:t>
            </a:r>
          </a:p>
          <a:p>
            <a:pPr>
              <a:buFont typeface="Wingdings" panose="05000000000000000000" pitchFamily="2" charset="2"/>
              <a:buChar char="§"/>
            </a:pPr>
            <a:r>
              <a:rPr lang="en-US" dirty="0"/>
              <a:t>In this case he has low-moderate risk: injury of &lt;10% and low risk of needing dialysis &lt;0.5%</a:t>
            </a:r>
          </a:p>
          <a:p>
            <a:pPr>
              <a:buFont typeface="Wingdings" panose="05000000000000000000" pitchFamily="2" charset="2"/>
              <a:buChar char="§"/>
            </a:pPr>
            <a:r>
              <a:rPr lang="en-US" dirty="0"/>
              <a:t>Ways to modify risk in general: hold metformin 48H before and until lab check at 48—72H, if on diuretic would hold on day of procedure</a:t>
            </a:r>
          </a:p>
          <a:p>
            <a:pPr>
              <a:buFont typeface="Wingdings" panose="05000000000000000000" pitchFamily="2" charset="2"/>
              <a:buChar char="§"/>
            </a:pPr>
            <a:r>
              <a:rPr lang="en-US" dirty="0"/>
              <a:t>Ideally if eGFR &lt;40 ml/min get at least 3cc/kg/NS For 1H before </a:t>
            </a:r>
            <a:r>
              <a:rPr lang="en-US" dirty="0" err="1"/>
              <a:t>cath</a:t>
            </a:r>
            <a:r>
              <a:rPr lang="en-US" dirty="0"/>
              <a:t> and 1cc/kg/h for 6H after catheterization</a:t>
            </a:r>
          </a:p>
          <a:p>
            <a:pPr>
              <a:buFont typeface="Wingdings" panose="05000000000000000000" pitchFamily="2" charset="2"/>
              <a:buChar char="§"/>
            </a:pPr>
            <a:r>
              <a:rPr lang="en-US" dirty="0"/>
              <a:t>Need to check BMP at 48-72H to look for contrast injury</a:t>
            </a:r>
          </a:p>
        </p:txBody>
      </p:sp>
    </p:spTree>
    <p:extLst>
      <p:ext uri="{BB962C8B-B14F-4D97-AF65-F5344CB8AC3E}">
        <p14:creationId xmlns:p14="http://schemas.microsoft.com/office/powerpoint/2010/main" val="999660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9CD18-D36D-4549-A9A7-2F116EADA4DB}"/>
              </a:ext>
            </a:extLst>
          </p:cNvPr>
          <p:cNvSpPr>
            <a:spLocks noGrp="1"/>
          </p:cNvSpPr>
          <p:nvPr>
            <p:ph type="title"/>
          </p:nvPr>
        </p:nvSpPr>
        <p:spPr>
          <a:xfrm>
            <a:off x="634943" y="183862"/>
            <a:ext cx="10058400" cy="1450757"/>
          </a:xfrm>
        </p:spPr>
        <p:txBody>
          <a:bodyPr/>
          <a:lstStyle/>
          <a:p>
            <a:r>
              <a:rPr lang="en-US" dirty="0"/>
              <a:t>More Recent Advances-SGLT 2 Inhibitors</a:t>
            </a:r>
            <a:br>
              <a:rPr lang="en-US" dirty="0"/>
            </a:br>
            <a:r>
              <a:rPr lang="en-US" dirty="0"/>
              <a:t>Empagliflozin(Jardiance)</a:t>
            </a:r>
          </a:p>
        </p:txBody>
      </p:sp>
      <p:sp>
        <p:nvSpPr>
          <p:cNvPr id="3" name="Content Placeholder 2">
            <a:extLst>
              <a:ext uri="{FF2B5EF4-FFF2-40B4-BE49-F238E27FC236}">
                <a16:creationId xmlns:a16="http://schemas.microsoft.com/office/drawing/2014/main" id="{CC9AA4B3-C94C-4071-9A62-235FA07F1E48}"/>
              </a:ext>
            </a:extLst>
          </p:cNvPr>
          <p:cNvSpPr>
            <a:spLocks noGrp="1"/>
          </p:cNvSpPr>
          <p:nvPr>
            <p:ph idx="1"/>
          </p:nvPr>
        </p:nvSpPr>
        <p:spPr/>
        <p:txBody>
          <a:bodyPr>
            <a:normAutofit fontScale="92500" lnSpcReduction="10000"/>
          </a:bodyPr>
          <a:lstStyle/>
          <a:p>
            <a:pPr marL="0" indent="0">
              <a:buNone/>
            </a:pPr>
            <a:r>
              <a:rPr lang="en-US" dirty="0"/>
              <a:t>Located in the S1 segment of the proximal tubule, SGLT2 reabsorbs 90% of the filtered plasma glucose; therefore, its blockade increases urinary glucose excretion, especially in hyperglycemic conditions. </a:t>
            </a:r>
          </a:p>
          <a:p>
            <a:pPr marL="0" indent="0">
              <a:buNone/>
            </a:pPr>
            <a:r>
              <a:rPr lang="en-US" dirty="0"/>
              <a:t>Two recent phase 3 RCTs, EMPAREG and CANVAS, evaluated two drugs in this class, empagliflozin and canagliflozin. </a:t>
            </a:r>
          </a:p>
          <a:p>
            <a:pPr marL="0" indent="0">
              <a:buNone/>
            </a:pPr>
            <a:r>
              <a:rPr lang="en-US" dirty="0"/>
              <a:t>In EMPAREG more than 7,000 patients were randomized to empagliflozin or placebo on background standard therapy, including more than 15% patients with eGFR between 30-60 mL/min/1.73 m</a:t>
            </a:r>
            <a:r>
              <a:rPr lang="en-US" baseline="30000" dirty="0"/>
              <a:t>2</a:t>
            </a:r>
            <a:r>
              <a:rPr lang="en-US" dirty="0"/>
              <a:t> (patients with CKD stage 4 or 5 were excluded). </a:t>
            </a:r>
          </a:p>
          <a:p>
            <a:pPr marL="0" indent="0">
              <a:buNone/>
            </a:pPr>
            <a:r>
              <a:rPr lang="en-US" dirty="0"/>
              <a:t>After a median follow-up of 3.1 years, randomization to active treatment reduced the composite of cardiovascular death, MI or stroke by 14%, death by 32% and cardiovascular death by 38%, with consistent signals for those with eGFR &lt;60 mL/min/1.73 m</a:t>
            </a:r>
            <a:r>
              <a:rPr lang="en-US" baseline="30000" dirty="0"/>
              <a:t>2</a:t>
            </a:r>
            <a:r>
              <a:rPr lang="en-US" dirty="0"/>
              <a:t>.</a:t>
            </a:r>
          </a:p>
          <a:p>
            <a:pPr marL="0" indent="0">
              <a:buNone/>
            </a:pPr>
            <a:r>
              <a:rPr lang="en-US" dirty="0"/>
              <a:t>A significant 35% reduction in hospitalization for HF was described. </a:t>
            </a:r>
          </a:p>
          <a:p>
            <a:pPr marL="0" indent="0">
              <a:buNone/>
            </a:pPr>
            <a:r>
              <a:rPr lang="en-US" dirty="0"/>
              <a:t>Potential Adverse Events: empagliflozin increased the rate of genital infections but not that of urinary infections.</a:t>
            </a:r>
          </a:p>
          <a:p>
            <a:endParaRPr lang="en-US" dirty="0"/>
          </a:p>
        </p:txBody>
      </p:sp>
    </p:spTree>
    <p:extLst>
      <p:ext uri="{BB962C8B-B14F-4D97-AF65-F5344CB8AC3E}">
        <p14:creationId xmlns:p14="http://schemas.microsoft.com/office/powerpoint/2010/main" val="104634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D7BF3-2268-4FCA-A802-C1D1D2DA3026}"/>
              </a:ext>
            </a:extLst>
          </p:cNvPr>
          <p:cNvSpPr>
            <a:spLocks noGrp="1"/>
          </p:cNvSpPr>
          <p:nvPr>
            <p:ph type="title"/>
          </p:nvPr>
        </p:nvSpPr>
        <p:spPr>
          <a:xfrm>
            <a:off x="1097280" y="152400"/>
            <a:ext cx="10058400" cy="106594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323A4304-DC7F-45D1-98F6-ABD25BCE8D67}"/>
              </a:ext>
            </a:extLst>
          </p:cNvPr>
          <p:cNvSpPr>
            <a:spLocks noGrp="1"/>
          </p:cNvSpPr>
          <p:nvPr>
            <p:ph idx="1"/>
          </p:nvPr>
        </p:nvSpPr>
        <p:spPr>
          <a:xfrm>
            <a:off x="1097280" y="1790700"/>
            <a:ext cx="10058400" cy="4078394"/>
          </a:xfrm>
        </p:spPr>
        <p:txBody>
          <a:bodyPr>
            <a:normAutofit fontScale="92500" lnSpcReduction="20000"/>
          </a:bodyPr>
          <a:lstStyle/>
          <a:p>
            <a:pPr>
              <a:buFont typeface="Wingdings" panose="05000000000000000000" pitchFamily="2" charset="2"/>
              <a:buChar char="§"/>
            </a:pPr>
            <a:r>
              <a:rPr lang="en-US" dirty="0"/>
              <a:t>Chronic Kidney Disease (CKD) affects around 14% people in the United States</a:t>
            </a:r>
          </a:p>
          <a:p>
            <a:pPr>
              <a:buFont typeface="Wingdings" panose="05000000000000000000" pitchFamily="2" charset="2"/>
              <a:buChar char="§"/>
            </a:pPr>
            <a:r>
              <a:rPr lang="en-US" dirty="0"/>
              <a:t>Individuals with CKD are 10 times more likely to die of CV disease than the general population and dialysis dependent individuals are at even higher risk  (around 50% of them will die of CV causes)</a:t>
            </a:r>
          </a:p>
          <a:p>
            <a:pPr>
              <a:buFont typeface="Wingdings" panose="05000000000000000000" pitchFamily="2" charset="2"/>
              <a:buChar char="§"/>
            </a:pPr>
            <a:r>
              <a:rPr lang="en-US" dirty="0"/>
              <a:t>Cardiovascular disease (CVD) remains the leading cause of death across the spectrum of chronic kidney disease (CKD), including CKD not requiring dialysis and for patients requiring dialysis or kidney transplantation</a:t>
            </a:r>
          </a:p>
          <a:p>
            <a:pPr>
              <a:buFont typeface="Wingdings" panose="05000000000000000000" pitchFamily="2" charset="2"/>
              <a:buChar char="§"/>
            </a:pPr>
            <a:r>
              <a:rPr lang="en-US" dirty="0"/>
              <a:t>As well as their high prevalence of traditional CAD risk factors, such as diabetes and hypertension, persons with CKD are also exposed to other nontraditional, uremia-related cardiovascular disease risk factors, including inflammation, oxidative stress, and abnormal calcium-phosphorus metabolism. CKD and end-stage kidney disease not only increase the risk of CAD, but they present with less typical symptoms that may be missed</a:t>
            </a:r>
          </a:p>
          <a:p>
            <a:pPr>
              <a:buFont typeface="Wingdings" panose="05000000000000000000" pitchFamily="2" charset="2"/>
              <a:buChar char="§"/>
            </a:pPr>
            <a:r>
              <a:rPr lang="en-US" dirty="0"/>
              <a:t>44% patients with CKD G3a or higher who present with acute myocardial infarction (AMI) report chest, arm, shoulder, or neck pain compared with 72% of patients with preserved kidney function, but these patients are more likely be dyspneic </a:t>
            </a:r>
            <a:r>
              <a:rPr lang="en-US" b="1" dirty="0">
                <a:hlinkClick r:id="rId2"/>
              </a:rPr>
              <a:t>(1)</a:t>
            </a:r>
            <a:r>
              <a:rPr lang="en-US" dirty="0"/>
              <a:t>. Similarly, 44% of AMI presentations among dialysis patients are characterized by chest pain, compared with 68% of non-dialysis patients(2)</a:t>
            </a:r>
          </a:p>
          <a:p>
            <a:endParaRPr lang="en-US" dirty="0"/>
          </a:p>
          <a:p>
            <a:endParaRPr lang="en-US" dirty="0"/>
          </a:p>
          <a:p>
            <a:endParaRPr lang="en-US" dirty="0"/>
          </a:p>
          <a:p>
            <a:endParaRPr lang="en-US" dirty="0"/>
          </a:p>
        </p:txBody>
      </p:sp>
      <p:sp>
        <p:nvSpPr>
          <p:cNvPr id="5" name="Rectangle 2">
            <a:extLst>
              <a:ext uri="{FF2B5EF4-FFF2-40B4-BE49-F238E27FC236}">
                <a16:creationId xmlns:a16="http://schemas.microsoft.com/office/drawing/2014/main" id="{462BA584-2987-45CF-9D44-2F32FE00A862}"/>
              </a:ext>
            </a:extLst>
          </p:cNvPr>
          <p:cNvSpPr>
            <a:spLocks noChangeArrowheads="1"/>
          </p:cNvSpPr>
          <p:nvPr/>
        </p:nvSpPr>
        <p:spPr bwMode="auto">
          <a:xfrm>
            <a:off x="152400" y="-32266"/>
            <a:ext cx="120252"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119025"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6282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F16A-7051-469E-AE4F-26E2CF8F63A9}"/>
              </a:ext>
            </a:extLst>
          </p:cNvPr>
          <p:cNvSpPr>
            <a:spLocks noGrp="1"/>
          </p:cNvSpPr>
          <p:nvPr>
            <p:ph type="title"/>
          </p:nvPr>
        </p:nvSpPr>
        <p:spPr/>
        <p:txBody>
          <a:bodyPr/>
          <a:lstStyle/>
          <a:p>
            <a:r>
              <a:rPr lang="en-US"/>
              <a:t>CANVAS </a:t>
            </a:r>
            <a:r>
              <a:rPr lang="en-US" dirty="0"/>
              <a:t>Trial-Canagliflozin (Invokana)</a:t>
            </a:r>
          </a:p>
        </p:txBody>
      </p:sp>
      <p:sp>
        <p:nvSpPr>
          <p:cNvPr id="3" name="Content Placeholder 2">
            <a:extLst>
              <a:ext uri="{FF2B5EF4-FFF2-40B4-BE49-F238E27FC236}">
                <a16:creationId xmlns:a16="http://schemas.microsoft.com/office/drawing/2014/main" id="{1A866F82-4FAD-4206-95F4-71294CB2B7B3}"/>
              </a:ext>
            </a:extLst>
          </p:cNvPr>
          <p:cNvSpPr>
            <a:spLocks noGrp="1"/>
          </p:cNvSpPr>
          <p:nvPr>
            <p:ph idx="1"/>
          </p:nvPr>
        </p:nvSpPr>
        <p:spPr/>
        <p:txBody>
          <a:bodyPr>
            <a:normAutofit/>
          </a:bodyPr>
          <a:lstStyle/>
          <a:p>
            <a:pPr marL="0" indent="0">
              <a:buNone/>
            </a:pPr>
            <a:r>
              <a:rPr lang="en-US" dirty="0"/>
              <a:t>In patients with type 2 diabetes and established CVD or multiple CV risk factors, canagliflozin achieved 14% reduction in the primary composite endpoint of death from cardiovascular causes, nonfatal MI, or nonfatal stroke (HR 0.86; 95% CI 0.75 to 0.97; p&lt;0.001 for noninferiority; p=0.02 for superiority) and a significant 33% reduction in hospitalization due to HF in the CANVAS program.</a:t>
            </a:r>
          </a:p>
          <a:p>
            <a:pPr marL="0" indent="0">
              <a:buNone/>
            </a:pPr>
            <a:r>
              <a:rPr lang="en-US" dirty="0"/>
              <a:t> In the subset of subjects with eGFR between 30 and 60 mL/min/1.73 m</a:t>
            </a:r>
            <a:r>
              <a:rPr lang="en-US" baseline="30000" dirty="0"/>
              <a:t>2</a:t>
            </a:r>
            <a:r>
              <a:rPr lang="en-US" dirty="0"/>
              <a:t> the reduction in the primary endpoint was even more pronounced (HR 0.70; 95% CI 0.55 to 0.90). </a:t>
            </a:r>
          </a:p>
          <a:p>
            <a:pPr marL="0" indent="0">
              <a:buNone/>
            </a:pPr>
            <a:r>
              <a:rPr lang="en-US" dirty="0"/>
              <a:t>In terms of renal endpoints, the CANVAS program noted that active treatment resulted in a decrease in: 1) the progression to albuminuria; 2) the composite of 40% reduction in eGFR, renal replacement therapy, or renal death; and 3) regression of albuminuria.</a:t>
            </a:r>
          </a:p>
          <a:p>
            <a:endParaRPr lang="en-US" dirty="0"/>
          </a:p>
        </p:txBody>
      </p:sp>
    </p:spTree>
    <p:extLst>
      <p:ext uri="{BB962C8B-B14F-4D97-AF65-F5344CB8AC3E}">
        <p14:creationId xmlns:p14="http://schemas.microsoft.com/office/powerpoint/2010/main" val="3246980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5B3CD-05E6-4FEB-A0FC-56297168E839}"/>
              </a:ext>
            </a:extLst>
          </p:cNvPr>
          <p:cNvSpPr>
            <a:spLocks noGrp="1"/>
          </p:cNvSpPr>
          <p:nvPr>
            <p:ph type="title"/>
          </p:nvPr>
        </p:nvSpPr>
        <p:spPr/>
        <p:txBody>
          <a:bodyPr/>
          <a:lstStyle/>
          <a:p>
            <a:r>
              <a:rPr lang="en-US" dirty="0"/>
              <a:t>DECLARE-TIMIT 58 Trial with Dapagliflozin (</a:t>
            </a:r>
            <a:r>
              <a:rPr lang="en-US" dirty="0" err="1"/>
              <a:t>Farxiga</a:t>
            </a:r>
            <a:r>
              <a:rPr lang="en-US" dirty="0"/>
              <a:t>)</a:t>
            </a:r>
          </a:p>
        </p:txBody>
      </p:sp>
      <p:sp>
        <p:nvSpPr>
          <p:cNvPr id="3" name="Content Placeholder 2">
            <a:extLst>
              <a:ext uri="{FF2B5EF4-FFF2-40B4-BE49-F238E27FC236}">
                <a16:creationId xmlns:a16="http://schemas.microsoft.com/office/drawing/2014/main" id="{C64C4EF4-EE14-4DB6-929B-626572A62A01}"/>
              </a:ext>
            </a:extLst>
          </p:cNvPr>
          <p:cNvSpPr>
            <a:spLocks noGrp="1"/>
          </p:cNvSpPr>
          <p:nvPr>
            <p:ph idx="1"/>
          </p:nvPr>
        </p:nvSpPr>
        <p:spPr/>
        <p:txBody>
          <a:bodyPr>
            <a:normAutofit fontScale="92500" lnSpcReduction="20000"/>
          </a:bodyPr>
          <a:lstStyle/>
          <a:p>
            <a:r>
              <a:rPr lang="en-US" dirty="0"/>
              <a:t>Renal outcomes with the SGLT2 inhibitor dapagliflozin in the DECLARE–TIMI 58 cardiovascular outcomes trial, which included patients with type 2 diabetes both with and without established atherosclerotic cardiovascular disease and mostly with preserved renal function. (11)</a:t>
            </a:r>
          </a:p>
          <a:p>
            <a:r>
              <a:rPr lang="en-US" dirty="0"/>
              <a:t>Most had normal renal function: 47.6%) had an eGFR of at least 90 mL/min per 1·73 m </a:t>
            </a:r>
            <a:r>
              <a:rPr lang="en-US" baseline="30000" dirty="0"/>
              <a:t>2</a:t>
            </a:r>
            <a:r>
              <a:rPr lang="en-US" dirty="0"/>
              <a:t>, 45.1% had an eGFR of 60 to less than 90 mL/min per 1·73 m </a:t>
            </a:r>
            <a:r>
              <a:rPr lang="en-US" baseline="30000" dirty="0"/>
              <a:t>2</a:t>
            </a:r>
            <a:r>
              <a:rPr lang="en-US" dirty="0"/>
              <a:t>, and 7.4% had an eGFR of less than 60 mL/min per 1·73 m </a:t>
            </a:r>
            <a:r>
              <a:rPr lang="en-US" baseline="30000" dirty="0"/>
              <a:t>2</a:t>
            </a:r>
            <a:r>
              <a:rPr lang="en-US" dirty="0"/>
              <a:t> at baseline </a:t>
            </a:r>
          </a:p>
          <a:p>
            <a:r>
              <a:rPr lang="en-US" dirty="0"/>
              <a:t>Cardio-Renal Endpoints: sustained decline of at least 40% in estimated glomerular filtration rate [eGFR] to less than 60 mL/min per 1·73m </a:t>
            </a:r>
            <a:r>
              <a:rPr lang="en-US" baseline="30000" dirty="0"/>
              <a:t>2</a:t>
            </a:r>
            <a:r>
              <a:rPr lang="en-US" dirty="0"/>
              <a:t>, end-stage renal disease (defined as dialysis for at least 90 days, kidney transplantation, or confirmed sustained eGFR &lt;15mL/min per 1·73 m </a:t>
            </a:r>
            <a:r>
              <a:rPr lang="en-US" baseline="30000" dirty="0"/>
              <a:t>2</a:t>
            </a:r>
            <a:r>
              <a:rPr lang="en-US" dirty="0"/>
              <a:t>), or death from renal or cardiovascular causes</a:t>
            </a:r>
          </a:p>
          <a:p>
            <a:r>
              <a:rPr lang="en-US" dirty="0"/>
              <a:t>Results: identified a 46% reduction in sustained decline in eGFR by at least 40% to less than 60 mL/min per 1·73 m </a:t>
            </a:r>
            <a:r>
              <a:rPr lang="en-US" baseline="30000" dirty="0"/>
              <a:t>2</a:t>
            </a:r>
            <a:r>
              <a:rPr lang="en-US" dirty="0"/>
              <a:t> (120 [1·4% </a:t>
            </a:r>
            <a:r>
              <a:rPr lang="en-US" i="1" dirty="0"/>
              <a:t>vs</a:t>
            </a:r>
            <a:r>
              <a:rPr lang="en-US" dirty="0"/>
              <a:t> 221 [2·6%]; HR 0·54 [95% CI 0·43–0·67]; p&lt;0·0001) in the </a:t>
            </a:r>
            <a:r>
              <a:rPr lang="en-US" dirty="0" err="1"/>
              <a:t>dapa</a:t>
            </a:r>
            <a:r>
              <a:rPr lang="en-US" dirty="0"/>
              <a:t> group</a:t>
            </a:r>
          </a:p>
          <a:p>
            <a:pPr lvl="1"/>
            <a:r>
              <a:rPr lang="en-US" dirty="0"/>
              <a:t>The risk of end-stage renal disease or renal death was lower in the dapagliflozin group than in the placebo group (11 [0·1%] </a:t>
            </a:r>
            <a:r>
              <a:rPr lang="en-US" i="1" dirty="0"/>
              <a:t>vs</a:t>
            </a:r>
            <a:r>
              <a:rPr lang="en-US" dirty="0"/>
              <a:t> 27 [0·3%]; HR 0·41 [95% CI 0·20–0·82]; p=0·012).</a:t>
            </a:r>
          </a:p>
          <a:p>
            <a:endParaRPr lang="en-US" dirty="0"/>
          </a:p>
          <a:p>
            <a:endParaRPr lang="en-US" dirty="0"/>
          </a:p>
        </p:txBody>
      </p:sp>
    </p:spTree>
    <p:extLst>
      <p:ext uri="{BB962C8B-B14F-4D97-AF65-F5344CB8AC3E}">
        <p14:creationId xmlns:p14="http://schemas.microsoft.com/office/powerpoint/2010/main" val="2014091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255B2F-C60E-4F7C-865A-1ABC7552C9D5}"/>
              </a:ext>
            </a:extLst>
          </p:cNvPr>
          <p:cNvSpPr>
            <a:spLocks noGrp="1"/>
          </p:cNvSpPr>
          <p:nvPr>
            <p:ph idx="1"/>
          </p:nvPr>
        </p:nvSpPr>
        <p:spPr/>
        <p:txBody>
          <a:bodyPr>
            <a:normAutofit/>
          </a:bodyPr>
          <a:lstStyle/>
          <a:p>
            <a:r>
              <a:rPr lang="en-US" sz="4400" dirty="0"/>
              <a:t>Any Questions? </a:t>
            </a:r>
          </a:p>
        </p:txBody>
      </p:sp>
    </p:spTree>
    <p:extLst>
      <p:ext uri="{BB962C8B-B14F-4D97-AF65-F5344CB8AC3E}">
        <p14:creationId xmlns:p14="http://schemas.microsoft.com/office/powerpoint/2010/main" val="690408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82E1-7B3F-438C-8DB4-D67D8C4E90FC}"/>
              </a:ext>
            </a:extLst>
          </p:cNvPr>
          <p:cNvSpPr>
            <a:spLocks noGrp="1"/>
          </p:cNvSpPr>
          <p:nvPr>
            <p:ph type="title"/>
          </p:nvPr>
        </p:nvSpPr>
        <p:spPr/>
        <p:txBody>
          <a:bodyPr/>
          <a:lstStyle/>
          <a:p>
            <a:r>
              <a:rPr lang="en-US" dirty="0"/>
              <a:t>References</a:t>
            </a:r>
          </a:p>
        </p:txBody>
      </p:sp>
      <p:sp>
        <p:nvSpPr>
          <p:cNvPr id="4" name="Rectangle 1">
            <a:extLst>
              <a:ext uri="{FF2B5EF4-FFF2-40B4-BE49-F238E27FC236}">
                <a16:creationId xmlns:a16="http://schemas.microsoft.com/office/drawing/2014/main" id="{626966EE-5D4A-486A-B9A3-417C56755201}"/>
              </a:ext>
            </a:extLst>
          </p:cNvPr>
          <p:cNvSpPr>
            <a:spLocks noGrp="1" noChangeArrowheads="1"/>
          </p:cNvSpPr>
          <p:nvPr>
            <p:ph idx="1"/>
          </p:nvPr>
        </p:nvSpPr>
        <p:spPr bwMode="auto">
          <a:xfrm>
            <a:off x="214083" y="298389"/>
            <a:ext cx="11025964" cy="74389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chemeClr val="tx1"/>
                </a:solidFill>
                <a:latin typeface="Arial" panose="020B0604020202020204" pitchFamily="34" charset="0"/>
              </a:rPr>
              <a:t>REFERENCES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100" b="0" i="0" u="none" strike="noStrike" cap="none" normalizeH="0" baseline="0" dirty="0" err="1">
                <a:ln>
                  <a:noFill/>
                </a:ln>
                <a:solidFill>
                  <a:srgbClr val="333333"/>
                </a:solidFill>
                <a:effectLst/>
                <a:latin typeface="Roboto"/>
              </a:rPr>
              <a:t>Sosnov</a:t>
            </a:r>
            <a:r>
              <a:rPr kumimoji="0" lang="en-US" altLang="en-US" sz="1100" b="0" i="0" u="none" strike="noStrike" cap="none" normalizeH="0" baseline="0" dirty="0">
                <a:ln>
                  <a:noFill/>
                </a:ln>
                <a:solidFill>
                  <a:srgbClr val="333333"/>
                </a:solidFill>
                <a:effectLst/>
                <a:latin typeface="Roboto"/>
              </a:rPr>
              <a:t> J., et al (2006) Differential symptoms of acute myocardial infarction in patients with kidney disease: a community-wide perspective. Am J Kidney Dis </a:t>
            </a:r>
            <a:r>
              <a:rPr kumimoji="0" lang="en-US" altLang="en-US" sz="1100" b="1" i="0" u="none" strike="noStrike" cap="none" normalizeH="0" baseline="0" dirty="0">
                <a:ln>
                  <a:noFill/>
                </a:ln>
                <a:solidFill>
                  <a:srgbClr val="333333"/>
                </a:solidFill>
                <a:effectLst/>
                <a:latin typeface="Roboto"/>
              </a:rPr>
              <a:t>47</a:t>
            </a:r>
            <a:r>
              <a:rPr kumimoji="0" lang="en-US" altLang="en-US" sz="1100" b="0" i="0" u="none" strike="noStrike" cap="none" normalizeH="0" baseline="0" dirty="0">
                <a:ln>
                  <a:noFill/>
                </a:ln>
                <a:solidFill>
                  <a:srgbClr val="333333"/>
                </a:solidFill>
                <a:effectLst/>
                <a:latin typeface="Roboto"/>
              </a:rPr>
              <a:t>:378–384</a:t>
            </a:r>
            <a:r>
              <a:rPr kumimoji="0" lang="en-US" altLang="en-US" sz="1100" b="0" i="0" u="none" strike="noStrike" cap="none" normalizeH="0" baseline="0" dirty="0">
                <a:ln>
                  <a:noFill/>
                </a:ln>
                <a:solidFill>
                  <a:schemeClr val="tx1"/>
                </a:solidFill>
                <a:effectLst/>
              </a:rPr>
              <a:t> </a:t>
            </a:r>
          </a:p>
          <a:p>
            <a:pPr marL="0" lvl="0" indent="0" eaLnBrk="0" fontAlgn="base" hangingPunct="0">
              <a:lnSpc>
                <a:spcPct val="100000"/>
              </a:lnSpc>
              <a:spcBef>
                <a:spcPct val="0"/>
              </a:spcBef>
              <a:spcAft>
                <a:spcPct val="0"/>
              </a:spcAft>
              <a:buClrTx/>
              <a:buSzTx/>
              <a:buNone/>
            </a:pPr>
            <a:endParaRPr lang="en-US" altLang="en-US" sz="1100" dirty="0">
              <a:solidFill>
                <a:schemeClr val="tx1"/>
              </a:solidFill>
              <a:latin typeface="Arial" panose="020B0604020202020204" pitchFamily="34" charset="0"/>
            </a:endParaRPr>
          </a:p>
          <a:p>
            <a:pPr marL="0" lvl="0" indent="0" eaLnBrk="0" fontAlgn="base" hangingPunct="0">
              <a:lnSpc>
                <a:spcPct val="100000"/>
              </a:lnSpc>
              <a:spcBef>
                <a:spcPct val="0"/>
              </a:spcBef>
              <a:spcAft>
                <a:spcPct val="0"/>
              </a:spcAft>
              <a:buClrTx/>
              <a:buSzTx/>
              <a:buNone/>
            </a:pPr>
            <a:r>
              <a:rPr lang="en-US" altLang="en-US" sz="1100" dirty="0">
                <a:solidFill>
                  <a:schemeClr val="tx1"/>
                </a:solidFill>
                <a:latin typeface="Arial" panose="020B0604020202020204" pitchFamily="34" charset="0"/>
              </a:rPr>
              <a:t>2. </a:t>
            </a:r>
            <a:r>
              <a:rPr lang="en-US" altLang="en-US" sz="1100" dirty="0">
                <a:solidFill>
                  <a:srgbClr val="333333"/>
                </a:solidFill>
                <a:latin typeface="Roboto"/>
              </a:rPr>
              <a:t>Herzog C.A.,  et al Blaney M.</a:t>
            </a:r>
          </a:p>
          <a:p>
            <a:pPr marL="0" lvl="0" indent="0" eaLnBrk="0" fontAlgn="base" hangingPunct="0">
              <a:lnSpc>
                <a:spcPct val="100000"/>
              </a:lnSpc>
              <a:spcBef>
                <a:spcPct val="0"/>
              </a:spcBef>
              <a:spcAft>
                <a:spcPct val="0"/>
              </a:spcAft>
              <a:buClrTx/>
              <a:buSzTx/>
              <a:buNone/>
            </a:pPr>
            <a:r>
              <a:rPr lang="en-US" altLang="en-US" sz="1100" dirty="0">
                <a:solidFill>
                  <a:srgbClr val="333333"/>
                </a:solidFill>
                <a:latin typeface="Roboto"/>
              </a:rPr>
              <a:t> (2007) Clinical characteristics of dialysis patients with acute myocardial infarction in the United States: a collaborative project of the United States Renal Data System and the National Registry of Myocardial Infarction. Circulation </a:t>
            </a:r>
            <a:r>
              <a:rPr lang="en-US" altLang="en-US" sz="1100" b="1" dirty="0">
                <a:solidFill>
                  <a:srgbClr val="333333"/>
                </a:solidFill>
                <a:latin typeface="Roboto"/>
              </a:rPr>
              <a:t>116</a:t>
            </a:r>
            <a:r>
              <a:rPr lang="en-US" altLang="en-US" sz="1100" dirty="0">
                <a:solidFill>
                  <a:srgbClr val="333333"/>
                </a:solidFill>
                <a:latin typeface="Roboto"/>
              </a:rPr>
              <a:t>:1465–1472.</a:t>
            </a:r>
            <a:r>
              <a:rPr lang="en-US" altLang="en-US" sz="1100" dirty="0">
                <a:solidFill>
                  <a:schemeClr val="tx1"/>
                </a:solidFill>
              </a:rPr>
              <a:t> </a:t>
            </a:r>
            <a:endParaRPr lang="en-US" altLang="en-US" sz="1100" dirty="0">
              <a:solidFill>
                <a:schemeClr val="tx1"/>
              </a:solidFill>
              <a:latin typeface="Arial" panose="020B0604020202020204" pitchFamily="34" charset="0"/>
            </a:endParaRPr>
          </a:p>
          <a:p>
            <a:pPr marL="0" indent="0">
              <a:buNone/>
            </a:pPr>
            <a:r>
              <a:rPr lang="en-US" altLang="en-US" sz="1100" dirty="0">
                <a:solidFill>
                  <a:schemeClr val="tx1"/>
                </a:solidFill>
                <a:latin typeface="Arial" panose="020B0604020202020204" pitchFamily="34" charset="0"/>
              </a:rPr>
              <a:t>3.</a:t>
            </a:r>
            <a:r>
              <a:rPr lang="en-US" sz="1100" b="1" dirty="0"/>
              <a:t>Chronic Kidney Disease and Coronary Artery Disease </a:t>
            </a:r>
            <a:r>
              <a:rPr lang="en-US" sz="1100" dirty="0"/>
              <a:t>Mark J. </a:t>
            </a:r>
            <a:r>
              <a:rPr lang="en-US" sz="1100" dirty="0" err="1"/>
              <a:t>Sarnak</a:t>
            </a:r>
            <a:r>
              <a:rPr lang="en-US" sz="1100" dirty="0"/>
              <a:t> et al. </a:t>
            </a:r>
            <a:r>
              <a:rPr lang="en-US" sz="1100" b="1" dirty="0"/>
              <a:t>Journal of the American College of Cardiology </a:t>
            </a:r>
            <a:r>
              <a:rPr lang="en-US" sz="1100" u="sng" dirty="0">
                <a:solidFill>
                  <a:schemeClr val="tx1"/>
                </a:solidFill>
                <a:hlinkClick r:id="rId2" tooltip="TOC">
                  <a:extLst>
                    <a:ext uri="{A12FA001-AC4F-418D-AE19-62706E023703}">
                      <ahyp:hlinkClr xmlns:ahyp="http://schemas.microsoft.com/office/drawing/2018/hyperlinkcolor" val="tx"/>
                    </a:ext>
                  </a:extLst>
                </a:hlinkClick>
              </a:rPr>
              <a:t>Volume 74, Issue 14, October 2019</a:t>
            </a:r>
            <a:endParaRPr lang="en-US" sz="1100" u="sng" dirty="0">
              <a:solidFill>
                <a:schemeClr val="tx1"/>
              </a:solidFill>
            </a:endParaRPr>
          </a:p>
          <a:p>
            <a:pPr marL="0" indent="0">
              <a:buNone/>
            </a:pPr>
            <a:r>
              <a:rPr lang="en-US" sz="1100" dirty="0">
                <a:solidFill>
                  <a:schemeClr val="tx1"/>
                </a:solidFill>
              </a:rPr>
              <a:t>4. Alani et Al. </a:t>
            </a:r>
            <a:r>
              <a:rPr lang="en-US" sz="1100" i="1" dirty="0"/>
              <a:t>World J </a:t>
            </a:r>
            <a:r>
              <a:rPr lang="en-US" sz="1100" i="1" dirty="0" err="1"/>
              <a:t>Nephrol</a:t>
            </a:r>
            <a:r>
              <a:rPr lang="en-US" sz="1100" i="1" dirty="0"/>
              <a:t> </a:t>
            </a:r>
            <a:r>
              <a:rPr lang="en-US" sz="1100" dirty="0"/>
              <a:t>2014 November 6; 3(4): 156-168</a:t>
            </a:r>
          </a:p>
          <a:p>
            <a:r>
              <a:rPr lang="en-US" sz="1100" dirty="0"/>
              <a:t>5. </a:t>
            </a:r>
            <a:r>
              <a:rPr lang="en-US" sz="1100" b="1" dirty="0"/>
              <a:t>Gerstein HC</a:t>
            </a:r>
            <a:r>
              <a:rPr lang="en-US" sz="1100" dirty="0"/>
              <a:t> et al. Albuminuria and risk of cardiovascular </a:t>
            </a:r>
            <a:r>
              <a:rPr lang="en-US" sz="1100" dirty="0" err="1"/>
              <a:t>events,death</a:t>
            </a:r>
            <a:r>
              <a:rPr lang="en-US" sz="1100" dirty="0"/>
              <a:t>, and heart failure in diabetic and nondiabetic </a:t>
            </a:r>
            <a:r>
              <a:rPr lang="en-US" sz="1100" dirty="0" err="1"/>
              <a:t>individuals.</a:t>
            </a:r>
            <a:r>
              <a:rPr lang="en-US" sz="1100" i="1" dirty="0" err="1"/>
              <a:t>JAMA</a:t>
            </a:r>
            <a:r>
              <a:rPr lang="en-US" sz="1100" i="1" dirty="0"/>
              <a:t> </a:t>
            </a:r>
            <a:r>
              <a:rPr lang="en-US" sz="1100" dirty="0"/>
              <a:t>2001; </a:t>
            </a:r>
            <a:r>
              <a:rPr lang="en-US" sz="1100" b="1" dirty="0"/>
              <a:t>286</a:t>
            </a:r>
            <a:r>
              <a:rPr lang="en-US" sz="1100" dirty="0"/>
              <a:t>: 421-426</a:t>
            </a:r>
          </a:p>
          <a:p>
            <a:r>
              <a:rPr lang="en-US" sz="1100" dirty="0">
                <a:solidFill>
                  <a:schemeClr val="tx1"/>
                </a:solidFill>
              </a:rPr>
              <a:t>6. </a:t>
            </a:r>
            <a:r>
              <a:rPr lang="en-US" sz="1100" b="1" dirty="0"/>
              <a:t>Goodman WG et al. Co</a:t>
            </a:r>
            <a:r>
              <a:rPr lang="en-US" sz="1100" dirty="0"/>
              <a:t>ronary-artery calcification in young adults with end-stage renal disease who are undergoing </a:t>
            </a:r>
            <a:r>
              <a:rPr lang="en-US" sz="1100" dirty="0" err="1"/>
              <a:t>dialysis.</a:t>
            </a:r>
            <a:r>
              <a:rPr lang="en-US" sz="1100" i="1" dirty="0" err="1"/>
              <a:t>N</a:t>
            </a:r>
            <a:r>
              <a:rPr lang="en-US" sz="1100" i="1" dirty="0"/>
              <a:t> </a:t>
            </a:r>
            <a:r>
              <a:rPr lang="en-US" sz="1100" i="1" dirty="0" err="1"/>
              <a:t>Engl</a:t>
            </a:r>
            <a:r>
              <a:rPr lang="en-US" sz="1100" i="1" dirty="0"/>
              <a:t> J Med </a:t>
            </a:r>
            <a:r>
              <a:rPr lang="en-US" sz="1100" dirty="0"/>
              <a:t>2000; </a:t>
            </a:r>
            <a:r>
              <a:rPr lang="en-US" sz="1100" b="1" dirty="0"/>
              <a:t>342</a:t>
            </a:r>
            <a:r>
              <a:rPr lang="en-US" sz="1100" dirty="0"/>
              <a:t>: 1478-1483</a:t>
            </a:r>
          </a:p>
          <a:p>
            <a:r>
              <a:rPr lang="en-US" sz="1100" dirty="0">
                <a:solidFill>
                  <a:schemeClr val="tx1"/>
                </a:solidFill>
              </a:rPr>
              <a:t>7. </a:t>
            </a:r>
            <a:r>
              <a:rPr lang="en-US" sz="1100" b="1" dirty="0" err="1"/>
              <a:t>Drüeke</a:t>
            </a:r>
            <a:r>
              <a:rPr lang="en-US" sz="1100" b="1" dirty="0"/>
              <a:t> Tb at al</a:t>
            </a:r>
            <a:r>
              <a:rPr lang="en-US" sz="1100" dirty="0"/>
              <a:t>. Normalization of hemoglobin level in patients with chronic kidney disease</a:t>
            </a:r>
            <a:r>
              <a:rPr lang="pt-BR" sz="1100" dirty="0"/>
              <a:t>and anemia. </a:t>
            </a:r>
            <a:r>
              <a:rPr lang="pt-BR" sz="1100" i="1" dirty="0"/>
              <a:t>N Engl J Med </a:t>
            </a:r>
            <a:r>
              <a:rPr lang="pt-BR" sz="1100" dirty="0"/>
              <a:t>2006; </a:t>
            </a:r>
            <a:r>
              <a:rPr lang="pt-BR" sz="1100" b="1" dirty="0"/>
              <a:t>355</a:t>
            </a:r>
            <a:r>
              <a:rPr lang="pt-BR" sz="1100" dirty="0"/>
              <a:t>: 2071-2084</a:t>
            </a:r>
          </a:p>
          <a:p>
            <a:r>
              <a:rPr lang="pt-BR" sz="1100" dirty="0">
                <a:solidFill>
                  <a:schemeClr val="tx1"/>
                </a:solidFill>
              </a:rPr>
              <a:t>8. </a:t>
            </a:r>
            <a:r>
              <a:rPr lang="en-US" sz="1100" dirty="0"/>
              <a:t>ALLHAT Officers and Coordinators for the ALLHAT Collaborative Research Group. Major outcomes in high-risk hypertensive patients randomized to angiotensin-converting enzyme inhibitor or calcium channel blocker vs diuretic: the Antihypertensive and Lipid-Lowering Treatment to Prevent Heart Attack Trial (ALLHAT). JAMA 2002;288:2981-2997</a:t>
            </a:r>
          </a:p>
          <a:p>
            <a:r>
              <a:rPr lang="en-US" sz="1100" dirty="0"/>
              <a:t>9. Margolis KL, O’Connor PJ, Morgan TM, et al. Outcomes of combined cardiovascular risk factor management strategies in type 2 diabetes: the ACCORD randomized trial. Diabetes Care 2014;37:1721-1728</a:t>
            </a:r>
          </a:p>
          <a:p>
            <a:r>
              <a:rPr lang="en-US" sz="1100" dirty="0"/>
              <a:t>10. A Randomized Trial of Intensive versus Standard Blood-Pressure Control. N </a:t>
            </a:r>
            <a:r>
              <a:rPr lang="en-US" sz="1100" dirty="0" err="1"/>
              <a:t>Engl</a:t>
            </a:r>
            <a:r>
              <a:rPr lang="en-US" sz="1100" dirty="0"/>
              <a:t> J Med 2015; 373:2103-2116</a:t>
            </a:r>
          </a:p>
          <a:p>
            <a:r>
              <a:rPr lang="en-US" sz="1100" dirty="0"/>
              <a:t>11. Effects of dapagliflozin on development and progression of kidney disease in patients with type 2 diabetes: an analysis from the DECLARE–TIMI 58 </a:t>
            </a:r>
            <a:r>
              <a:rPr lang="en-US" sz="1100" dirty="0" err="1"/>
              <a:t>randomised</a:t>
            </a:r>
            <a:r>
              <a:rPr lang="en-US" sz="1100" dirty="0"/>
              <a:t> </a:t>
            </a:r>
            <a:r>
              <a:rPr lang="en-US" sz="1100" dirty="0" err="1"/>
              <a:t>trial</a:t>
            </a:r>
            <a:r>
              <a:rPr lang="en-US" sz="1100" cap="all" dirty="0" err="1">
                <a:hlinkClick r:id="rId3"/>
              </a:rPr>
              <a:t>VOLUME</a:t>
            </a:r>
            <a:r>
              <a:rPr lang="en-US" sz="1100" cap="all" dirty="0">
                <a:hlinkClick r:id="rId3"/>
              </a:rPr>
              <a:t> 7, ISSUE 8</a:t>
            </a:r>
            <a:r>
              <a:rPr lang="en-US" sz="1100" cap="all" dirty="0"/>
              <a:t>, P606-617, AUGUST 01, 2019</a:t>
            </a:r>
          </a:p>
          <a:p>
            <a:r>
              <a:rPr lang="en-US" sz="1100" cap="all" dirty="0"/>
              <a:t>12. </a:t>
            </a:r>
            <a:r>
              <a:rPr lang="en-US" sz="1100" dirty="0"/>
              <a:t>Canagliflozin and Cardiovascular and Renal Events in Type 2 Diabetes. </a:t>
            </a:r>
            <a:r>
              <a:rPr lang="en-US" sz="1100" u="sng" dirty="0">
                <a:hlinkClick r:id="rId4"/>
              </a:rPr>
              <a:t>August 17, 2017</a:t>
            </a:r>
            <a:r>
              <a:rPr lang="en-US" sz="1100" dirty="0"/>
              <a:t>N </a:t>
            </a:r>
            <a:r>
              <a:rPr lang="en-US" sz="1100" dirty="0" err="1"/>
              <a:t>Engl</a:t>
            </a:r>
            <a:r>
              <a:rPr lang="en-US" sz="1100" dirty="0"/>
              <a:t> J Med 2017; 377:644-657</a:t>
            </a:r>
          </a:p>
          <a:p>
            <a:r>
              <a:rPr lang="en-US" sz="1100" cap="all" dirty="0"/>
              <a:t>13. </a:t>
            </a:r>
            <a:r>
              <a:rPr lang="en-US" sz="1100" dirty="0"/>
              <a:t>Empagliflozin, Cardiovascular Outcomes, and Mortality in Type 2 Diabetes.</a:t>
            </a:r>
            <a:r>
              <a:rPr lang="en-US" sz="1100" u="sng" dirty="0">
                <a:hlinkClick r:id="rId5"/>
              </a:rPr>
              <a:t> November 26, 2015</a:t>
            </a:r>
            <a:r>
              <a:rPr lang="en-US" sz="1100" dirty="0"/>
              <a:t>N </a:t>
            </a:r>
            <a:r>
              <a:rPr lang="en-US" sz="1100" dirty="0" err="1"/>
              <a:t>Engl</a:t>
            </a:r>
            <a:r>
              <a:rPr lang="en-US" sz="1100" dirty="0"/>
              <a:t> J Med 2015; 373:2117-2128</a:t>
            </a:r>
          </a:p>
          <a:p>
            <a:endParaRPr lang="en-US" sz="800" cap="all" dirty="0"/>
          </a:p>
          <a:p>
            <a:endParaRPr lang="en-US" sz="800" cap="all" dirty="0"/>
          </a:p>
          <a:p>
            <a:endParaRPr lang="en-US" dirty="0"/>
          </a:p>
          <a:p>
            <a:endParaRPr lang="en-US" sz="800" dirty="0"/>
          </a:p>
          <a:p>
            <a:endParaRPr lang="en-US" sz="800" dirty="0">
              <a:solidFill>
                <a:schemeClr val="tx1"/>
              </a:solidFill>
            </a:endParaRPr>
          </a:p>
        </p:txBody>
      </p:sp>
      <p:sp>
        <p:nvSpPr>
          <p:cNvPr id="5" name="Rectangle 2">
            <a:extLst>
              <a:ext uri="{FF2B5EF4-FFF2-40B4-BE49-F238E27FC236}">
                <a16:creationId xmlns:a16="http://schemas.microsoft.com/office/drawing/2014/main" id="{958BE168-B1C4-43C4-A401-46B18E86495F}"/>
              </a:ext>
            </a:extLst>
          </p:cNvPr>
          <p:cNvSpPr>
            <a:spLocks noChangeArrowheads="1"/>
          </p:cNvSpPr>
          <p:nvPr/>
        </p:nvSpPr>
        <p:spPr bwMode="auto">
          <a:xfrm>
            <a:off x="0" y="-184666"/>
            <a:ext cx="65"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538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text, screenshot, map&#10;&#10;Description automatically generated">
            <a:extLst>
              <a:ext uri="{FF2B5EF4-FFF2-40B4-BE49-F238E27FC236}">
                <a16:creationId xmlns:a16="http://schemas.microsoft.com/office/drawing/2014/main" id="{8F0AC834-26C4-41DA-A02F-9369AAB9A03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18160" y="314960"/>
            <a:ext cx="5689600" cy="5628639"/>
          </a:xfrm>
        </p:spPr>
      </p:pic>
      <p:sp>
        <p:nvSpPr>
          <p:cNvPr id="8" name="TextBox 7">
            <a:extLst>
              <a:ext uri="{FF2B5EF4-FFF2-40B4-BE49-F238E27FC236}">
                <a16:creationId xmlns:a16="http://schemas.microsoft.com/office/drawing/2014/main" id="{9112F5C2-CF9B-49C7-97A8-BB150BCAD823}"/>
              </a:ext>
            </a:extLst>
          </p:cNvPr>
          <p:cNvSpPr txBox="1"/>
          <p:nvPr/>
        </p:nvSpPr>
        <p:spPr>
          <a:xfrm>
            <a:off x="6979920" y="132080"/>
            <a:ext cx="4998720" cy="6124754"/>
          </a:xfrm>
          <a:prstGeom prst="rect">
            <a:avLst/>
          </a:prstGeom>
          <a:noFill/>
        </p:spPr>
        <p:txBody>
          <a:bodyPr wrap="square" rtlCol="0">
            <a:spAutoFit/>
          </a:bodyPr>
          <a:lstStyle/>
          <a:p>
            <a:pPr marL="285750" indent="-285750">
              <a:buFont typeface="Wingdings" panose="05000000000000000000" pitchFamily="2" charset="2"/>
              <a:buChar char="§"/>
            </a:pPr>
            <a:r>
              <a:rPr lang="en-US" dirty="0"/>
              <a:t>Cardiovascular disease (CVD) is the leading cause of morbidity and mortality among patients with CKD.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Even after adjustment for known CAD risk factors, including diabetes and hypertension, mortality risk progressively increases with worsening CKD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 As glomerular filtration rate (GFR) declines below ∼60 to 75 ml/min/1.73 m</a:t>
            </a:r>
            <a:r>
              <a:rPr lang="en-US" baseline="30000" dirty="0"/>
              <a:t>2</a:t>
            </a:r>
            <a:r>
              <a:rPr lang="en-US" dirty="0"/>
              <a:t>, the probability of developing CAD increases linearly and patients with CKD stages G3a to G4 (15-60 ml/min/1.73 m</a:t>
            </a:r>
            <a:r>
              <a:rPr lang="en-US" baseline="30000" dirty="0"/>
              <a:t>2</a:t>
            </a:r>
            <a:r>
              <a:rPr lang="en-US" dirty="0"/>
              <a:t>) have approximately double and triple the CVD mortality risk, respectively, relative to patients without CKD.</a:t>
            </a:r>
          </a:p>
          <a:p>
            <a:pPr marL="285750" indent="-285750">
              <a:buFont typeface="Wingdings" panose="05000000000000000000" pitchFamily="2" charset="2"/>
              <a:buChar char="§"/>
            </a:pPr>
            <a:endParaRPr lang="en-US" dirty="0"/>
          </a:p>
          <a:p>
            <a:pPr defTabSz="914400" eaLnBrk="0" fontAlgn="base" hangingPunct="0">
              <a:spcBef>
                <a:spcPct val="0"/>
              </a:spcBef>
              <a:spcAft>
                <a:spcPct val="0"/>
              </a:spcAft>
            </a:pPr>
            <a:r>
              <a:rPr lang="en-US" altLang="en-US" sz="800" dirty="0">
                <a:solidFill>
                  <a:srgbClr val="555555"/>
                </a:solidFill>
                <a:latin typeface="Roboto"/>
              </a:rPr>
              <a:t> 3. Chronic Kidney Disease Prognosis Consortium, Matsushita K., Ian der Velde M., et al.</a:t>
            </a:r>
          </a:p>
          <a:p>
            <a:pPr lvl="0" defTabSz="914400" eaLnBrk="0" fontAlgn="base" hangingPunct="0">
              <a:spcBef>
                <a:spcPct val="0"/>
              </a:spcBef>
              <a:spcAft>
                <a:spcPct val="0"/>
              </a:spcAft>
            </a:pPr>
            <a:r>
              <a:rPr lang="en-US" altLang="en-US" sz="800" dirty="0">
                <a:solidFill>
                  <a:srgbClr val="555555"/>
                </a:solidFill>
                <a:latin typeface="Roboto"/>
              </a:rPr>
              <a:t>Association of estimated glomerular filtration rate and albuminuria with all-cause and cardiovascular mortality in general population cohorts: a collaborative meta-analysis. Lancet </a:t>
            </a:r>
            <a:r>
              <a:rPr lang="en-US" altLang="en-US" sz="800" b="1" dirty="0">
                <a:solidFill>
                  <a:srgbClr val="555555"/>
                </a:solidFill>
                <a:latin typeface="Roboto"/>
              </a:rPr>
              <a:t>375</a:t>
            </a:r>
            <a:r>
              <a:rPr lang="en-US" altLang="en-US" sz="800" dirty="0">
                <a:solidFill>
                  <a:srgbClr val="555555"/>
                </a:solidFill>
                <a:latin typeface="Roboto"/>
              </a:rPr>
              <a:t>:2073–2081</a:t>
            </a:r>
            <a:r>
              <a:rPr lang="en-US" altLang="en-US" sz="800" dirty="0"/>
              <a:t> </a:t>
            </a:r>
            <a:endParaRPr lang="en-US" altLang="en-US" sz="800" dirty="0">
              <a:latin typeface="Arial" panose="020B0604020202020204" pitchFamily="34" charset="0"/>
            </a:endParaRPr>
          </a:p>
          <a:p>
            <a:pPr marL="285750" indent="-285750">
              <a:buFont typeface="Wingdings" panose="05000000000000000000" pitchFamily="2" charset="2"/>
              <a:buChar char="§"/>
            </a:pPr>
            <a:endParaRPr lang="en-US" dirty="0"/>
          </a:p>
          <a:p>
            <a:br>
              <a:rPr lang="en-US" dirty="0">
                <a:hlinkClick r:id="rId4" tooltip="Probability of Developing ASCVD in the ARIC Study Probability of developing atherosclerotic cardiovascular disease (ASCVD) in the ARIC (Atherosclerosis Risk In Communities) study. Reproduced with permission from Manjunath et al. (3). adj = adjusted; GFR = glomerular filtration rate; RR = risk ratio."/>
              </a:rPr>
            </a:br>
            <a:endParaRPr lang="en-US" dirty="0"/>
          </a:p>
        </p:txBody>
      </p:sp>
      <p:sp>
        <p:nvSpPr>
          <p:cNvPr id="4" name="Rectangle 2">
            <a:extLst>
              <a:ext uri="{FF2B5EF4-FFF2-40B4-BE49-F238E27FC236}">
                <a16:creationId xmlns:a16="http://schemas.microsoft.com/office/drawing/2014/main" id="{B1A95F17-ED39-409D-9DD0-DF6526C09394}"/>
              </a:ext>
            </a:extLst>
          </p:cNvPr>
          <p:cNvSpPr>
            <a:spLocks noChangeArrowheads="1"/>
          </p:cNvSpPr>
          <p:nvPr/>
        </p:nvSpPr>
        <p:spPr bwMode="auto">
          <a:xfrm>
            <a:off x="0" y="-261610"/>
            <a:ext cx="163506"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000" b="0" i="0" u="none" strike="noStrike" cap="none" normalizeH="0" baseline="0" dirty="0">
                <a:ln>
                  <a:noFill/>
                </a:ln>
                <a:solidFill>
                  <a:srgbClr val="555555"/>
                </a:solidFill>
                <a:effectLst/>
                <a:latin typeface="Roboto"/>
              </a:rPr>
              <a:t>.</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557D04C9-137C-4F44-8CDD-1ED866A3291D}"/>
              </a:ext>
            </a:extLst>
          </p:cNvPr>
          <p:cNvSpPr>
            <a:spLocks noChangeArrowheads="1"/>
          </p:cNvSpPr>
          <p:nvPr/>
        </p:nvSpPr>
        <p:spPr bwMode="auto">
          <a:xfrm>
            <a:off x="0" y="-184666"/>
            <a:ext cx="65"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38426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F4D5EDA-116F-4828-A4E4-B755872D8D60}"/>
              </a:ext>
            </a:extLst>
          </p:cNvPr>
          <p:cNvPicPr>
            <a:picLocks noGrp="1" noChangeAspect="1"/>
          </p:cNvPicPr>
          <p:nvPr>
            <p:ph idx="1"/>
          </p:nvPr>
        </p:nvPicPr>
        <p:blipFill>
          <a:blip r:embed="rId3"/>
          <a:stretch>
            <a:fillRect/>
          </a:stretch>
        </p:blipFill>
        <p:spPr>
          <a:xfrm>
            <a:off x="704850" y="48915"/>
            <a:ext cx="10934700" cy="6184245"/>
          </a:xfrm>
          <a:prstGeom prst="rect">
            <a:avLst/>
          </a:prstGeom>
        </p:spPr>
      </p:pic>
    </p:spTree>
    <p:extLst>
      <p:ext uri="{BB962C8B-B14F-4D97-AF65-F5344CB8AC3E}">
        <p14:creationId xmlns:p14="http://schemas.microsoft.com/office/powerpoint/2010/main" val="55180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0539-D3D0-4C9F-B38F-2E306474140C}"/>
              </a:ext>
            </a:extLst>
          </p:cNvPr>
          <p:cNvSpPr>
            <a:spLocks noGrp="1"/>
          </p:cNvSpPr>
          <p:nvPr>
            <p:ph type="title"/>
          </p:nvPr>
        </p:nvSpPr>
        <p:spPr/>
        <p:txBody>
          <a:bodyPr/>
          <a:lstStyle/>
          <a:p>
            <a:r>
              <a:rPr lang="en-US" dirty="0"/>
              <a:t>Case Presentation</a:t>
            </a:r>
          </a:p>
        </p:txBody>
      </p:sp>
      <p:sp>
        <p:nvSpPr>
          <p:cNvPr id="3" name="Content Placeholder 2">
            <a:extLst>
              <a:ext uri="{FF2B5EF4-FFF2-40B4-BE49-F238E27FC236}">
                <a16:creationId xmlns:a16="http://schemas.microsoft.com/office/drawing/2014/main" id="{6931EDB4-2A1A-4C7E-B1A4-D8D0AFFAC291}"/>
              </a:ext>
            </a:extLst>
          </p:cNvPr>
          <p:cNvSpPr>
            <a:spLocks noGrp="1"/>
          </p:cNvSpPr>
          <p:nvPr>
            <p:ph idx="1"/>
          </p:nvPr>
        </p:nvSpPr>
        <p:spPr>
          <a:xfrm>
            <a:off x="1165142" y="1737360"/>
            <a:ext cx="9990538" cy="4415765"/>
          </a:xfrm>
        </p:spPr>
        <p:txBody>
          <a:bodyPr>
            <a:noAutofit/>
          </a:bodyPr>
          <a:lstStyle/>
          <a:p>
            <a:r>
              <a:rPr lang="en-US" sz="1600" dirty="0"/>
              <a:t>66 Year Old Caucasian Male with history of CKD stage 3 referred for worsening renal function over the past month post a cardiac catheterization done for SOB. He has a h/o  and CAD first </a:t>
            </a:r>
            <a:r>
              <a:rPr lang="en-US" altLang="en-US" sz="1600" dirty="0">
                <a:solidFill>
                  <a:srgbClr val="202025"/>
                </a:solidFill>
                <a:latin typeface="blessed-facit-light"/>
              </a:rPr>
              <a:t>cardiac </a:t>
            </a:r>
            <a:r>
              <a:rPr lang="en-US" altLang="en-US" sz="1600" dirty="0" err="1">
                <a:solidFill>
                  <a:srgbClr val="202025"/>
                </a:solidFill>
                <a:latin typeface="blessed-facit-light"/>
              </a:rPr>
              <a:t>cath</a:t>
            </a:r>
            <a:r>
              <a:rPr lang="en-US" altLang="en-US" sz="1600" dirty="0">
                <a:solidFill>
                  <a:srgbClr val="202025"/>
                </a:solidFill>
                <a:latin typeface="blessed-facit-light"/>
              </a:rPr>
              <a:t> around 2000 . Cath showed a total occlusion of RCA 50% LAD lesion equipment broke and he was not intervened on. cardiology wants to </a:t>
            </a:r>
            <a:r>
              <a:rPr lang="en-US" altLang="en-US" sz="1600" dirty="0" err="1">
                <a:solidFill>
                  <a:srgbClr val="202025"/>
                </a:solidFill>
                <a:latin typeface="blessed-facit-light"/>
              </a:rPr>
              <a:t>cath</a:t>
            </a:r>
            <a:r>
              <a:rPr lang="en-US" altLang="en-US" sz="1600" dirty="0">
                <a:solidFill>
                  <a:srgbClr val="202025"/>
                </a:solidFill>
                <a:latin typeface="blessed-facit-light"/>
              </a:rPr>
              <a:t> again for stent but did blood work that showed worsening renal function. </a:t>
            </a:r>
            <a:r>
              <a:rPr lang="en-US" altLang="en-US" sz="1600" dirty="0" err="1">
                <a:solidFill>
                  <a:srgbClr val="202025"/>
                </a:solidFill>
                <a:latin typeface="blessed-facit-light"/>
              </a:rPr>
              <a:t>SCr</a:t>
            </a:r>
            <a:r>
              <a:rPr lang="en-US" altLang="en-US" sz="1600" dirty="0">
                <a:solidFill>
                  <a:srgbClr val="202025"/>
                </a:solidFill>
                <a:latin typeface="blessed-facit-light"/>
              </a:rPr>
              <a:t> prior to </a:t>
            </a:r>
            <a:r>
              <a:rPr lang="en-US" altLang="en-US" sz="1600" dirty="0" err="1">
                <a:solidFill>
                  <a:srgbClr val="202025"/>
                </a:solidFill>
                <a:latin typeface="blessed-facit-light"/>
              </a:rPr>
              <a:t>cath</a:t>
            </a:r>
            <a:r>
              <a:rPr lang="en-US" altLang="en-US" sz="1600" dirty="0">
                <a:solidFill>
                  <a:srgbClr val="202025"/>
                </a:solidFill>
                <a:latin typeface="blessed-facit-light"/>
              </a:rPr>
              <a:t> was 1.2mg/dl and post 1.6mg/dl . At that time his lisinopril was stopped. He continues to have DOE with moderate exercise</a:t>
            </a:r>
          </a:p>
          <a:p>
            <a:r>
              <a:rPr lang="en-US" sz="1600" dirty="0"/>
              <a:t>Vs: HR 65, BP 144/88</a:t>
            </a:r>
          </a:p>
          <a:p>
            <a:r>
              <a:rPr lang="en-US" sz="1600" dirty="0"/>
              <a:t>Current Medications: amlodipine 10mg, Toprol XL 50mg, atorvastatin 80mg , ASA 81mg, Plavix 75mg</a:t>
            </a:r>
          </a:p>
          <a:p>
            <a:r>
              <a:rPr lang="en-US" sz="1600" dirty="0"/>
              <a:t>Last Labs: </a:t>
            </a:r>
          </a:p>
          <a:p>
            <a:r>
              <a:rPr lang="en-US" sz="1600" dirty="0" err="1"/>
              <a:t>Scr</a:t>
            </a:r>
            <a:r>
              <a:rPr lang="en-US" sz="1600" dirty="0"/>
              <a:t> 1.60, eGFR 44, Na 137, K 4.4, BG 126, BUN 34, CO2 22, Ca 9.7, BUN/creatine 21, Hgb 13.4, </a:t>
            </a:r>
            <a:r>
              <a:rPr lang="en-US" sz="1600" dirty="0" err="1"/>
              <a:t>Hct</a:t>
            </a:r>
            <a:r>
              <a:rPr lang="en-US" sz="1600" dirty="0"/>
              <a:t> 39.2, PLT 189</a:t>
            </a:r>
          </a:p>
          <a:p>
            <a:r>
              <a:rPr lang="en-US" sz="1600" dirty="0"/>
              <a:t>Ca 8.9, </a:t>
            </a:r>
            <a:r>
              <a:rPr lang="en-US" sz="1600" dirty="0" err="1"/>
              <a:t>phos</a:t>
            </a:r>
            <a:r>
              <a:rPr lang="en-US" sz="1600" dirty="0"/>
              <a:t> 5, PTH 100, </a:t>
            </a:r>
            <a:r>
              <a:rPr lang="en-US" sz="1600" dirty="0" err="1"/>
              <a:t>hgb</a:t>
            </a:r>
            <a:r>
              <a:rPr lang="en-US" sz="1600" dirty="0"/>
              <a:t> 11.5</a:t>
            </a:r>
          </a:p>
          <a:p>
            <a:r>
              <a:rPr lang="en-US" sz="1600" dirty="0"/>
              <a:t>LDL 131, TC 190, HDL 25</a:t>
            </a:r>
          </a:p>
          <a:p>
            <a:r>
              <a:rPr lang="en-US" sz="1600" dirty="0"/>
              <a:t>Question about proceeding with cardiac catheterization given CKD  and presumed dye injury</a:t>
            </a:r>
          </a:p>
        </p:txBody>
      </p:sp>
      <p:sp>
        <p:nvSpPr>
          <p:cNvPr id="4" name="Rectangle 1">
            <a:extLst>
              <a:ext uri="{FF2B5EF4-FFF2-40B4-BE49-F238E27FC236}">
                <a16:creationId xmlns:a16="http://schemas.microsoft.com/office/drawing/2014/main" id="{1DB429A0-810F-462E-A833-088BC201E94E}"/>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535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7B91-8B9C-4C3F-83FE-FAC0902A970E}"/>
              </a:ext>
            </a:extLst>
          </p:cNvPr>
          <p:cNvSpPr>
            <a:spLocks noGrp="1"/>
          </p:cNvSpPr>
          <p:nvPr>
            <p:ph type="title"/>
          </p:nvPr>
        </p:nvSpPr>
        <p:spPr>
          <a:xfrm>
            <a:off x="1097280" y="286603"/>
            <a:ext cx="10058400" cy="1084997"/>
          </a:xfrm>
        </p:spPr>
        <p:txBody>
          <a:bodyPr/>
          <a:lstStyle/>
          <a:p>
            <a:r>
              <a:rPr lang="en-US" dirty="0"/>
              <a:t>Risk Factors</a:t>
            </a:r>
          </a:p>
        </p:txBody>
      </p:sp>
      <p:pic>
        <p:nvPicPr>
          <p:cNvPr id="7" name="Content Placeholder 6">
            <a:extLst>
              <a:ext uri="{FF2B5EF4-FFF2-40B4-BE49-F238E27FC236}">
                <a16:creationId xmlns:a16="http://schemas.microsoft.com/office/drawing/2014/main" id="{0F815A5C-7D47-4829-B128-A3651CA0CECD}"/>
              </a:ext>
            </a:extLst>
          </p:cNvPr>
          <p:cNvPicPr>
            <a:picLocks noGrp="1" noChangeAspect="1"/>
          </p:cNvPicPr>
          <p:nvPr>
            <p:ph idx="1"/>
          </p:nvPr>
        </p:nvPicPr>
        <p:blipFill>
          <a:blip r:embed="rId2"/>
          <a:stretch>
            <a:fillRect/>
          </a:stretch>
        </p:blipFill>
        <p:spPr>
          <a:xfrm>
            <a:off x="1417834" y="1800225"/>
            <a:ext cx="8671045" cy="4162425"/>
          </a:xfrm>
          <a:prstGeom prst="rect">
            <a:avLst/>
          </a:prstGeom>
        </p:spPr>
      </p:pic>
    </p:spTree>
    <p:extLst>
      <p:ext uri="{BB962C8B-B14F-4D97-AF65-F5344CB8AC3E}">
        <p14:creationId xmlns:p14="http://schemas.microsoft.com/office/powerpoint/2010/main" val="60048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A44D-1DE0-4441-B6F4-D3D34FB313BB}"/>
              </a:ext>
            </a:extLst>
          </p:cNvPr>
          <p:cNvSpPr>
            <a:spLocks noGrp="1"/>
          </p:cNvSpPr>
          <p:nvPr>
            <p:ph type="title"/>
          </p:nvPr>
        </p:nvSpPr>
        <p:spPr/>
        <p:txBody>
          <a:bodyPr/>
          <a:lstStyle/>
          <a:p>
            <a:r>
              <a:rPr lang="en-US" dirty="0"/>
              <a:t>Non Traditional Risk Factors-Anemia</a:t>
            </a:r>
          </a:p>
        </p:txBody>
      </p:sp>
      <p:sp>
        <p:nvSpPr>
          <p:cNvPr id="3" name="Content Placeholder 2">
            <a:extLst>
              <a:ext uri="{FF2B5EF4-FFF2-40B4-BE49-F238E27FC236}">
                <a16:creationId xmlns:a16="http://schemas.microsoft.com/office/drawing/2014/main" id="{F4122146-4C0C-41CB-A358-C2CD49552C23}"/>
              </a:ext>
            </a:extLst>
          </p:cNvPr>
          <p:cNvSpPr>
            <a:spLocks noGrp="1"/>
          </p:cNvSpPr>
          <p:nvPr>
            <p:ph idx="1"/>
          </p:nvPr>
        </p:nvSpPr>
        <p:spPr>
          <a:xfrm>
            <a:off x="1097280" y="1814911"/>
            <a:ext cx="10058400" cy="4023360"/>
          </a:xfrm>
        </p:spPr>
        <p:txBody>
          <a:bodyPr>
            <a:normAutofit/>
          </a:bodyPr>
          <a:lstStyle/>
          <a:p>
            <a:pPr>
              <a:buFont typeface="Wingdings" panose="05000000000000000000" pitchFamily="2" charset="2"/>
              <a:buChar char="§"/>
            </a:pPr>
            <a:r>
              <a:rPr lang="en-US" dirty="0"/>
              <a:t>Anemia: Strong association between anemia and cardiovascular complications. </a:t>
            </a:r>
          </a:p>
          <a:p>
            <a:pPr>
              <a:buFont typeface="Wingdings" panose="05000000000000000000" pitchFamily="2" charset="2"/>
              <a:buChar char="§"/>
            </a:pPr>
            <a:r>
              <a:rPr lang="en-US" dirty="0"/>
              <a:t>Anemia is linked to LVH development, found in up to 74% of patients at the commencement of renal replacement therapy and is an independent predictor of consequent cardiac morbidity and mortality among patients with ESRD</a:t>
            </a:r>
          </a:p>
          <a:p>
            <a:pPr>
              <a:buFont typeface="Wingdings" panose="05000000000000000000" pitchFamily="2" charset="2"/>
              <a:buChar char="§"/>
            </a:pPr>
            <a:r>
              <a:rPr lang="en-US" dirty="0"/>
              <a:t>Does Correcting Anemia help?</a:t>
            </a:r>
          </a:p>
          <a:p>
            <a:pPr>
              <a:buFont typeface="Wingdings" panose="05000000000000000000" pitchFamily="2" charset="2"/>
              <a:buChar char="§"/>
            </a:pPr>
            <a:r>
              <a:rPr lang="en-US" dirty="0"/>
              <a:t>Cardiovascular Risk Reduction by Early Anemia Treatment with Epoetin Beta (CREATE) trial looked at patients in the earlier stages of CKD (3 and 4) to try and achieve levels of normal and low to normal  hemoglobin (</a:t>
            </a:r>
            <a:r>
              <a:rPr lang="en-US" dirty="0" err="1"/>
              <a:t>hb</a:t>
            </a:r>
            <a:r>
              <a:rPr lang="en-US" dirty="0"/>
              <a:t>). </a:t>
            </a:r>
          </a:p>
          <a:p>
            <a:pPr lvl="1">
              <a:buFont typeface="Wingdings" panose="05000000000000000000" pitchFamily="2" charset="2"/>
              <a:buChar char="§"/>
            </a:pPr>
            <a:r>
              <a:rPr lang="en-US" dirty="0"/>
              <a:t>The normal Hb group was found to have an improved overall health and quality of life.</a:t>
            </a:r>
          </a:p>
          <a:p>
            <a:pPr lvl="1">
              <a:buFont typeface="Wingdings" panose="05000000000000000000" pitchFamily="2" charset="2"/>
              <a:buChar char="§"/>
            </a:pPr>
            <a:r>
              <a:rPr lang="en-US" dirty="0"/>
              <a:t>LVH was found in both groups to be stable-treating anemia did not have an effect on the LVH progression (7)</a:t>
            </a:r>
          </a:p>
          <a:p>
            <a:pPr lvl="1">
              <a:buFont typeface="Wingdings" panose="05000000000000000000" pitchFamily="2" charset="2"/>
              <a:buChar char="§"/>
            </a:pPr>
            <a:endParaRPr lang="en-US" dirty="0"/>
          </a:p>
          <a:p>
            <a:pPr marL="0" indent="0">
              <a:buNone/>
            </a:pPr>
            <a:endParaRPr lang="en-US" dirty="0"/>
          </a:p>
        </p:txBody>
      </p:sp>
    </p:spTree>
    <p:extLst>
      <p:ext uri="{BB962C8B-B14F-4D97-AF65-F5344CB8AC3E}">
        <p14:creationId xmlns:p14="http://schemas.microsoft.com/office/powerpoint/2010/main" val="323446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3A253-2956-4001-8EFB-7531FAADED66}"/>
              </a:ext>
            </a:extLst>
          </p:cNvPr>
          <p:cNvSpPr>
            <a:spLocks noGrp="1"/>
          </p:cNvSpPr>
          <p:nvPr>
            <p:ph type="title"/>
          </p:nvPr>
        </p:nvSpPr>
        <p:spPr/>
        <p:txBody>
          <a:bodyPr/>
          <a:lstStyle/>
          <a:p>
            <a:r>
              <a:rPr lang="en-US" dirty="0"/>
              <a:t>Anemia Targets</a:t>
            </a:r>
          </a:p>
        </p:txBody>
      </p:sp>
      <p:sp>
        <p:nvSpPr>
          <p:cNvPr id="3" name="Content Placeholder 2">
            <a:extLst>
              <a:ext uri="{FF2B5EF4-FFF2-40B4-BE49-F238E27FC236}">
                <a16:creationId xmlns:a16="http://schemas.microsoft.com/office/drawing/2014/main" id="{C05EFECB-47BB-42C4-9698-28DB924E6501}"/>
              </a:ext>
            </a:extLst>
          </p:cNvPr>
          <p:cNvSpPr>
            <a:spLocks noGrp="1"/>
          </p:cNvSpPr>
          <p:nvPr>
            <p:ph idx="1"/>
          </p:nvPr>
        </p:nvSpPr>
        <p:spPr/>
        <p:txBody>
          <a:bodyPr/>
          <a:lstStyle/>
          <a:p>
            <a:pPr>
              <a:buFont typeface="Wingdings" panose="05000000000000000000" pitchFamily="2" charset="2"/>
              <a:buChar char="§"/>
            </a:pPr>
            <a:r>
              <a:rPr lang="en-US" dirty="0"/>
              <a:t>Who Often Do We Test (Kidney Disease Improving Global Outcomes (KDIGO) Guidelines 2012)</a:t>
            </a:r>
          </a:p>
          <a:p>
            <a:pPr>
              <a:buFont typeface="Wingdings" panose="05000000000000000000" pitchFamily="2" charset="2"/>
              <a:buChar char="§"/>
            </a:pPr>
            <a:r>
              <a:rPr lang="en-US" dirty="0"/>
              <a:t>Those with CKD and no evidence of Anemia: at least annually in patients with CKD 3  at least twice per year in patients with CKD 4–5ND  at least every 3 months in patients with CKD 5HD and CKD 5PD</a:t>
            </a:r>
          </a:p>
          <a:p>
            <a:pPr>
              <a:buFont typeface="Wingdings" panose="05000000000000000000" pitchFamily="2" charset="2"/>
              <a:buChar char="§"/>
            </a:pPr>
            <a:r>
              <a:rPr lang="en-US" dirty="0"/>
              <a:t>Those with CKD and Anemia (not on ESA): at least every 3 months in patients with CKD 3–5ND and at least monthly in patients with CKD 5HD</a:t>
            </a:r>
          </a:p>
          <a:p>
            <a:pPr>
              <a:buFont typeface="Wingdings" panose="05000000000000000000" pitchFamily="2" charset="2"/>
              <a:buChar char="§"/>
            </a:pPr>
            <a:r>
              <a:rPr lang="en-US" dirty="0"/>
              <a:t>ESA indicated when hg &lt; 10g/dL (after investigated reasons for the anemia-</a:t>
            </a:r>
            <a:r>
              <a:rPr lang="en-US" dirty="0" err="1"/>
              <a:t>i.e</a:t>
            </a:r>
            <a:r>
              <a:rPr lang="en-US" dirty="0"/>
              <a:t> rule out GI bleed)</a:t>
            </a:r>
          </a:p>
          <a:p>
            <a:pPr>
              <a:buFont typeface="Wingdings" panose="05000000000000000000" pitchFamily="2" charset="2"/>
              <a:buChar char="§"/>
            </a:pPr>
            <a:r>
              <a:rPr lang="en-US" dirty="0"/>
              <a:t>Iron Therapy: Consider start when CKD patient is anemic and TSAT is &lt;30% and ferritin is &lt;500 ng/ml</a:t>
            </a:r>
          </a:p>
          <a:p>
            <a:pPr lvl="1">
              <a:buFont typeface="Wingdings" panose="05000000000000000000" pitchFamily="2" charset="2"/>
              <a:buChar char="§"/>
            </a:pPr>
            <a:r>
              <a:rPr lang="en-US" dirty="0"/>
              <a:t>Trial can be 1-3 months oral iron every other day</a:t>
            </a:r>
          </a:p>
          <a:p>
            <a:pPr lvl="1">
              <a:buFont typeface="Wingdings" panose="05000000000000000000" pitchFamily="2" charset="2"/>
              <a:buChar char="§"/>
            </a:pPr>
            <a:r>
              <a:rPr lang="en-US" dirty="0"/>
              <a:t>IV Iron deferred for failure to respond to oral Iron</a:t>
            </a:r>
          </a:p>
          <a:p>
            <a:pPr lvl="1"/>
            <a:endParaRPr lang="en-US" dirty="0"/>
          </a:p>
        </p:txBody>
      </p:sp>
    </p:spTree>
    <p:extLst>
      <p:ext uri="{BB962C8B-B14F-4D97-AF65-F5344CB8AC3E}">
        <p14:creationId xmlns:p14="http://schemas.microsoft.com/office/powerpoint/2010/main" val="1820342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5B40B-4100-41ED-8459-80F09CF3E2DA}"/>
              </a:ext>
            </a:extLst>
          </p:cNvPr>
          <p:cNvSpPr>
            <a:spLocks noGrp="1"/>
          </p:cNvSpPr>
          <p:nvPr>
            <p:ph type="title"/>
          </p:nvPr>
        </p:nvSpPr>
        <p:spPr/>
        <p:txBody>
          <a:bodyPr/>
          <a:lstStyle/>
          <a:p>
            <a:r>
              <a:rPr lang="en-US" dirty="0"/>
              <a:t>Non- Traditional Risk Factors-Calcium and Phosphate Metabolism</a:t>
            </a:r>
          </a:p>
        </p:txBody>
      </p:sp>
      <p:sp>
        <p:nvSpPr>
          <p:cNvPr id="3" name="Content Placeholder 2">
            <a:extLst>
              <a:ext uri="{FF2B5EF4-FFF2-40B4-BE49-F238E27FC236}">
                <a16:creationId xmlns:a16="http://schemas.microsoft.com/office/drawing/2014/main" id="{ADB3E857-C82D-4E0A-AF70-80D776556F05}"/>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dirty="0"/>
              <a:t>GFR levels decline, there is a decrease in serum calcium (Ca) levels while parathyroid hormone (PTH) and phosphate (</a:t>
            </a:r>
            <a:r>
              <a:rPr lang="en-US" dirty="0" err="1"/>
              <a:t>phos</a:t>
            </a:r>
            <a:r>
              <a:rPr lang="en-US" dirty="0"/>
              <a:t>) levels become elevated</a:t>
            </a:r>
          </a:p>
          <a:p>
            <a:pPr>
              <a:buFont typeface="Wingdings" panose="05000000000000000000" pitchFamily="2" charset="2"/>
              <a:buChar char="§"/>
            </a:pPr>
            <a:r>
              <a:rPr lang="en-US" dirty="0"/>
              <a:t>An elevated level of serum phosphorus is highly prevalent in ESRD patients, and is a significant and independent risk factor of all cause and cardiovascular mortality </a:t>
            </a:r>
          </a:p>
          <a:p>
            <a:pPr>
              <a:buFont typeface="Wingdings" panose="05000000000000000000" pitchFamily="2" charset="2"/>
              <a:buChar char="§"/>
            </a:pPr>
            <a:r>
              <a:rPr lang="en-US" dirty="0"/>
              <a:t>Underlying mechanism through which hyperphosphatemia and an increase in calcium-phosphate product leads to cardiovascular disease is not well established. One theory is that high phosphate levels exacerbate the atherosclerosis process by increased calcification and proliferation of smooth muscle (4)</a:t>
            </a:r>
          </a:p>
          <a:p>
            <a:pPr>
              <a:buFont typeface="Wingdings" panose="05000000000000000000" pitchFamily="2" charset="2"/>
              <a:buChar char="§"/>
            </a:pPr>
            <a:r>
              <a:rPr lang="en-US" dirty="0"/>
              <a:t>Calcium-based binders have been shown in observational studies to be associated with arterial calcification.</a:t>
            </a:r>
          </a:p>
          <a:p>
            <a:pPr>
              <a:buFont typeface="Wingdings" panose="05000000000000000000" pitchFamily="2" charset="2"/>
              <a:buChar char="§"/>
            </a:pPr>
            <a:r>
              <a:rPr lang="en-US" dirty="0"/>
              <a:t> Sevelamer (</a:t>
            </a:r>
            <a:r>
              <a:rPr lang="en-US" dirty="0" err="1"/>
              <a:t>Renvela</a:t>
            </a:r>
            <a:r>
              <a:rPr lang="en-US" dirty="0"/>
              <a:t>) is a non-absorbable agent that does not contain calcium and has been shown in a significant number of trials to be effective in lowering serum phosphate levels. It has also been shown to have beneficial effects on vascular calcification progression (6)</a:t>
            </a:r>
          </a:p>
          <a:p>
            <a:endParaRPr lang="en-US" dirty="0"/>
          </a:p>
        </p:txBody>
      </p:sp>
    </p:spTree>
    <p:extLst>
      <p:ext uri="{BB962C8B-B14F-4D97-AF65-F5344CB8AC3E}">
        <p14:creationId xmlns:p14="http://schemas.microsoft.com/office/powerpoint/2010/main" val="207289385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318</TotalTime>
  <Words>3789</Words>
  <Application>Microsoft Office PowerPoint</Application>
  <PresentationFormat>Widescreen</PresentationFormat>
  <Paragraphs>187</Paragraphs>
  <Slides>23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blessed-facit-light</vt:lpstr>
      <vt:lpstr>Calibri</vt:lpstr>
      <vt:lpstr>Calibri Light</vt:lpstr>
      <vt:lpstr>Roboto</vt:lpstr>
      <vt:lpstr>Wingdings</vt:lpstr>
      <vt:lpstr>Retrospect</vt:lpstr>
      <vt:lpstr>Chronic Kidney Disease and Cardiovascular Risk</vt:lpstr>
      <vt:lpstr>Introduction</vt:lpstr>
      <vt:lpstr>PowerPoint Presentation</vt:lpstr>
      <vt:lpstr>PowerPoint Presentation</vt:lpstr>
      <vt:lpstr>Case Presentation</vt:lpstr>
      <vt:lpstr>Risk Factors</vt:lpstr>
      <vt:lpstr>Non Traditional Risk Factors-Anemia</vt:lpstr>
      <vt:lpstr>Anemia Targets</vt:lpstr>
      <vt:lpstr>Non- Traditional Risk Factors-Calcium and Phosphate Metabolism</vt:lpstr>
      <vt:lpstr>Practice Guidelines</vt:lpstr>
      <vt:lpstr>Non- Traditional Risk Factors-Albuminuria</vt:lpstr>
      <vt:lpstr>PowerPoint Presentation</vt:lpstr>
      <vt:lpstr>Management of Dyslipidemia</vt:lpstr>
      <vt:lpstr>KDIGO  Practice Guidelines on Lipids:  </vt:lpstr>
      <vt:lpstr>Targeting Blood Pressure</vt:lpstr>
      <vt:lpstr>Anti-HTN Medication Classes</vt:lpstr>
      <vt:lpstr>Life Style Changes</vt:lpstr>
      <vt:lpstr>Going back to Case Presentation</vt:lpstr>
      <vt:lpstr>More Recent Advances-SGLT 2 Inhibitors Empagliflozin(Jardiance)</vt:lpstr>
      <vt:lpstr>CANVAS Trial-Canagliflozin (Invokana)</vt:lpstr>
      <vt:lpstr>DECLARE-TIMIT 58 Trial with Dapagliflozin (Farxiga)</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Kidney Disease and Cardiovascular Risk</dc:title>
  <dc:creator>Dr. Heather Mascio</dc:creator>
  <cp:lastModifiedBy>Dr. Heather Mascio</cp:lastModifiedBy>
  <cp:revision>46</cp:revision>
  <dcterms:created xsi:type="dcterms:W3CDTF">2020-02-22T21:19:53Z</dcterms:created>
  <dcterms:modified xsi:type="dcterms:W3CDTF">2020-02-26T21:10:59Z</dcterms:modified>
</cp:coreProperties>
</file>