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58" r:id="rId4"/>
    <p:sldId id="270" r:id="rId5"/>
    <p:sldId id="257" r:id="rId6"/>
    <p:sldId id="259" r:id="rId7"/>
    <p:sldId id="261" r:id="rId8"/>
    <p:sldId id="262" r:id="rId9"/>
    <p:sldId id="260" r:id="rId10"/>
    <p:sldId id="263" r:id="rId11"/>
    <p:sldId id="265" r:id="rId12"/>
    <p:sldId id="266" r:id="rId13"/>
    <p:sldId id="268" r:id="rId14"/>
    <p:sldId id="264" r:id="rId15"/>
    <p:sldId id="267" r:id="rId16"/>
    <p:sldId id="272" r:id="rId17"/>
    <p:sldId id="273" r:id="rId18"/>
    <p:sldId id="274" r:id="rId19"/>
    <p:sldId id="275" r:id="rId20"/>
    <p:sldId id="278" r:id="rId21"/>
    <p:sldId id="27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9"/>
    <p:restoredTop sz="94580"/>
  </p:normalViewPr>
  <p:slideViewPr>
    <p:cSldViewPr snapToGrid="0" snapToObjects="1">
      <p:cViewPr varScale="1">
        <p:scale>
          <a:sx n="60" d="100"/>
          <a:sy n="60" d="100"/>
        </p:scale>
        <p:origin x="20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6CE4A-416E-4D83-9522-687A0CB4C64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0CBAB5B-12B7-41F3-8D46-5F2019DC786B}">
      <dgm:prSet/>
      <dgm:spPr/>
      <dgm:t>
        <a:bodyPr/>
        <a:lstStyle/>
        <a:p>
          <a:r>
            <a:rPr lang="en-US"/>
            <a:t>deWinter T waves</a:t>
          </a:r>
        </a:p>
      </dgm:t>
    </dgm:pt>
    <dgm:pt modelId="{593F877A-F26A-4E1E-94A2-B6C5B8BA5A03}" type="parTrans" cxnId="{B7A5C24A-19C6-49AD-BC06-24D5D9AD61EC}">
      <dgm:prSet/>
      <dgm:spPr/>
      <dgm:t>
        <a:bodyPr/>
        <a:lstStyle/>
        <a:p>
          <a:endParaRPr lang="en-US"/>
        </a:p>
      </dgm:t>
    </dgm:pt>
    <dgm:pt modelId="{D55DAC8A-9E2B-4672-AC6E-446D792D9B81}" type="sibTrans" cxnId="{B7A5C24A-19C6-49AD-BC06-24D5D9AD61EC}">
      <dgm:prSet/>
      <dgm:spPr/>
      <dgm:t>
        <a:bodyPr/>
        <a:lstStyle/>
        <a:p>
          <a:endParaRPr lang="en-US"/>
        </a:p>
      </dgm:t>
    </dgm:pt>
    <dgm:pt modelId="{69C749CE-BDF9-426B-B9AB-3C1DD8BF25D0}">
      <dgm:prSet/>
      <dgm:spPr/>
      <dgm:t>
        <a:bodyPr/>
        <a:lstStyle/>
        <a:p>
          <a:r>
            <a:rPr lang="en-US"/>
            <a:t>Hyperacute T wave</a:t>
          </a:r>
        </a:p>
      </dgm:t>
    </dgm:pt>
    <dgm:pt modelId="{4733B8F8-3F11-454D-82C9-182131B67CF1}" type="parTrans" cxnId="{279D0056-27DD-4E7D-8556-5FA5B7176E60}">
      <dgm:prSet/>
      <dgm:spPr/>
      <dgm:t>
        <a:bodyPr/>
        <a:lstStyle/>
        <a:p>
          <a:endParaRPr lang="en-US"/>
        </a:p>
      </dgm:t>
    </dgm:pt>
    <dgm:pt modelId="{3C5649A9-E6AC-4570-8CA1-4646F98E860A}" type="sibTrans" cxnId="{279D0056-27DD-4E7D-8556-5FA5B7176E60}">
      <dgm:prSet/>
      <dgm:spPr/>
      <dgm:t>
        <a:bodyPr/>
        <a:lstStyle/>
        <a:p>
          <a:endParaRPr lang="en-US"/>
        </a:p>
      </dgm:t>
    </dgm:pt>
    <dgm:pt modelId="{9727C463-9A9E-4291-8D71-D7706AFB70E5}">
      <dgm:prSet/>
      <dgm:spPr/>
      <dgm:t>
        <a:bodyPr/>
        <a:lstStyle/>
        <a:p>
          <a:r>
            <a:rPr lang="en-US"/>
            <a:t>Wellens Type A and B</a:t>
          </a:r>
        </a:p>
      </dgm:t>
    </dgm:pt>
    <dgm:pt modelId="{73414D65-88E1-4B7C-96C7-E0CF59FB42C9}" type="parTrans" cxnId="{57A6A351-9E3F-4230-BE62-F6505DFA6FD4}">
      <dgm:prSet/>
      <dgm:spPr/>
      <dgm:t>
        <a:bodyPr/>
        <a:lstStyle/>
        <a:p>
          <a:endParaRPr lang="en-US"/>
        </a:p>
      </dgm:t>
    </dgm:pt>
    <dgm:pt modelId="{53C76A3D-4179-4F30-8E97-50D18754B1E0}" type="sibTrans" cxnId="{57A6A351-9E3F-4230-BE62-F6505DFA6FD4}">
      <dgm:prSet/>
      <dgm:spPr/>
      <dgm:t>
        <a:bodyPr/>
        <a:lstStyle/>
        <a:p>
          <a:endParaRPr lang="en-US"/>
        </a:p>
      </dgm:t>
    </dgm:pt>
    <dgm:pt modelId="{4E0D6BAF-2595-4252-B3B6-86CCB4A2C550}">
      <dgm:prSet/>
      <dgm:spPr/>
      <dgm:t>
        <a:bodyPr/>
        <a:lstStyle/>
        <a:p>
          <a:r>
            <a:rPr lang="en-US"/>
            <a:t>Shark Fin waves</a:t>
          </a:r>
        </a:p>
      </dgm:t>
    </dgm:pt>
    <dgm:pt modelId="{5878BC53-0A6B-4F92-A837-365089352389}" type="parTrans" cxnId="{F2B8CFE3-6787-4A0A-8187-57C68481F750}">
      <dgm:prSet/>
      <dgm:spPr/>
      <dgm:t>
        <a:bodyPr/>
        <a:lstStyle/>
        <a:p>
          <a:endParaRPr lang="en-US"/>
        </a:p>
      </dgm:t>
    </dgm:pt>
    <dgm:pt modelId="{4FB78585-8116-441F-AEBE-A56ADBBC95FD}" type="sibTrans" cxnId="{F2B8CFE3-6787-4A0A-8187-57C68481F750}">
      <dgm:prSet/>
      <dgm:spPr/>
      <dgm:t>
        <a:bodyPr/>
        <a:lstStyle/>
        <a:p>
          <a:endParaRPr lang="en-US"/>
        </a:p>
      </dgm:t>
    </dgm:pt>
    <dgm:pt modelId="{E3655609-1376-422E-AC6D-B2BDE1CEBB77}">
      <dgm:prSet/>
      <dgm:spPr/>
      <dgm:t>
        <a:bodyPr/>
        <a:lstStyle/>
        <a:p>
          <a:r>
            <a:rPr lang="en-US"/>
            <a:t>LBBB with Sgarbossa criteria</a:t>
          </a:r>
        </a:p>
      </dgm:t>
    </dgm:pt>
    <dgm:pt modelId="{31996228-64E2-4159-A001-83F3991F58DD}" type="parTrans" cxnId="{333FB731-08E9-4D2B-A498-42E2F30814E8}">
      <dgm:prSet/>
      <dgm:spPr/>
      <dgm:t>
        <a:bodyPr/>
        <a:lstStyle/>
        <a:p>
          <a:endParaRPr lang="en-US"/>
        </a:p>
      </dgm:t>
    </dgm:pt>
    <dgm:pt modelId="{46CDA490-111B-4E0E-BA78-29A81C44CF98}" type="sibTrans" cxnId="{333FB731-08E9-4D2B-A498-42E2F30814E8}">
      <dgm:prSet/>
      <dgm:spPr/>
      <dgm:t>
        <a:bodyPr/>
        <a:lstStyle/>
        <a:p>
          <a:endParaRPr lang="en-US"/>
        </a:p>
      </dgm:t>
    </dgm:pt>
    <dgm:pt modelId="{CF3AFDA1-9DD8-46BC-8CA1-E78D1961ED06}">
      <dgm:prSet/>
      <dgm:spPr/>
      <dgm:t>
        <a:bodyPr/>
        <a:lstStyle/>
        <a:p>
          <a:r>
            <a:rPr lang="en-US"/>
            <a:t>Posterior STEMI </a:t>
          </a:r>
        </a:p>
      </dgm:t>
    </dgm:pt>
    <dgm:pt modelId="{386B7A67-074C-4BD7-9106-01A606B1505C}" type="parTrans" cxnId="{F897AC38-BFF7-4117-ACFF-5877DE5E4887}">
      <dgm:prSet/>
      <dgm:spPr/>
      <dgm:t>
        <a:bodyPr/>
        <a:lstStyle/>
        <a:p>
          <a:endParaRPr lang="en-US"/>
        </a:p>
      </dgm:t>
    </dgm:pt>
    <dgm:pt modelId="{360C2BD6-65A8-484E-A8AF-962E62BBB4F3}" type="sibTrans" cxnId="{F897AC38-BFF7-4117-ACFF-5877DE5E4887}">
      <dgm:prSet/>
      <dgm:spPr/>
      <dgm:t>
        <a:bodyPr/>
        <a:lstStyle/>
        <a:p>
          <a:endParaRPr lang="en-US"/>
        </a:p>
      </dgm:t>
    </dgm:pt>
    <dgm:pt modelId="{AD123B26-313D-4910-89B3-E6BDF8690AE6}">
      <dgm:prSet/>
      <dgm:spPr/>
      <dgm:t>
        <a:bodyPr/>
        <a:lstStyle/>
        <a:p>
          <a:r>
            <a:rPr lang="en-US"/>
            <a:t>AVR</a:t>
          </a:r>
        </a:p>
      </dgm:t>
    </dgm:pt>
    <dgm:pt modelId="{65198B53-72A0-4132-BF39-45959C18F949}" type="parTrans" cxnId="{21496224-AA23-4C7A-A2AC-9C76A71AAF2C}">
      <dgm:prSet/>
      <dgm:spPr/>
      <dgm:t>
        <a:bodyPr/>
        <a:lstStyle/>
        <a:p>
          <a:endParaRPr lang="en-US"/>
        </a:p>
      </dgm:t>
    </dgm:pt>
    <dgm:pt modelId="{C2C713C8-5CF4-4504-959E-565C98BD657A}" type="sibTrans" cxnId="{21496224-AA23-4C7A-A2AC-9C76A71AAF2C}">
      <dgm:prSet/>
      <dgm:spPr/>
      <dgm:t>
        <a:bodyPr/>
        <a:lstStyle/>
        <a:p>
          <a:endParaRPr lang="en-US"/>
        </a:p>
      </dgm:t>
    </dgm:pt>
    <dgm:pt modelId="{D0384197-2270-4C7E-A019-71C7CB619A92}" type="pres">
      <dgm:prSet presAssocID="{88F6CE4A-416E-4D83-9522-687A0CB4C649}" presName="root" presStyleCnt="0">
        <dgm:presLayoutVars>
          <dgm:dir/>
          <dgm:resizeHandles val="exact"/>
        </dgm:presLayoutVars>
      </dgm:prSet>
      <dgm:spPr/>
    </dgm:pt>
    <dgm:pt modelId="{9AF4A83E-9614-480F-B36B-704E69D2A684}" type="pres">
      <dgm:prSet presAssocID="{80CBAB5B-12B7-41F3-8D46-5F2019DC786B}" presName="compNode" presStyleCnt="0"/>
      <dgm:spPr/>
    </dgm:pt>
    <dgm:pt modelId="{0D14BD1C-8D00-4B53-9D1A-F2D020E4614C}" type="pres">
      <dgm:prSet presAssocID="{80CBAB5B-12B7-41F3-8D46-5F2019DC786B}" presName="bgRect" presStyleLbl="bgShp" presStyleIdx="0" presStyleCnt="7"/>
      <dgm:spPr/>
    </dgm:pt>
    <dgm:pt modelId="{83B9074F-69BE-48A5-A76E-16620F8A0A04}" type="pres">
      <dgm:prSet presAssocID="{80CBAB5B-12B7-41F3-8D46-5F2019DC786B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ve"/>
        </a:ext>
      </dgm:extLst>
    </dgm:pt>
    <dgm:pt modelId="{6178E867-8CDB-48F7-96F7-4786D2F0E8C7}" type="pres">
      <dgm:prSet presAssocID="{80CBAB5B-12B7-41F3-8D46-5F2019DC786B}" presName="spaceRect" presStyleCnt="0"/>
      <dgm:spPr/>
    </dgm:pt>
    <dgm:pt modelId="{70CA49C6-950F-47F9-84B1-09681EC77952}" type="pres">
      <dgm:prSet presAssocID="{80CBAB5B-12B7-41F3-8D46-5F2019DC786B}" presName="parTx" presStyleLbl="revTx" presStyleIdx="0" presStyleCnt="7">
        <dgm:presLayoutVars>
          <dgm:chMax val="0"/>
          <dgm:chPref val="0"/>
        </dgm:presLayoutVars>
      </dgm:prSet>
      <dgm:spPr/>
    </dgm:pt>
    <dgm:pt modelId="{7CAC260D-C044-4363-8E02-B26640A5DAA4}" type="pres">
      <dgm:prSet presAssocID="{D55DAC8A-9E2B-4672-AC6E-446D792D9B81}" presName="sibTrans" presStyleCnt="0"/>
      <dgm:spPr/>
    </dgm:pt>
    <dgm:pt modelId="{91B6BABB-E16A-4C5C-9725-EDED770BA685}" type="pres">
      <dgm:prSet presAssocID="{69C749CE-BDF9-426B-B9AB-3C1DD8BF25D0}" presName="compNode" presStyleCnt="0"/>
      <dgm:spPr/>
    </dgm:pt>
    <dgm:pt modelId="{9B42E6EB-29C7-494A-AA31-5F307C25CB46}" type="pres">
      <dgm:prSet presAssocID="{69C749CE-BDF9-426B-B9AB-3C1DD8BF25D0}" presName="bgRect" presStyleLbl="bgShp" presStyleIdx="1" presStyleCnt="7"/>
      <dgm:spPr/>
    </dgm:pt>
    <dgm:pt modelId="{C204C28D-12D5-44A0-BF4B-34600F34BB83}" type="pres">
      <dgm:prSet presAssocID="{69C749CE-BDF9-426B-B9AB-3C1DD8BF25D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 bolt"/>
        </a:ext>
      </dgm:extLst>
    </dgm:pt>
    <dgm:pt modelId="{534E6A50-4383-49B2-AC65-7BB3AA971A13}" type="pres">
      <dgm:prSet presAssocID="{69C749CE-BDF9-426B-B9AB-3C1DD8BF25D0}" presName="spaceRect" presStyleCnt="0"/>
      <dgm:spPr/>
    </dgm:pt>
    <dgm:pt modelId="{219656FF-250F-4FCB-9928-A7F2CBAA1335}" type="pres">
      <dgm:prSet presAssocID="{69C749CE-BDF9-426B-B9AB-3C1DD8BF25D0}" presName="parTx" presStyleLbl="revTx" presStyleIdx="1" presStyleCnt="7">
        <dgm:presLayoutVars>
          <dgm:chMax val="0"/>
          <dgm:chPref val="0"/>
        </dgm:presLayoutVars>
      </dgm:prSet>
      <dgm:spPr/>
    </dgm:pt>
    <dgm:pt modelId="{208D6F1F-EBBC-4984-920B-8A938B17A655}" type="pres">
      <dgm:prSet presAssocID="{3C5649A9-E6AC-4570-8CA1-4646F98E860A}" presName="sibTrans" presStyleCnt="0"/>
      <dgm:spPr/>
    </dgm:pt>
    <dgm:pt modelId="{A62DF0CF-FAE4-4E03-9EA7-7C75559480B5}" type="pres">
      <dgm:prSet presAssocID="{9727C463-9A9E-4291-8D71-D7706AFB70E5}" presName="compNode" presStyleCnt="0"/>
      <dgm:spPr/>
    </dgm:pt>
    <dgm:pt modelId="{0F669093-6AD1-4412-9FD5-D9AA3B5316FE}" type="pres">
      <dgm:prSet presAssocID="{9727C463-9A9E-4291-8D71-D7706AFB70E5}" presName="bgRect" presStyleLbl="bgShp" presStyleIdx="2" presStyleCnt="7"/>
      <dgm:spPr/>
    </dgm:pt>
    <dgm:pt modelId="{F7962157-2C8D-4F44-9CCE-35FB1BA95ACE}" type="pres">
      <dgm:prSet presAssocID="{9727C463-9A9E-4291-8D71-D7706AFB70E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A407DE26-E700-46B1-BB1B-8C54D8167983}" type="pres">
      <dgm:prSet presAssocID="{9727C463-9A9E-4291-8D71-D7706AFB70E5}" presName="spaceRect" presStyleCnt="0"/>
      <dgm:spPr/>
    </dgm:pt>
    <dgm:pt modelId="{31512FE8-6AD7-4F90-A071-1DC3418FB0CB}" type="pres">
      <dgm:prSet presAssocID="{9727C463-9A9E-4291-8D71-D7706AFB70E5}" presName="parTx" presStyleLbl="revTx" presStyleIdx="2" presStyleCnt="7">
        <dgm:presLayoutVars>
          <dgm:chMax val="0"/>
          <dgm:chPref val="0"/>
        </dgm:presLayoutVars>
      </dgm:prSet>
      <dgm:spPr/>
    </dgm:pt>
    <dgm:pt modelId="{272E8218-B14A-4C8D-B3E2-73E55BDE0775}" type="pres">
      <dgm:prSet presAssocID="{53C76A3D-4179-4F30-8E97-50D18754B1E0}" presName="sibTrans" presStyleCnt="0"/>
      <dgm:spPr/>
    </dgm:pt>
    <dgm:pt modelId="{C27413E4-5CDA-4B21-9930-53AC39148904}" type="pres">
      <dgm:prSet presAssocID="{4E0D6BAF-2595-4252-B3B6-86CCB4A2C550}" presName="compNode" presStyleCnt="0"/>
      <dgm:spPr/>
    </dgm:pt>
    <dgm:pt modelId="{E90DE62E-126A-49FD-9FB4-C021722E86B5}" type="pres">
      <dgm:prSet presAssocID="{4E0D6BAF-2595-4252-B3B6-86CCB4A2C550}" presName="bgRect" presStyleLbl="bgShp" presStyleIdx="3" presStyleCnt="7"/>
      <dgm:spPr/>
    </dgm:pt>
    <dgm:pt modelId="{FD65BF83-618E-471B-9B18-F06B5072CB78}" type="pres">
      <dgm:prSet presAssocID="{4E0D6BAF-2595-4252-B3B6-86CCB4A2C55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26C9FFB3-2BB0-4F21-B541-5A48CA091E32}" type="pres">
      <dgm:prSet presAssocID="{4E0D6BAF-2595-4252-B3B6-86CCB4A2C550}" presName="spaceRect" presStyleCnt="0"/>
      <dgm:spPr/>
    </dgm:pt>
    <dgm:pt modelId="{1D062216-55AD-4EAE-B649-99597F85AF42}" type="pres">
      <dgm:prSet presAssocID="{4E0D6BAF-2595-4252-B3B6-86CCB4A2C550}" presName="parTx" presStyleLbl="revTx" presStyleIdx="3" presStyleCnt="7">
        <dgm:presLayoutVars>
          <dgm:chMax val="0"/>
          <dgm:chPref val="0"/>
        </dgm:presLayoutVars>
      </dgm:prSet>
      <dgm:spPr/>
    </dgm:pt>
    <dgm:pt modelId="{D805752C-545C-4634-8103-A365EDB47D06}" type="pres">
      <dgm:prSet presAssocID="{4FB78585-8116-441F-AEBE-A56ADBBC95FD}" presName="sibTrans" presStyleCnt="0"/>
      <dgm:spPr/>
    </dgm:pt>
    <dgm:pt modelId="{5D7BCE4B-C87A-4159-B6F2-6A02D79E9243}" type="pres">
      <dgm:prSet presAssocID="{E3655609-1376-422E-AC6D-B2BDE1CEBB77}" presName="compNode" presStyleCnt="0"/>
      <dgm:spPr/>
    </dgm:pt>
    <dgm:pt modelId="{4F763269-8029-4337-B2DA-0686BE8A43A9}" type="pres">
      <dgm:prSet presAssocID="{E3655609-1376-422E-AC6D-B2BDE1CEBB77}" presName="bgRect" presStyleLbl="bgShp" presStyleIdx="4" presStyleCnt="7"/>
      <dgm:spPr/>
    </dgm:pt>
    <dgm:pt modelId="{C93C0783-A367-44CD-A4ED-0C542E4CC1C6}" type="pres">
      <dgm:prSet presAssocID="{E3655609-1376-422E-AC6D-B2BDE1CEBB7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8927722E-28E3-4BA5-950F-B4AB6E469AF4}" type="pres">
      <dgm:prSet presAssocID="{E3655609-1376-422E-AC6D-B2BDE1CEBB77}" presName="spaceRect" presStyleCnt="0"/>
      <dgm:spPr/>
    </dgm:pt>
    <dgm:pt modelId="{7EB8C1E7-105E-4D8F-80C5-DD88CCA5A33E}" type="pres">
      <dgm:prSet presAssocID="{E3655609-1376-422E-AC6D-B2BDE1CEBB77}" presName="parTx" presStyleLbl="revTx" presStyleIdx="4" presStyleCnt="7">
        <dgm:presLayoutVars>
          <dgm:chMax val="0"/>
          <dgm:chPref val="0"/>
        </dgm:presLayoutVars>
      </dgm:prSet>
      <dgm:spPr/>
    </dgm:pt>
    <dgm:pt modelId="{FEF8572F-5AEE-46C1-9501-E16B5AB28C11}" type="pres">
      <dgm:prSet presAssocID="{46CDA490-111B-4E0E-BA78-29A81C44CF98}" presName="sibTrans" presStyleCnt="0"/>
      <dgm:spPr/>
    </dgm:pt>
    <dgm:pt modelId="{6B7CCECE-F364-47E6-BD21-20DED29143EB}" type="pres">
      <dgm:prSet presAssocID="{CF3AFDA1-9DD8-46BC-8CA1-E78D1961ED06}" presName="compNode" presStyleCnt="0"/>
      <dgm:spPr/>
    </dgm:pt>
    <dgm:pt modelId="{DEAD5BF2-4BF3-4063-B403-56E6E6A178D5}" type="pres">
      <dgm:prSet presAssocID="{CF3AFDA1-9DD8-46BC-8CA1-E78D1961ED06}" presName="bgRect" presStyleLbl="bgShp" presStyleIdx="5" presStyleCnt="7"/>
      <dgm:spPr/>
    </dgm:pt>
    <dgm:pt modelId="{AD97E4F1-4795-410C-A2C3-CC8325D14D2C}" type="pres">
      <dgm:prSet presAssocID="{CF3AFDA1-9DD8-46BC-8CA1-E78D1961ED0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295D46C-30B9-4799-B016-A19A7C578A95}" type="pres">
      <dgm:prSet presAssocID="{CF3AFDA1-9DD8-46BC-8CA1-E78D1961ED06}" presName="spaceRect" presStyleCnt="0"/>
      <dgm:spPr/>
    </dgm:pt>
    <dgm:pt modelId="{DEC69A33-BD11-4D5E-92D2-EFA107A39653}" type="pres">
      <dgm:prSet presAssocID="{CF3AFDA1-9DD8-46BC-8CA1-E78D1961ED06}" presName="parTx" presStyleLbl="revTx" presStyleIdx="5" presStyleCnt="7">
        <dgm:presLayoutVars>
          <dgm:chMax val="0"/>
          <dgm:chPref val="0"/>
        </dgm:presLayoutVars>
      </dgm:prSet>
      <dgm:spPr/>
    </dgm:pt>
    <dgm:pt modelId="{2AC97C2F-0465-4678-8DC5-4EA30AC5B4C1}" type="pres">
      <dgm:prSet presAssocID="{360C2BD6-65A8-484E-A8AF-962E62BBB4F3}" presName="sibTrans" presStyleCnt="0"/>
      <dgm:spPr/>
    </dgm:pt>
    <dgm:pt modelId="{004611F1-2F34-4276-B567-5D89EF0B0F76}" type="pres">
      <dgm:prSet presAssocID="{AD123B26-313D-4910-89B3-E6BDF8690AE6}" presName="compNode" presStyleCnt="0"/>
      <dgm:spPr/>
    </dgm:pt>
    <dgm:pt modelId="{C8E39CB3-FA28-43E3-8498-2E93413C97E6}" type="pres">
      <dgm:prSet presAssocID="{AD123B26-313D-4910-89B3-E6BDF8690AE6}" presName="bgRect" presStyleLbl="bgShp" presStyleIdx="6" presStyleCnt="7"/>
      <dgm:spPr/>
    </dgm:pt>
    <dgm:pt modelId="{0A646E4C-83DC-4D3A-9FD0-ED03257FE7EB}" type="pres">
      <dgm:prSet presAssocID="{AD123B26-313D-4910-89B3-E6BDF8690AE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440929BB-13C5-4986-B2FA-786E02D3FD43}" type="pres">
      <dgm:prSet presAssocID="{AD123B26-313D-4910-89B3-E6BDF8690AE6}" presName="spaceRect" presStyleCnt="0"/>
      <dgm:spPr/>
    </dgm:pt>
    <dgm:pt modelId="{DB682199-BDC7-4601-9732-F218DF570EBF}" type="pres">
      <dgm:prSet presAssocID="{AD123B26-313D-4910-89B3-E6BDF8690AE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49F5CE06-1643-4A7E-9188-DEF8ED56B9F2}" type="presOf" srcId="{AD123B26-313D-4910-89B3-E6BDF8690AE6}" destId="{DB682199-BDC7-4601-9732-F218DF570EBF}" srcOrd="0" destOrd="0" presId="urn:microsoft.com/office/officeart/2018/2/layout/IconVerticalSolidList"/>
    <dgm:cxn modelId="{6AAB3407-5B23-42B3-9266-26A06E1E1850}" type="presOf" srcId="{69C749CE-BDF9-426B-B9AB-3C1DD8BF25D0}" destId="{219656FF-250F-4FCB-9928-A7F2CBAA1335}" srcOrd="0" destOrd="0" presId="urn:microsoft.com/office/officeart/2018/2/layout/IconVerticalSolidList"/>
    <dgm:cxn modelId="{21496224-AA23-4C7A-A2AC-9C76A71AAF2C}" srcId="{88F6CE4A-416E-4D83-9522-687A0CB4C649}" destId="{AD123B26-313D-4910-89B3-E6BDF8690AE6}" srcOrd="6" destOrd="0" parTransId="{65198B53-72A0-4132-BF39-45959C18F949}" sibTransId="{C2C713C8-5CF4-4504-959E-565C98BD657A}"/>
    <dgm:cxn modelId="{95E7A82C-8F30-43ED-A896-6546FA2F6109}" type="presOf" srcId="{4E0D6BAF-2595-4252-B3B6-86CCB4A2C550}" destId="{1D062216-55AD-4EAE-B649-99597F85AF42}" srcOrd="0" destOrd="0" presId="urn:microsoft.com/office/officeart/2018/2/layout/IconVerticalSolidList"/>
    <dgm:cxn modelId="{333FB731-08E9-4D2B-A498-42E2F30814E8}" srcId="{88F6CE4A-416E-4D83-9522-687A0CB4C649}" destId="{E3655609-1376-422E-AC6D-B2BDE1CEBB77}" srcOrd="4" destOrd="0" parTransId="{31996228-64E2-4159-A001-83F3991F58DD}" sibTransId="{46CDA490-111B-4E0E-BA78-29A81C44CF98}"/>
    <dgm:cxn modelId="{F897AC38-BFF7-4117-ACFF-5877DE5E4887}" srcId="{88F6CE4A-416E-4D83-9522-687A0CB4C649}" destId="{CF3AFDA1-9DD8-46BC-8CA1-E78D1961ED06}" srcOrd="5" destOrd="0" parTransId="{386B7A67-074C-4BD7-9106-01A606B1505C}" sibTransId="{360C2BD6-65A8-484E-A8AF-962E62BBB4F3}"/>
    <dgm:cxn modelId="{B7A5C24A-19C6-49AD-BC06-24D5D9AD61EC}" srcId="{88F6CE4A-416E-4D83-9522-687A0CB4C649}" destId="{80CBAB5B-12B7-41F3-8D46-5F2019DC786B}" srcOrd="0" destOrd="0" parTransId="{593F877A-F26A-4E1E-94A2-B6C5B8BA5A03}" sibTransId="{D55DAC8A-9E2B-4672-AC6E-446D792D9B81}"/>
    <dgm:cxn modelId="{57A6A351-9E3F-4230-BE62-F6505DFA6FD4}" srcId="{88F6CE4A-416E-4D83-9522-687A0CB4C649}" destId="{9727C463-9A9E-4291-8D71-D7706AFB70E5}" srcOrd="2" destOrd="0" parTransId="{73414D65-88E1-4B7C-96C7-E0CF59FB42C9}" sibTransId="{53C76A3D-4179-4F30-8E97-50D18754B1E0}"/>
    <dgm:cxn modelId="{279D0056-27DD-4E7D-8556-5FA5B7176E60}" srcId="{88F6CE4A-416E-4D83-9522-687A0CB4C649}" destId="{69C749CE-BDF9-426B-B9AB-3C1DD8BF25D0}" srcOrd="1" destOrd="0" parTransId="{4733B8F8-3F11-454D-82C9-182131B67CF1}" sibTransId="{3C5649A9-E6AC-4570-8CA1-4646F98E860A}"/>
    <dgm:cxn modelId="{095AC86F-D4E5-4666-B2E4-912EBD5CC883}" type="presOf" srcId="{9727C463-9A9E-4291-8D71-D7706AFB70E5}" destId="{31512FE8-6AD7-4F90-A071-1DC3418FB0CB}" srcOrd="0" destOrd="0" presId="urn:microsoft.com/office/officeart/2018/2/layout/IconVerticalSolidList"/>
    <dgm:cxn modelId="{6D2858AD-9279-46CA-837C-FEECD62E4534}" type="presOf" srcId="{80CBAB5B-12B7-41F3-8D46-5F2019DC786B}" destId="{70CA49C6-950F-47F9-84B1-09681EC77952}" srcOrd="0" destOrd="0" presId="urn:microsoft.com/office/officeart/2018/2/layout/IconVerticalSolidList"/>
    <dgm:cxn modelId="{E27FFECA-2EC4-4F2F-8136-8474E35F770C}" type="presOf" srcId="{CF3AFDA1-9DD8-46BC-8CA1-E78D1961ED06}" destId="{DEC69A33-BD11-4D5E-92D2-EFA107A39653}" srcOrd="0" destOrd="0" presId="urn:microsoft.com/office/officeart/2018/2/layout/IconVerticalSolidList"/>
    <dgm:cxn modelId="{F6F840D9-23EC-4D88-8369-DD4CDE52A774}" type="presOf" srcId="{E3655609-1376-422E-AC6D-B2BDE1CEBB77}" destId="{7EB8C1E7-105E-4D8F-80C5-DD88CCA5A33E}" srcOrd="0" destOrd="0" presId="urn:microsoft.com/office/officeart/2018/2/layout/IconVerticalSolidList"/>
    <dgm:cxn modelId="{F2B8CFE3-6787-4A0A-8187-57C68481F750}" srcId="{88F6CE4A-416E-4D83-9522-687A0CB4C649}" destId="{4E0D6BAF-2595-4252-B3B6-86CCB4A2C550}" srcOrd="3" destOrd="0" parTransId="{5878BC53-0A6B-4F92-A837-365089352389}" sibTransId="{4FB78585-8116-441F-AEBE-A56ADBBC95FD}"/>
    <dgm:cxn modelId="{21B18FE6-FA53-4FCF-ADD2-29F6C1FCDED7}" type="presOf" srcId="{88F6CE4A-416E-4D83-9522-687A0CB4C649}" destId="{D0384197-2270-4C7E-A019-71C7CB619A92}" srcOrd="0" destOrd="0" presId="urn:microsoft.com/office/officeart/2018/2/layout/IconVerticalSolidList"/>
    <dgm:cxn modelId="{3D086998-785F-43B4-99A3-E3FA0A965D2F}" type="presParOf" srcId="{D0384197-2270-4C7E-A019-71C7CB619A92}" destId="{9AF4A83E-9614-480F-B36B-704E69D2A684}" srcOrd="0" destOrd="0" presId="urn:microsoft.com/office/officeart/2018/2/layout/IconVerticalSolidList"/>
    <dgm:cxn modelId="{6438F2B8-9E4D-49A6-8028-85ACD4423E53}" type="presParOf" srcId="{9AF4A83E-9614-480F-B36B-704E69D2A684}" destId="{0D14BD1C-8D00-4B53-9D1A-F2D020E4614C}" srcOrd="0" destOrd="0" presId="urn:microsoft.com/office/officeart/2018/2/layout/IconVerticalSolidList"/>
    <dgm:cxn modelId="{CEF18C64-08B1-4AF4-9534-9977D58377E5}" type="presParOf" srcId="{9AF4A83E-9614-480F-B36B-704E69D2A684}" destId="{83B9074F-69BE-48A5-A76E-16620F8A0A04}" srcOrd="1" destOrd="0" presId="urn:microsoft.com/office/officeart/2018/2/layout/IconVerticalSolidList"/>
    <dgm:cxn modelId="{F9DD2800-F8A3-4EDC-85F8-E6CE22509E58}" type="presParOf" srcId="{9AF4A83E-9614-480F-B36B-704E69D2A684}" destId="{6178E867-8CDB-48F7-96F7-4786D2F0E8C7}" srcOrd="2" destOrd="0" presId="urn:microsoft.com/office/officeart/2018/2/layout/IconVerticalSolidList"/>
    <dgm:cxn modelId="{F3041BD9-B2A4-436A-AF5C-7E5706EDCBAC}" type="presParOf" srcId="{9AF4A83E-9614-480F-B36B-704E69D2A684}" destId="{70CA49C6-950F-47F9-84B1-09681EC77952}" srcOrd="3" destOrd="0" presId="urn:microsoft.com/office/officeart/2018/2/layout/IconVerticalSolidList"/>
    <dgm:cxn modelId="{8197DEA3-050D-4484-900D-ABFF6D755737}" type="presParOf" srcId="{D0384197-2270-4C7E-A019-71C7CB619A92}" destId="{7CAC260D-C044-4363-8E02-B26640A5DAA4}" srcOrd="1" destOrd="0" presId="urn:microsoft.com/office/officeart/2018/2/layout/IconVerticalSolidList"/>
    <dgm:cxn modelId="{DB2E3E27-4D90-4A4A-97F7-F0D29F4037AE}" type="presParOf" srcId="{D0384197-2270-4C7E-A019-71C7CB619A92}" destId="{91B6BABB-E16A-4C5C-9725-EDED770BA685}" srcOrd="2" destOrd="0" presId="urn:microsoft.com/office/officeart/2018/2/layout/IconVerticalSolidList"/>
    <dgm:cxn modelId="{9C7B5E2D-3D01-4057-B051-58CAAD70C8C9}" type="presParOf" srcId="{91B6BABB-E16A-4C5C-9725-EDED770BA685}" destId="{9B42E6EB-29C7-494A-AA31-5F307C25CB46}" srcOrd="0" destOrd="0" presId="urn:microsoft.com/office/officeart/2018/2/layout/IconVerticalSolidList"/>
    <dgm:cxn modelId="{641934CF-3E7E-42F8-BF2C-CC4C5C77630B}" type="presParOf" srcId="{91B6BABB-E16A-4C5C-9725-EDED770BA685}" destId="{C204C28D-12D5-44A0-BF4B-34600F34BB83}" srcOrd="1" destOrd="0" presId="urn:microsoft.com/office/officeart/2018/2/layout/IconVerticalSolidList"/>
    <dgm:cxn modelId="{A2C26898-F58C-4096-A552-DD1C83E84BF8}" type="presParOf" srcId="{91B6BABB-E16A-4C5C-9725-EDED770BA685}" destId="{534E6A50-4383-49B2-AC65-7BB3AA971A13}" srcOrd="2" destOrd="0" presId="urn:microsoft.com/office/officeart/2018/2/layout/IconVerticalSolidList"/>
    <dgm:cxn modelId="{E7D286B8-509F-4282-9EDD-46C22AF033F7}" type="presParOf" srcId="{91B6BABB-E16A-4C5C-9725-EDED770BA685}" destId="{219656FF-250F-4FCB-9928-A7F2CBAA1335}" srcOrd="3" destOrd="0" presId="urn:microsoft.com/office/officeart/2018/2/layout/IconVerticalSolidList"/>
    <dgm:cxn modelId="{9A49B575-73BE-4089-B7C7-CF5BF12BF002}" type="presParOf" srcId="{D0384197-2270-4C7E-A019-71C7CB619A92}" destId="{208D6F1F-EBBC-4984-920B-8A938B17A655}" srcOrd="3" destOrd="0" presId="urn:microsoft.com/office/officeart/2018/2/layout/IconVerticalSolidList"/>
    <dgm:cxn modelId="{1ACF8FD1-DBAC-4213-98B9-3A3C7575C7AD}" type="presParOf" srcId="{D0384197-2270-4C7E-A019-71C7CB619A92}" destId="{A62DF0CF-FAE4-4E03-9EA7-7C75559480B5}" srcOrd="4" destOrd="0" presId="urn:microsoft.com/office/officeart/2018/2/layout/IconVerticalSolidList"/>
    <dgm:cxn modelId="{298BB6F7-5874-4496-8ACA-CE4ED9BFE229}" type="presParOf" srcId="{A62DF0CF-FAE4-4E03-9EA7-7C75559480B5}" destId="{0F669093-6AD1-4412-9FD5-D9AA3B5316FE}" srcOrd="0" destOrd="0" presId="urn:microsoft.com/office/officeart/2018/2/layout/IconVerticalSolidList"/>
    <dgm:cxn modelId="{3A20E631-D099-4F5E-AA74-5174FFE7BD36}" type="presParOf" srcId="{A62DF0CF-FAE4-4E03-9EA7-7C75559480B5}" destId="{F7962157-2C8D-4F44-9CCE-35FB1BA95ACE}" srcOrd="1" destOrd="0" presId="urn:microsoft.com/office/officeart/2018/2/layout/IconVerticalSolidList"/>
    <dgm:cxn modelId="{FF3B3B03-DCA2-4535-A7A2-F37D2388FE98}" type="presParOf" srcId="{A62DF0CF-FAE4-4E03-9EA7-7C75559480B5}" destId="{A407DE26-E700-46B1-BB1B-8C54D8167983}" srcOrd="2" destOrd="0" presId="urn:microsoft.com/office/officeart/2018/2/layout/IconVerticalSolidList"/>
    <dgm:cxn modelId="{AC8885FD-D6B0-4ECC-9629-0B7650E06CB9}" type="presParOf" srcId="{A62DF0CF-FAE4-4E03-9EA7-7C75559480B5}" destId="{31512FE8-6AD7-4F90-A071-1DC3418FB0CB}" srcOrd="3" destOrd="0" presId="urn:microsoft.com/office/officeart/2018/2/layout/IconVerticalSolidList"/>
    <dgm:cxn modelId="{E67BBBFB-4C55-4782-B19E-F660C71F2F31}" type="presParOf" srcId="{D0384197-2270-4C7E-A019-71C7CB619A92}" destId="{272E8218-B14A-4C8D-B3E2-73E55BDE0775}" srcOrd="5" destOrd="0" presId="urn:microsoft.com/office/officeart/2018/2/layout/IconVerticalSolidList"/>
    <dgm:cxn modelId="{66D158B5-81EB-43C7-BF73-07D4B6C2B6CA}" type="presParOf" srcId="{D0384197-2270-4C7E-A019-71C7CB619A92}" destId="{C27413E4-5CDA-4B21-9930-53AC39148904}" srcOrd="6" destOrd="0" presId="urn:microsoft.com/office/officeart/2018/2/layout/IconVerticalSolidList"/>
    <dgm:cxn modelId="{5D7FE2CA-C8A8-4EA1-A02D-256AF39843E3}" type="presParOf" srcId="{C27413E4-5CDA-4B21-9930-53AC39148904}" destId="{E90DE62E-126A-49FD-9FB4-C021722E86B5}" srcOrd="0" destOrd="0" presId="urn:microsoft.com/office/officeart/2018/2/layout/IconVerticalSolidList"/>
    <dgm:cxn modelId="{B14041A5-5BE0-4ADB-AB1B-70D20D4E02E9}" type="presParOf" srcId="{C27413E4-5CDA-4B21-9930-53AC39148904}" destId="{FD65BF83-618E-471B-9B18-F06B5072CB78}" srcOrd="1" destOrd="0" presId="urn:microsoft.com/office/officeart/2018/2/layout/IconVerticalSolidList"/>
    <dgm:cxn modelId="{7178E9E0-B940-4686-B043-062DB90D827F}" type="presParOf" srcId="{C27413E4-5CDA-4B21-9930-53AC39148904}" destId="{26C9FFB3-2BB0-4F21-B541-5A48CA091E32}" srcOrd="2" destOrd="0" presId="urn:microsoft.com/office/officeart/2018/2/layout/IconVerticalSolidList"/>
    <dgm:cxn modelId="{60938070-7932-47F2-A444-0A05A2CCD1B0}" type="presParOf" srcId="{C27413E4-5CDA-4B21-9930-53AC39148904}" destId="{1D062216-55AD-4EAE-B649-99597F85AF42}" srcOrd="3" destOrd="0" presId="urn:microsoft.com/office/officeart/2018/2/layout/IconVerticalSolidList"/>
    <dgm:cxn modelId="{C2C7EEA2-0AC8-4388-881F-696440089E70}" type="presParOf" srcId="{D0384197-2270-4C7E-A019-71C7CB619A92}" destId="{D805752C-545C-4634-8103-A365EDB47D06}" srcOrd="7" destOrd="0" presId="urn:microsoft.com/office/officeart/2018/2/layout/IconVerticalSolidList"/>
    <dgm:cxn modelId="{B8A49A40-2074-4F43-B52E-D686DD29DC0C}" type="presParOf" srcId="{D0384197-2270-4C7E-A019-71C7CB619A92}" destId="{5D7BCE4B-C87A-4159-B6F2-6A02D79E9243}" srcOrd="8" destOrd="0" presId="urn:microsoft.com/office/officeart/2018/2/layout/IconVerticalSolidList"/>
    <dgm:cxn modelId="{B523AAE5-F558-4722-961D-90ADABE52218}" type="presParOf" srcId="{5D7BCE4B-C87A-4159-B6F2-6A02D79E9243}" destId="{4F763269-8029-4337-B2DA-0686BE8A43A9}" srcOrd="0" destOrd="0" presId="urn:microsoft.com/office/officeart/2018/2/layout/IconVerticalSolidList"/>
    <dgm:cxn modelId="{76DC0687-511A-4892-A274-B9116F7E36E8}" type="presParOf" srcId="{5D7BCE4B-C87A-4159-B6F2-6A02D79E9243}" destId="{C93C0783-A367-44CD-A4ED-0C542E4CC1C6}" srcOrd="1" destOrd="0" presId="urn:microsoft.com/office/officeart/2018/2/layout/IconVerticalSolidList"/>
    <dgm:cxn modelId="{5699A00F-5D77-4CD6-979F-0E26C77AF686}" type="presParOf" srcId="{5D7BCE4B-C87A-4159-B6F2-6A02D79E9243}" destId="{8927722E-28E3-4BA5-950F-B4AB6E469AF4}" srcOrd="2" destOrd="0" presId="urn:microsoft.com/office/officeart/2018/2/layout/IconVerticalSolidList"/>
    <dgm:cxn modelId="{2F0F788D-5FA2-4EC0-9A40-4611BE509082}" type="presParOf" srcId="{5D7BCE4B-C87A-4159-B6F2-6A02D79E9243}" destId="{7EB8C1E7-105E-4D8F-80C5-DD88CCA5A33E}" srcOrd="3" destOrd="0" presId="urn:microsoft.com/office/officeart/2018/2/layout/IconVerticalSolidList"/>
    <dgm:cxn modelId="{9498F415-7248-4C15-B381-C789C6C4A0E9}" type="presParOf" srcId="{D0384197-2270-4C7E-A019-71C7CB619A92}" destId="{FEF8572F-5AEE-46C1-9501-E16B5AB28C11}" srcOrd="9" destOrd="0" presId="urn:microsoft.com/office/officeart/2018/2/layout/IconVerticalSolidList"/>
    <dgm:cxn modelId="{C6D9CE15-8D44-439F-8D7C-93C3CE27ED4E}" type="presParOf" srcId="{D0384197-2270-4C7E-A019-71C7CB619A92}" destId="{6B7CCECE-F364-47E6-BD21-20DED29143EB}" srcOrd="10" destOrd="0" presId="urn:microsoft.com/office/officeart/2018/2/layout/IconVerticalSolidList"/>
    <dgm:cxn modelId="{D196C0F8-6370-43B1-9AED-9EBD77FE2AE4}" type="presParOf" srcId="{6B7CCECE-F364-47E6-BD21-20DED29143EB}" destId="{DEAD5BF2-4BF3-4063-B403-56E6E6A178D5}" srcOrd="0" destOrd="0" presId="urn:microsoft.com/office/officeart/2018/2/layout/IconVerticalSolidList"/>
    <dgm:cxn modelId="{9BE0E44F-363B-4D34-9E24-05969C336FD1}" type="presParOf" srcId="{6B7CCECE-F364-47E6-BD21-20DED29143EB}" destId="{AD97E4F1-4795-410C-A2C3-CC8325D14D2C}" srcOrd="1" destOrd="0" presId="urn:microsoft.com/office/officeart/2018/2/layout/IconVerticalSolidList"/>
    <dgm:cxn modelId="{BA95AFF1-641C-4F4A-A8B5-38DE0B9C8A64}" type="presParOf" srcId="{6B7CCECE-F364-47E6-BD21-20DED29143EB}" destId="{4295D46C-30B9-4799-B016-A19A7C578A95}" srcOrd="2" destOrd="0" presId="urn:microsoft.com/office/officeart/2018/2/layout/IconVerticalSolidList"/>
    <dgm:cxn modelId="{2FF2DDAA-1710-4584-B337-DF018C4EA94A}" type="presParOf" srcId="{6B7CCECE-F364-47E6-BD21-20DED29143EB}" destId="{DEC69A33-BD11-4D5E-92D2-EFA107A39653}" srcOrd="3" destOrd="0" presId="urn:microsoft.com/office/officeart/2018/2/layout/IconVerticalSolidList"/>
    <dgm:cxn modelId="{5D94E4B2-B661-4538-A028-E0BDC28560F8}" type="presParOf" srcId="{D0384197-2270-4C7E-A019-71C7CB619A92}" destId="{2AC97C2F-0465-4678-8DC5-4EA30AC5B4C1}" srcOrd="11" destOrd="0" presId="urn:microsoft.com/office/officeart/2018/2/layout/IconVerticalSolidList"/>
    <dgm:cxn modelId="{2759B55D-D09F-41CE-AC60-4A69971763D3}" type="presParOf" srcId="{D0384197-2270-4C7E-A019-71C7CB619A92}" destId="{004611F1-2F34-4276-B567-5D89EF0B0F76}" srcOrd="12" destOrd="0" presId="urn:microsoft.com/office/officeart/2018/2/layout/IconVerticalSolidList"/>
    <dgm:cxn modelId="{A016241D-3FB0-4116-8DCC-3A08FBD978DD}" type="presParOf" srcId="{004611F1-2F34-4276-B567-5D89EF0B0F76}" destId="{C8E39CB3-FA28-43E3-8498-2E93413C97E6}" srcOrd="0" destOrd="0" presId="urn:microsoft.com/office/officeart/2018/2/layout/IconVerticalSolidList"/>
    <dgm:cxn modelId="{D6CC2E08-9A9B-4C70-8DAE-5595F268F6A8}" type="presParOf" srcId="{004611F1-2F34-4276-B567-5D89EF0B0F76}" destId="{0A646E4C-83DC-4D3A-9FD0-ED03257FE7EB}" srcOrd="1" destOrd="0" presId="urn:microsoft.com/office/officeart/2018/2/layout/IconVerticalSolidList"/>
    <dgm:cxn modelId="{DEB0D7D8-34BC-45A1-BA4A-4A6C911E7DC6}" type="presParOf" srcId="{004611F1-2F34-4276-B567-5D89EF0B0F76}" destId="{440929BB-13C5-4986-B2FA-786E02D3FD43}" srcOrd="2" destOrd="0" presId="urn:microsoft.com/office/officeart/2018/2/layout/IconVerticalSolidList"/>
    <dgm:cxn modelId="{D7C1E29C-89AE-409D-932E-3D679F0E5B29}" type="presParOf" srcId="{004611F1-2F34-4276-B567-5D89EF0B0F76}" destId="{DB682199-BDC7-4601-9732-F218DF570E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4BD1C-8D00-4B53-9D1A-F2D020E4614C}">
      <dsp:nvSpPr>
        <dsp:cNvPr id="0" name=""/>
        <dsp:cNvSpPr/>
      </dsp:nvSpPr>
      <dsp:spPr>
        <a:xfrm>
          <a:off x="0" y="50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9074F-69BE-48A5-A76E-16620F8A0A04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A49C6-950F-47F9-84B1-09681EC77952}">
      <dsp:nvSpPr>
        <dsp:cNvPr id="0" name=""/>
        <dsp:cNvSpPr/>
      </dsp:nvSpPr>
      <dsp:spPr>
        <a:xfrm>
          <a:off x="799588" y="50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deWinter T waves</a:t>
          </a:r>
        </a:p>
      </dsp:txBody>
      <dsp:txXfrm>
        <a:off x="799588" y="502"/>
        <a:ext cx="5714015" cy="692284"/>
      </dsp:txXfrm>
    </dsp:sp>
    <dsp:sp modelId="{9B42E6EB-29C7-494A-AA31-5F307C25CB46}">
      <dsp:nvSpPr>
        <dsp:cNvPr id="0" name=""/>
        <dsp:cNvSpPr/>
      </dsp:nvSpPr>
      <dsp:spPr>
        <a:xfrm>
          <a:off x="0" y="86585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4C28D-12D5-44A0-BF4B-34600F34BB83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656FF-250F-4FCB-9928-A7F2CBAA1335}">
      <dsp:nvSpPr>
        <dsp:cNvPr id="0" name=""/>
        <dsp:cNvSpPr/>
      </dsp:nvSpPr>
      <dsp:spPr>
        <a:xfrm>
          <a:off x="799588" y="86585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Hyperacute T wave</a:t>
          </a:r>
        </a:p>
      </dsp:txBody>
      <dsp:txXfrm>
        <a:off x="799588" y="865858"/>
        <a:ext cx="5714015" cy="692284"/>
      </dsp:txXfrm>
    </dsp:sp>
    <dsp:sp modelId="{0F669093-6AD1-4412-9FD5-D9AA3B5316FE}">
      <dsp:nvSpPr>
        <dsp:cNvPr id="0" name=""/>
        <dsp:cNvSpPr/>
      </dsp:nvSpPr>
      <dsp:spPr>
        <a:xfrm>
          <a:off x="0" y="1731214"/>
          <a:ext cx="6513603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2157-2C8D-4F44-9CCE-35FB1BA95ACE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12FE8-6AD7-4F90-A071-1DC3418FB0CB}">
      <dsp:nvSpPr>
        <dsp:cNvPr id="0" name=""/>
        <dsp:cNvSpPr/>
      </dsp:nvSpPr>
      <dsp:spPr>
        <a:xfrm>
          <a:off x="799588" y="1731214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Wellens Type A and B</a:t>
          </a:r>
        </a:p>
      </dsp:txBody>
      <dsp:txXfrm>
        <a:off x="799588" y="1731214"/>
        <a:ext cx="5714015" cy="692284"/>
      </dsp:txXfrm>
    </dsp:sp>
    <dsp:sp modelId="{E90DE62E-126A-49FD-9FB4-C021722E86B5}">
      <dsp:nvSpPr>
        <dsp:cNvPr id="0" name=""/>
        <dsp:cNvSpPr/>
      </dsp:nvSpPr>
      <dsp:spPr>
        <a:xfrm>
          <a:off x="0" y="2596570"/>
          <a:ext cx="6513603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5BF83-618E-471B-9B18-F06B5072CB78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62216-55AD-4EAE-B649-99597F85AF42}">
      <dsp:nvSpPr>
        <dsp:cNvPr id="0" name=""/>
        <dsp:cNvSpPr/>
      </dsp:nvSpPr>
      <dsp:spPr>
        <a:xfrm>
          <a:off x="799588" y="2596570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Shark Fin waves</a:t>
          </a:r>
        </a:p>
      </dsp:txBody>
      <dsp:txXfrm>
        <a:off x="799588" y="2596570"/>
        <a:ext cx="5714015" cy="692284"/>
      </dsp:txXfrm>
    </dsp:sp>
    <dsp:sp modelId="{4F763269-8029-4337-B2DA-0686BE8A43A9}">
      <dsp:nvSpPr>
        <dsp:cNvPr id="0" name=""/>
        <dsp:cNvSpPr/>
      </dsp:nvSpPr>
      <dsp:spPr>
        <a:xfrm>
          <a:off x="0" y="3461926"/>
          <a:ext cx="6513603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C0783-A367-44CD-A4ED-0C542E4CC1C6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8C1E7-105E-4D8F-80C5-DD88CCA5A33E}">
      <dsp:nvSpPr>
        <dsp:cNvPr id="0" name=""/>
        <dsp:cNvSpPr/>
      </dsp:nvSpPr>
      <dsp:spPr>
        <a:xfrm>
          <a:off x="799588" y="3461926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LBBB with Sgarbossa criteria</a:t>
          </a:r>
        </a:p>
      </dsp:txBody>
      <dsp:txXfrm>
        <a:off x="799588" y="3461926"/>
        <a:ext cx="5714015" cy="692284"/>
      </dsp:txXfrm>
    </dsp:sp>
    <dsp:sp modelId="{DEAD5BF2-4BF3-4063-B403-56E6E6A178D5}">
      <dsp:nvSpPr>
        <dsp:cNvPr id="0" name=""/>
        <dsp:cNvSpPr/>
      </dsp:nvSpPr>
      <dsp:spPr>
        <a:xfrm>
          <a:off x="0" y="432728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7E4F1-4795-410C-A2C3-CC8325D14D2C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9A33-BD11-4D5E-92D2-EFA107A39653}">
      <dsp:nvSpPr>
        <dsp:cNvPr id="0" name=""/>
        <dsp:cNvSpPr/>
      </dsp:nvSpPr>
      <dsp:spPr>
        <a:xfrm>
          <a:off x="799588" y="432728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Posterior STEMI </a:t>
          </a:r>
        </a:p>
      </dsp:txBody>
      <dsp:txXfrm>
        <a:off x="799588" y="4327282"/>
        <a:ext cx="5714015" cy="692284"/>
      </dsp:txXfrm>
    </dsp:sp>
    <dsp:sp modelId="{C8E39CB3-FA28-43E3-8498-2E93413C97E6}">
      <dsp:nvSpPr>
        <dsp:cNvPr id="0" name=""/>
        <dsp:cNvSpPr/>
      </dsp:nvSpPr>
      <dsp:spPr>
        <a:xfrm>
          <a:off x="0" y="519263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46E4C-83DC-4D3A-9FD0-ED03257FE7EB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82199-BDC7-4601-9732-F218DF570EBF}">
      <dsp:nvSpPr>
        <dsp:cNvPr id="0" name=""/>
        <dsp:cNvSpPr/>
      </dsp:nvSpPr>
      <dsp:spPr>
        <a:xfrm>
          <a:off x="799588" y="519263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AVR</a:t>
          </a:r>
        </a:p>
      </dsp:txBody>
      <dsp:txXfrm>
        <a:off x="799588" y="5192638"/>
        <a:ext cx="5714015" cy="69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543B-2060-8648-B799-135BA6BE85AE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D656E-3A92-394F-B490-8E172AD41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E5903A-1754-EC48-AEFC-5D759857E6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7FE430-66D3-4F49-BB11-E3243C94D1B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78BEF726-8592-6944-A999-2EFDC02912D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B8DA8598-A940-CE45-9EF3-F0C68A55B16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HISTORY – ECG – AGE –RISK FACTORS-TROPONIN</a:t>
            </a:r>
          </a:p>
        </p:txBody>
      </p:sp>
    </p:spTree>
    <p:extLst>
      <p:ext uri="{BB962C8B-B14F-4D97-AF65-F5344CB8AC3E}">
        <p14:creationId xmlns:p14="http://schemas.microsoft.com/office/powerpoint/2010/main" val="167037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2F22-6059-BC4E-9551-21B25FAF5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C941B-B07B-4F40-9F4F-0F585857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8C5F-D301-4A4C-B63B-B9E8A7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EC3FF-20A5-AE42-8FAA-D78F0A63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6AAB-1AD4-974E-9E2E-30938C1AA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4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8742-5626-D749-B77A-66EF603E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1383F-A476-D24A-AA21-837FCDE57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4840-6F7F-DF44-A197-DC6FEA9E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064E3-4248-D84D-AB93-D1B22AA8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A579-8472-D449-87D6-38BAE6C1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0724A-27C8-4A40-83D5-A0426FF8B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11E0-9587-5A41-B539-1FC9860DF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EF1ED-2C74-0243-B816-306108BF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EADB-CE49-0A41-868D-72F844EA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145C-351C-244D-A911-E48502FC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9553-BEB0-A946-97B8-4B06B422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54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49F0-09CC-2C41-B0E6-AD789A3B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71917-B4AC-6141-AF55-060EEE2D5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B5CA9-75AB-1A40-AB00-889D9BE7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45F1D-B3D0-554D-BA58-5A2F646A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669AB-71DA-6040-B81A-19247052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306E-73D9-9249-B173-6236C552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6CEFE-F693-684F-9156-5733DC8AC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5C6B-68F1-4D40-ABF1-FE32A33A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8F31D-61D7-6441-B2CD-ACCA1318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9691B-1641-764C-84F6-9C57EDEC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C0D8-2D72-0E4C-B746-F4107DEF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2780D-C48C-7940-A11F-F47880812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62473-C8EB-6A44-8D70-9D6503512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62267-14AD-7443-900E-5A78FB6C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A6883-69E3-3146-8E19-9F1131BB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20DD5-FEB7-B04C-AC85-4B40ED5D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9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D596-5F0E-D04E-8FBE-DF279EB2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BEC57-6697-F044-935F-9CC9D6D8E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323C9-AF4D-5D4E-8035-6931084D8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FEF53-663B-014C-A651-AFC66287A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DED87-DFC7-4C49-B79F-EB0951C07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DBA97-D423-1041-B66A-0854A1A5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66937-86B8-4041-B2BD-DE1D10D2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3CCAE0-7208-0847-B8E5-8758E4E9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6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EF1D-B24D-0046-B8E1-B2C77407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6CB68-A1F1-8449-A56F-01EF09B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0183-6B72-7743-B2A9-1DF89831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9C5F8-05D7-E744-9FA2-68440C29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909FA-22CC-394D-821E-C652C207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346FC-A716-084E-837F-86D773D3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48459-4C3E-5749-AB3F-F53B6686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8674-E2EE-B54F-BC6E-7A6A3214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D289-E7EA-074B-9209-973089665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2BABA-6ACC-114E-B195-D34372EED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609DF-2992-6247-92A7-DE1BD3CA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8C992-2439-174D-89F0-F21348C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53625-2208-6E4E-AABD-5672C4F5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4395-FD95-F149-B609-103351C6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0E942-FB3E-F84C-8600-032334391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AA0E3-0971-B447-A0AD-2E0E7BFA2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2CDC7-B5D3-E542-A514-815FF1EF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A6E66-A222-5348-8C6E-42CFC1BA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86D50-BBA5-2248-B65A-9FD2B76D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81C9D-7B5B-DE43-91C9-C1AEE492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6636E-CE19-6F43-A3A4-EAEEAACCA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7B622-B129-8D4B-9953-59A6D3016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9E57-AB4D-1044-98A3-0A70DCB3C7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AF4B7-E152-4044-B332-533004470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59CA6-1AB3-5549-9462-FAAEDEAC9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F9810-6D62-6E4B-9E43-C5119F708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17E7C-AB25-484B-8C13-E68B3B7F2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sz="4700"/>
              <a:t>Emergency Medicine and Acute Coronary Syndrome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D8532-E563-B64F-9346-6CFAD355F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/>
              <a:t>Avoiding Misses and thinking about MACE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4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09A8D-C516-0A4D-A74C-F52CCBE3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136412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Hyperacute T Waves</a:t>
            </a:r>
          </a:p>
        </p:txBody>
      </p:sp>
      <p:pic>
        <p:nvPicPr>
          <p:cNvPr id="5" name="Content Placeholder 4" descr="A white sign with black text&#10;&#10;Description automatically generated">
            <a:extLst>
              <a:ext uri="{FF2B5EF4-FFF2-40B4-BE49-F238E27FC236}">
                <a16:creationId xmlns:a16="http://schemas.microsoft.com/office/drawing/2014/main" id="{1D444258-F084-D646-A5A2-B3117D3BF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75" r="5696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0628BA7-6BFF-E941-A145-AEFC4BF970F4}"/>
              </a:ext>
            </a:extLst>
          </p:cNvPr>
          <p:cNvSpPr txBox="1"/>
          <p:nvPr/>
        </p:nvSpPr>
        <p:spPr>
          <a:xfrm>
            <a:off x="6412120" y="1782981"/>
            <a:ext cx="5136412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hyperacute T wave is an abnormal T-wave morphology encountered in the earliest phase of ST-segment elevation acute myocardial infarction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7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8B0F8-E9D0-134B-BDD4-CC5F099D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30" y="212049"/>
            <a:ext cx="8449340" cy="64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2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E1356-B052-8543-B10F-4DA2E39C5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7" y="97682"/>
            <a:ext cx="9314121" cy="6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08A4D-F9C2-DE4A-8169-79AF7B20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441" y="321734"/>
            <a:ext cx="6895092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Wellens’ sign – warning for critical stenosis of LAD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4A4475-365F-4381-A542-4698D637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48F8F8B-B172-475E-9119-57F2A1C8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0349D0-97A5-4654-A515-C72EA9E0B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2C44F4-AFB4-C042-80C8-5B5124C0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1" y="3208625"/>
            <a:ext cx="2762032" cy="278574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ADFE914-BEE1-344F-8733-F62901C7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21" y="400514"/>
            <a:ext cx="2762032" cy="263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FB15B-8E62-604C-A837-36C48AC6F7EE}"/>
              </a:ext>
            </a:extLst>
          </p:cNvPr>
          <p:cNvSpPr txBox="1"/>
          <p:nvPr/>
        </p:nvSpPr>
        <p:spPr>
          <a:xfrm>
            <a:off x="4653440" y="1782981"/>
            <a:ext cx="6895092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Deeply-inverted or biphasic T waves in V2-3 (may extend to V1-6)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Isoelectric or minimally-elevated ST segment (&lt; 1mm)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No precordial Q waves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Preserved precordial R wave progression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Recent history of angina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ECG pattern present in pain-free state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Normal or slightly elevated serum cardiac markers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092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138FE-3E36-D94B-BBC7-1899ECA7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Shark Fin Waves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740E6-965C-524C-8B57-BB83C6A5E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59536"/>
            <a:ext cx="7188199" cy="39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0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CBCE-657F-154F-8B74-E4126195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Sgarbossa</a:t>
            </a:r>
            <a:r>
              <a:rPr lang="en-US" dirty="0"/>
              <a:t> criteria for LBBB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12277-9812-B245-A6DD-676009B5C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3" y="4720559"/>
            <a:ext cx="10515600" cy="16033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ST deviation that is </a:t>
            </a:r>
          </a:p>
          <a:p>
            <a:pPr marL="0" indent="0" algn="ctr">
              <a:buNone/>
            </a:pPr>
            <a:r>
              <a:rPr lang="en-US" dirty="0"/>
              <a:t>≥0.1 mV in the same direction as the QRS</a:t>
            </a:r>
          </a:p>
          <a:p>
            <a:pPr marL="0" indent="0" algn="ctr">
              <a:buNone/>
            </a:pPr>
            <a:r>
              <a:rPr lang="en-US" dirty="0"/>
              <a:t>OR ST/S ratio ≥ 25%</a:t>
            </a: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40985137-F24B-5B45-872B-D2C6C1C7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7184"/>
            <a:ext cx="2895600" cy="30353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D7966EB-A37D-D242-992B-F54FAFE4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017" y="1547184"/>
            <a:ext cx="3060700" cy="3136900"/>
          </a:xfrm>
          <a:prstGeom prst="rect">
            <a:avLst/>
          </a:prstGeom>
        </p:spPr>
      </p:pic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D397598B-4F38-BF4D-AED8-E5D11387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547184"/>
            <a:ext cx="2971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F8DA5-0F75-BC47-90CA-9EF0F2C8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990" y="637763"/>
            <a:ext cx="2916358" cy="14957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Posterior STEMI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CFF13E3-5D33-8C42-95BA-030ACF571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15" r="2" b="2"/>
          <a:stretch/>
        </p:blipFill>
        <p:spPr>
          <a:xfrm>
            <a:off x="1155547" y="637762"/>
            <a:ext cx="5725584" cy="55767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294388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EF382-2F16-4E4B-B95B-40D500ABEFD0}"/>
              </a:ext>
            </a:extLst>
          </p:cNvPr>
          <p:cNvSpPr txBox="1"/>
          <p:nvPr/>
        </p:nvSpPr>
        <p:spPr>
          <a:xfrm>
            <a:off x="8128937" y="2500975"/>
            <a:ext cx="2916412" cy="3675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Isolated posterior MI is less common (3-11% of infarcts).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Posterior extension of an inferior or lateral infarct implies a much larger area of myocardial damage, with an increased risk of left ventricular dysfunction and death.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Isolated posterior infarction is an indication for emergent coronary reperfusion.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Confused for NTEMI</a:t>
            </a:r>
          </a:p>
        </p:txBody>
      </p:sp>
    </p:spTree>
    <p:extLst>
      <p:ext uri="{BB962C8B-B14F-4D97-AF65-F5344CB8AC3E}">
        <p14:creationId xmlns:p14="http://schemas.microsoft.com/office/powerpoint/2010/main" val="276335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1C4AF-8638-9E48-8E7C-9C8AC195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98" y="655783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Isolated Posterior MI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C38B29-733B-8640-AA5E-C01DCFE42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86" r="-2" b="12626"/>
          <a:stretch/>
        </p:blipFill>
        <p:spPr>
          <a:xfrm>
            <a:off x="1155559" y="2265037"/>
            <a:ext cx="9889790" cy="39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5D65-05CB-954F-B22C-3EFADF9F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aVR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970F7-B8AB-634A-86D4-1DE1FEAD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364" y="1825625"/>
            <a:ext cx="89872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4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6542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AA7D4-8F76-9A4B-A5B3-999DD288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2898276" cy="557677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Isolated elevation in AVR as a STEMI equivalent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535" y="0"/>
            <a:ext cx="753945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9977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CB370-43A5-4E4D-BDE2-E8DF9D4D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976" y="850052"/>
            <a:ext cx="5605373" cy="5326911"/>
          </a:xfrm>
        </p:spPr>
        <p:txBody>
          <a:bodyPr>
            <a:normAutofit/>
          </a:bodyPr>
          <a:lstStyle/>
          <a:p>
            <a:r>
              <a:rPr lang="en-US" sz="2400" b="1"/>
              <a:t>Widespread horizontal ST depression</a:t>
            </a:r>
            <a:r>
              <a:rPr lang="en-US" sz="2400"/>
              <a:t>, most prominent in leads I, II and V4-6</a:t>
            </a:r>
          </a:p>
          <a:p>
            <a:r>
              <a:rPr lang="en-US" sz="2400"/>
              <a:t>ST elevation in aVR ≥ 1mm</a:t>
            </a:r>
          </a:p>
          <a:p>
            <a:r>
              <a:rPr lang="en-US" sz="2400"/>
              <a:t>ST elevation in aVR ≥ V1</a:t>
            </a:r>
          </a:p>
          <a:p>
            <a:r>
              <a:rPr lang="en-US" sz="2400"/>
              <a:t>Indicative of left main coronary artery occlusion</a:t>
            </a:r>
          </a:p>
          <a:p>
            <a:r>
              <a:rPr lang="en-US" sz="2400"/>
              <a:t>… </a:t>
            </a:r>
            <a:r>
              <a:rPr lang="en-US" sz="2400" b="1" i="1"/>
              <a:t>also can be</a:t>
            </a:r>
          </a:p>
          <a:p>
            <a:r>
              <a:rPr lang="en-US" sz="2400"/>
              <a:t>Proximal left anterior descending artery (LAD) occlusion</a:t>
            </a:r>
          </a:p>
          <a:p>
            <a:r>
              <a:rPr lang="en-US" sz="2400"/>
              <a:t>Severe triple-vessel disease (3VD)</a:t>
            </a:r>
          </a:p>
          <a:p>
            <a:r>
              <a:rPr lang="en-US" sz="2400"/>
              <a:t>Diffuse subendocardial ischaemia – e.g. due to O2 supply/demand mismatch after resuscitation </a:t>
            </a:r>
          </a:p>
        </p:txBody>
      </p:sp>
    </p:spTree>
    <p:extLst>
      <p:ext uri="{BB962C8B-B14F-4D97-AF65-F5344CB8AC3E}">
        <p14:creationId xmlns:p14="http://schemas.microsoft.com/office/powerpoint/2010/main" val="301201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A9DF4-8A52-5448-B1CB-A544B446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Richard J. Hamilton MD FAAEM, FACMT, FACEP</a:t>
            </a:r>
          </a:p>
          <a:p>
            <a:pPr marL="0" indent="0">
              <a:buNone/>
            </a:pPr>
            <a:r>
              <a:rPr lang="en-US" sz="2400" dirty="0"/>
              <a:t>Chair, Department of Emergency Medicine</a:t>
            </a:r>
          </a:p>
          <a:p>
            <a:pPr marL="0" indent="0">
              <a:buNone/>
            </a:pPr>
            <a:r>
              <a:rPr lang="en-US" sz="2400" dirty="0"/>
              <a:t>Crozer Keystone Health System</a:t>
            </a:r>
          </a:p>
          <a:p>
            <a:pPr marL="0" indent="0">
              <a:buNone/>
            </a:pPr>
            <a:r>
              <a:rPr lang="en-US" sz="2400" dirty="0"/>
              <a:t>Professor and Chair</a:t>
            </a:r>
          </a:p>
          <a:p>
            <a:pPr marL="0" indent="0">
              <a:buNone/>
            </a:pPr>
            <a:r>
              <a:rPr lang="en-US" sz="2400" dirty="0"/>
              <a:t>Department of Emergency Medicine</a:t>
            </a:r>
          </a:p>
          <a:p>
            <a:pPr marL="0" indent="0">
              <a:buNone/>
            </a:pPr>
            <a:r>
              <a:rPr lang="en-US" sz="2400" dirty="0"/>
              <a:t>Drexel University College of Medicine</a:t>
            </a:r>
          </a:p>
          <a:p>
            <a:pPr marL="0" indent="0">
              <a:buNone/>
            </a:pPr>
            <a:r>
              <a:rPr lang="en-US" sz="2400" dirty="0"/>
              <a:t>Regional Associate Dean for Crozer Keystone Health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26F03-340C-584B-A123-09B703E8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05" y="2716193"/>
            <a:ext cx="3816090" cy="14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8E6836E-B143-2C42-8175-7031CB4F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7130" y="643467"/>
            <a:ext cx="397774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BB2422-A34F-1949-BC33-BD59AF1A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6035676"/>
            <a:ext cx="360362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63C17B34-DA52-744E-99BF-11D7422B4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4" y="6170613"/>
            <a:ext cx="44100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46800" rIns="36000" bIns="46800" anchor="b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1100"/>
              <a:t>Simon A. Mahler. Circulation: Cardiovascular Quality and Outcomes. The HEART Pathway Randomized Trial, Volume: 8, Issue: 2, Pages: 195-203, DOI: (10.1161/CIRCOUTCOMES.114.001384) 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FD2AFAFB-5572-A34B-8CFC-A79F24FB7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5394325"/>
            <a:ext cx="38465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46800" rIns="36000" bIns="46800" anchor="b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1000"/>
              <a:t>© 2015 American Heart Association, Inc.</a:t>
            </a:r>
          </a:p>
        </p:txBody>
      </p:sp>
    </p:spTree>
    <p:extLst>
      <p:ext uri="{BB962C8B-B14F-4D97-AF65-F5344CB8AC3E}">
        <p14:creationId xmlns:p14="http://schemas.microsoft.com/office/powerpoint/2010/main" val="194880206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7AE99-D939-7541-9FE3-CB96673A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HEART SCORE and the HEART PATHWAY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3089-D23B-3D44-AC1C-1EE00F3C9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en-US" sz="2200"/>
              <a:t>Compared with usual care, use of the HEART Pathway </a:t>
            </a:r>
          </a:p>
          <a:p>
            <a:pPr lvl="1"/>
            <a:r>
              <a:rPr lang="en-US" sz="2200"/>
              <a:t>decreased objective cardiac testing at 30 days by 12.1% (68.8% versus 56.7%; </a:t>
            </a:r>
            <a:r>
              <a:rPr lang="en-US" sz="2200" i="1"/>
              <a:t>P</a:t>
            </a:r>
            <a:r>
              <a:rPr lang="en-US" sz="2200"/>
              <a:t>=0.048) </a:t>
            </a:r>
          </a:p>
          <a:p>
            <a:pPr lvl="1"/>
            <a:r>
              <a:rPr lang="en-US" sz="2200"/>
              <a:t>decreased length of stay by 12 hours (9.9 versus 21.9 hours; </a:t>
            </a:r>
            <a:r>
              <a:rPr lang="en-US" sz="2200" i="1"/>
              <a:t>P</a:t>
            </a:r>
            <a:r>
              <a:rPr lang="en-US" sz="2200"/>
              <a:t>=0.013)</a:t>
            </a:r>
          </a:p>
          <a:p>
            <a:pPr lvl="1"/>
            <a:r>
              <a:rPr lang="en-US" sz="2200"/>
              <a:t>increased early discharges by 21.3% (39.7% versus 18.4%; </a:t>
            </a:r>
            <a:r>
              <a:rPr lang="en-US" sz="2200" i="1"/>
              <a:t>P</a:t>
            </a:r>
            <a:r>
              <a:rPr lang="en-US" sz="2200"/>
              <a:t>&lt;0.001). </a:t>
            </a:r>
          </a:p>
          <a:p>
            <a:pPr lvl="1"/>
            <a:r>
              <a:rPr lang="en-US" sz="2200"/>
              <a:t>No patients identified for early discharge had MACE major adverse cardiac events within 30 days.</a:t>
            </a:r>
          </a:p>
          <a:p>
            <a:r>
              <a:rPr lang="en-US" sz="2200"/>
              <a:t>Helps get Emergency Medicine, Admitting Physicians, and Cardiology Consultants on the same pathway</a:t>
            </a:r>
          </a:p>
        </p:txBody>
      </p:sp>
    </p:spTree>
    <p:extLst>
      <p:ext uri="{BB962C8B-B14F-4D97-AF65-F5344CB8AC3E}">
        <p14:creationId xmlns:p14="http://schemas.microsoft.com/office/powerpoint/2010/main" val="34448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1DD9494-8DFA-D744-B166-586B416E6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47" y="938949"/>
            <a:ext cx="3890704" cy="49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E920C-7E1F-324D-90CC-86FDF311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n-US" sz="3600"/>
              <a:t>ECGs and Emergency Medicine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696C4-5C57-EA40-9C80-33CFA1829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 lnSpcReduction="10000"/>
          </a:bodyPr>
          <a:lstStyle/>
          <a:p>
            <a:r>
              <a:rPr lang="en-US" dirty="0"/>
              <a:t>EM Physicians read about 25 ECGs a day</a:t>
            </a:r>
          </a:p>
          <a:p>
            <a:pPr lvl="1"/>
            <a:r>
              <a:rPr lang="en-US" sz="2800" dirty="0"/>
              <a:t>ECGs done at triage and immediately handed to a physician to make sure we have no misses</a:t>
            </a:r>
          </a:p>
          <a:p>
            <a:pPr lvl="1"/>
            <a:r>
              <a:rPr lang="en-US" sz="2800" dirty="0"/>
              <a:t>Reasons:</a:t>
            </a:r>
          </a:p>
          <a:p>
            <a:pPr lvl="2"/>
            <a:r>
              <a:rPr lang="en-US" sz="2800" dirty="0"/>
              <a:t>Syncope</a:t>
            </a:r>
          </a:p>
          <a:p>
            <a:pPr lvl="2"/>
            <a:r>
              <a:rPr lang="en-US" sz="2800" dirty="0"/>
              <a:t>Chest pain</a:t>
            </a:r>
          </a:p>
          <a:p>
            <a:pPr lvl="2"/>
            <a:r>
              <a:rPr lang="en-US" sz="2800" dirty="0"/>
              <a:t>Shortness of breath</a:t>
            </a:r>
          </a:p>
          <a:p>
            <a:pPr lvl="2"/>
            <a:r>
              <a:rPr lang="en-US" sz="2800" dirty="0"/>
              <a:t>Weakness</a:t>
            </a:r>
          </a:p>
          <a:p>
            <a:pPr lvl="2"/>
            <a:r>
              <a:rPr lang="en-US" sz="2800" dirty="0"/>
              <a:t>Cough</a:t>
            </a:r>
          </a:p>
          <a:p>
            <a:pPr lvl="2"/>
            <a:r>
              <a:rPr lang="en-US" sz="2800" dirty="0"/>
              <a:t>Electrolyte abnormalities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316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E920C-7E1F-324D-90CC-86FDF311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n-US" sz="3600"/>
              <a:t>ECGs and Emergency Medicine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696C4-5C57-EA40-9C80-33CFA1829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 lnSpcReduction="10000"/>
          </a:bodyPr>
          <a:lstStyle/>
          <a:p>
            <a:r>
              <a:rPr lang="en-US" sz="3200" dirty="0"/>
              <a:t>Need to find the classic STEMI’s </a:t>
            </a:r>
          </a:p>
          <a:p>
            <a:r>
              <a:rPr lang="en-US" sz="3200" dirty="0"/>
              <a:t>On the lookout for STEMI equivalents </a:t>
            </a:r>
          </a:p>
          <a:p>
            <a:r>
              <a:rPr lang="en-US" sz="3200" dirty="0"/>
              <a:t>Always on guard for hyperkalemia (the syphilis of ECGs) and LVH as well as the problems with LBBB</a:t>
            </a:r>
          </a:p>
          <a:p>
            <a:r>
              <a:rPr lang="en-US" sz="3200" dirty="0"/>
              <a:t>Need to get the other patients on the right pathway (mini-rule out, observation, inpatient, cardiology, </a:t>
            </a:r>
            <a:r>
              <a:rPr lang="en-US" sz="3200" dirty="0" err="1"/>
              <a:t>etc</a:t>
            </a:r>
            <a:r>
              <a:rPr lang="en-US" sz="3200" dirty="0"/>
              <a:t>) and avoid a MACE at 30 days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504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3E859E-BCBF-4E66-BDB2-B45C4078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2741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AEE7E-B925-446D-8A61-75BFE40B8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217573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10A9A0-D35F-564F-B83E-308A3DFA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STEMI – yes or no?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Cath Lab activation – yes or no?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5D527E-542C-44E0-8FC2-F03B24CFA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466471"/>
            <a:ext cx="12188952" cy="4391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053BA-E5E4-DB42-9534-9CA716DA5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1" y="3172088"/>
            <a:ext cx="4954693" cy="25485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7D785-2240-694C-BAA2-2E3378400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New ST-segment elevation at the J point in </a:t>
            </a:r>
            <a:r>
              <a:rPr lang="en-US" sz="2400" b="1" dirty="0">
                <a:solidFill>
                  <a:srgbClr val="000000"/>
                </a:solidFill>
              </a:rPr>
              <a:t>2 contiguous leads </a:t>
            </a:r>
            <a:r>
              <a:rPr lang="en-US" sz="2400" dirty="0">
                <a:solidFill>
                  <a:srgbClr val="000000"/>
                </a:solidFill>
              </a:rPr>
              <a:t>with the cutoff point as greater than 0.1 mV in all leads other than V2 or V3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Women all ages: V2-V3 the cutoff point greater than 0.15 mV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Men &gt; 40: V2-V3 the cutoff point is greater than 0.2 mV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Men &lt; 40: V2-V3 the cutoff point greater than 0.25</a:t>
            </a:r>
          </a:p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CC6B-4580-8E4C-84A5-B4547D03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… or just count the asterisks!!! ***+*** = STEMI</a:t>
            </a:r>
          </a:p>
        </p:txBody>
      </p:sp>
      <p:pic>
        <p:nvPicPr>
          <p:cNvPr id="5" name="Picture 4" descr="A picture containing text, screen, map, game&#10;&#10;Description automatically generated">
            <a:extLst>
              <a:ext uri="{FF2B5EF4-FFF2-40B4-BE49-F238E27FC236}">
                <a16:creationId xmlns:a16="http://schemas.microsoft.com/office/drawing/2014/main" id="{E6831E3B-A1C0-044C-B785-6A2F0F6A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9688"/>
            <a:ext cx="11364913" cy="4495800"/>
          </a:xfrm>
          <a:prstGeom prst="rect">
            <a:avLst/>
          </a:prstGeom>
        </p:spPr>
      </p:pic>
      <p:pic>
        <p:nvPicPr>
          <p:cNvPr id="7" name="Picture 6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21D99C50-C0DF-4649-A940-39A061F8F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4619625"/>
            <a:ext cx="11364913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BD675-4389-C746-9C1D-6B17A306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But what about the STEMI equivalents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E7922A-6089-4B77-9471-44097F7C6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25959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066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A071-F8E1-2E41-B9E0-6FBCD9B3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deWinter</a:t>
            </a:r>
            <a:r>
              <a:rPr lang="en-US" dirty="0"/>
              <a:t> ST-T Wave</a:t>
            </a:r>
          </a:p>
        </p:txBody>
      </p:sp>
      <p:pic>
        <p:nvPicPr>
          <p:cNvPr id="6" name="Picture 5" descr="A white sign with black text&#10;&#10;Description automatically generated">
            <a:extLst>
              <a:ext uri="{FF2B5EF4-FFF2-40B4-BE49-F238E27FC236}">
                <a16:creationId xmlns:a16="http://schemas.microsoft.com/office/drawing/2014/main" id="{3BE09CC1-1DDF-FC45-A01B-B8488A16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1374"/>
            <a:ext cx="4723514" cy="4531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43301-6923-5640-BAE0-7748F6259872}"/>
              </a:ext>
            </a:extLst>
          </p:cNvPr>
          <p:cNvSpPr txBox="1"/>
          <p:nvPr/>
        </p:nvSpPr>
        <p:spPr>
          <a:xfrm>
            <a:off x="5929745" y="1961374"/>
            <a:ext cx="50855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Indicative of proximal LAD occlusion in 2% of patients with anterior myocardial infarction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Do not evolve</a:t>
            </a:r>
          </a:p>
        </p:txBody>
      </p:sp>
    </p:spTree>
    <p:extLst>
      <p:ext uri="{BB962C8B-B14F-4D97-AF65-F5344CB8AC3E}">
        <p14:creationId xmlns:p14="http://schemas.microsoft.com/office/powerpoint/2010/main" val="4207970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7FE2E-D8F9-9B44-B7A7-5DFB534F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67" y="0"/>
            <a:ext cx="5403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696</Words>
  <Application>Microsoft Macintosh PowerPoint</Application>
  <PresentationFormat>Widescreen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Emergency Medicine and Acute Coronary Syndrome</vt:lpstr>
      <vt:lpstr>PowerPoint Presentation</vt:lpstr>
      <vt:lpstr>ECGs and Emergency Medicine</vt:lpstr>
      <vt:lpstr>ECGs and Emergency Medicine</vt:lpstr>
      <vt:lpstr>STEMI – yes or no?  Cath Lab activation – yes or no? </vt:lpstr>
      <vt:lpstr>… or just count the asterisks!!! ***+*** = STEMI</vt:lpstr>
      <vt:lpstr>But what about the STEMI equivalents</vt:lpstr>
      <vt:lpstr>deWinter ST-T Wave</vt:lpstr>
      <vt:lpstr>PowerPoint Presentation</vt:lpstr>
      <vt:lpstr>Hyperacute T Waves</vt:lpstr>
      <vt:lpstr>PowerPoint Presentation</vt:lpstr>
      <vt:lpstr>PowerPoint Presentation</vt:lpstr>
      <vt:lpstr>Wellens’ sign – warning for critical stenosis of LAD</vt:lpstr>
      <vt:lpstr>Shark Fin Waves</vt:lpstr>
      <vt:lpstr>Sgarbossa criteria for LBBB</vt:lpstr>
      <vt:lpstr>Posterior STEMI</vt:lpstr>
      <vt:lpstr>Isolated Posterior MI</vt:lpstr>
      <vt:lpstr>aVR</vt:lpstr>
      <vt:lpstr>Isolated elevation in AVR as a STEMI equivalent</vt:lpstr>
      <vt:lpstr>PowerPoint Presentation</vt:lpstr>
      <vt:lpstr>The HEART SCORE and the HEART PATHWAY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Medicine and Acute Coronary Syndrome</dc:title>
  <dc:creator>Hamilton,Richard</dc:creator>
  <cp:lastModifiedBy>Hamilton,Richard</cp:lastModifiedBy>
  <cp:revision>4</cp:revision>
  <dcterms:created xsi:type="dcterms:W3CDTF">2020-02-28T20:03:56Z</dcterms:created>
  <dcterms:modified xsi:type="dcterms:W3CDTF">2020-02-28T20:09:08Z</dcterms:modified>
</cp:coreProperties>
</file>