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1" r:id="rId2"/>
  </p:sldMasterIdLst>
  <p:notesMasterIdLst>
    <p:notesMasterId r:id="rId34"/>
  </p:notesMasterIdLst>
  <p:handoutMasterIdLst>
    <p:handoutMasterId r:id="rId35"/>
  </p:handoutMasterIdLst>
  <p:sldIdLst>
    <p:sldId id="566" r:id="rId3"/>
    <p:sldId id="568" r:id="rId4"/>
    <p:sldId id="533" r:id="rId5"/>
    <p:sldId id="534" r:id="rId6"/>
    <p:sldId id="469" r:id="rId7"/>
    <p:sldId id="544" r:id="rId8"/>
    <p:sldId id="551" r:id="rId9"/>
    <p:sldId id="412" r:id="rId10"/>
    <p:sldId id="494" r:id="rId11"/>
    <p:sldId id="420" r:id="rId12"/>
    <p:sldId id="570" r:id="rId13"/>
    <p:sldId id="580" r:id="rId14"/>
    <p:sldId id="569" r:id="rId15"/>
    <p:sldId id="558" r:id="rId16"/>
    <p:sldId id="557" r:id="rId17"/>
    <p:sldId id="561" r:id="rId18"/>
    <p:sldId id="560" r:id="rId19"/>
    <p:sldId id="572" r:id="rId20"/>
    <p:sldId id="581" r:id="rId21"/>
    <p:sldId id="574" r:id="rId22"/>
    <p:sldId id="575" r:id="rId23"/>
    <p:sldId id="577" r:id="rId24"/>
    <p:sldId id="553" r:id="rId25"/>
    <p:sldId id="552" r:id="rId26"/>
    <p:sldId id="584" r:id="rId27"/>
    <p:sldId id="435" r:id="rId28"/>
    <p:sldId id="587" r:id="rId29"/>
    <p:sldId id="585" r:id="rId30"/>
    <p:sldId id="582" r:id="rId31"/>
    <p:sldId id="583" r:id="rId32"/>
    <p:sldId id="58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C2DEA299-3F20-4568-96B2-0D568D54CB3A}">
          <p14:sldIdLst/>
        </p14:section>
        <p14:section name="Therapy Awareness" id="{A15EEF87-9DB7-4BA1-B41D-9CE8BA56CB10}">
          <p14:sldIdLst>
            <p14:sldId id="566"/>
            <p14:sldId id="568"/>
            <p14:sldId id="533"/>
            <p14:sldId id="534"/>
            <p14:sldId id="469"/>
            <p14:sldId id="544"/>
            <p14:sldId id="551"/>
          </p14:sldIdLst>
        </p14:section>
        <p14:section name="WATCHMAN(TM)" id="{00326920-1A1D-4188-9883-C8F2550A4954}">
          <p14:sldIdLst>
            <p14:sldId id="412"/>
            <p14:sldId id="494"/>
            <p14:sldId id="420"/>
          </p14:sldIdLst>
        </p14:section>
        <p14:section name="Clinical Data" id="{BBF6732C-7EE8-40F3-A48B-37E675D70F19}">
          <p14:sldIdLst>
            <p14:sldId id="570"/>
            <p14:sldId id="580"/>
            <p14:sldId id="569"/>
            <p14:sldId id="558"/>
            <p14:sldId id="557"/>
            <p14:sldId id="561"/>
            <p14:sldId id="560"/>
            <p14:sldId id="572"/>
            <p14:sldId id="581"/>
            <p14:sldId id="574"/>
            <p14:sldId id="575"/>
            <p14:sldId id="577"/>
            <p14:sldId id="553"/>
            <p14:sldId id="552"/>
            <p14:sldId id="584"/>
            <p14:sldId id="435"/>
            <p14:sldId id="587"/>
            <p14:sldId id="585"/>
            <p14:sldId id="582"/>
            <p14:sldId id="583"/>
            <p14:sldId id="588"/>
          </p14:sldIdLst>
        </p14:section>
      </p14:sectionLst>
    </p:ext>
    <p:ext uri="{EFAFB233-063F-42B5-8137-9DF3F51BA10A}">
      <p15:sldGuideLst xmlns:p15="http://schemas.microsoft.com/office/powerpoint/2012/main">
        <p15:guide id="1" orient="horz" pos="1584">
          <p15:clr>
            <a:srgbClr val="A4A3A4"/>
          </p15:clr>
        </p15:guide>
        <p15:guide id="2" pos="2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edith, Melissa" initials="MM"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FF3300"/>
    <a:srgbClr val="50565C"/>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88066" autoAdjust="0"/>
  </p:normalViewPr>
  <p:slideViewPr>
    <p:cSldViewPr>
      <p:cViewPr varScale="1">
        <p:scale>
          <a:sx n="82" d="100"/>
          <a:sy n="82" d="100"/>
        </p:scale>
        <p:origin x="176" y="560"/>
      </p:cViewPr>
      <p:guideLst>
        <p:guide orient="horz" pos="1584"/>
        <p:guide pos="2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5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ser>
          <c:idx val="0"/>
          <c:order val="0"/>
          <c:tx>
            <c:strRef>
              <c:f>Sheet1!$B$1</c:f>
              <c:strCache>
                <c:ptCount val="1"/>
                <c:pt idx="0">
                  <c:v>Proc/Device Rel. Safety AE w/in 7 days </c:v>
                </c:pt>
              </c:strCache>
            </c:strRef>
          </c:tx>
          <c:invertIfNegative val="0"/>
          <c:dPt>
            <c:idx val="0"/>
            <c:invertIfNegative val="0"/>
            <c:bubble3D val="0"/>
            <c:spPr>
              <a:solidFill>
                <a:schemeClr val="accent3"/>
              </a:solidFill>
              <a:ln w="19050">
                <a:solidFill>
                  <a:schemeClr val="accent1"/>
                </a:solidFill>
              </a:ln>
            </c:spPr>
            <c:extLst>
              <c:ext xmlns:c16="http://schemas.microsoft.com/office/drawing/2014/chart" uri="{C3380CC4-5D6E-409C-BE32-E72D297353CC}">
                <c16:uniqueId val="{00000001-F6A9-4A85-803E-F18617550863}"/>
              </c:ext>
            </c:extLst>
          </c:dPt>
          <c:dPt>
            <c:idx val="1"/>
            <c:invertIfNegative val="0"/>
            <c:bubble3D val="0"/>
            <c:spPr>
              <a:solidFill>
                <a:schemeClr val="accent3"/>
              </a:solidFill>
              <a:ln>
                <a:solidFill>
                  <a:schemeClr val="accent1"/>
                </a:solidFill>
              </a:ln>
            </c:spPr>
            <c:extLst>
              <c:ext xmlns:c16="http://schemas.microsoft.com/office/drawing/2014/chart" uri="{C3380CC4-5D6E-409C-BE32-E72D297353CC}">
                <c16:uniqueId val="{00000003-F6A9-4A85-803E-F18617550863}"/>
              </c:ext>
            </c:extLst>
          </c:dPt>
          <c:dPt>
            <c:idx val="2"/>
            <c:invertIfNegative val="0"/>
            <c:bubble3D val="0"/>
            <c:spPr>
              <a:solidFill>
                <a:srgbClr val="FF0000"/>
              </a:solidFill>
              <a:ln>
                <a:solidFill>
                  <a:schemeClr val="accent1"/>
                </a:solidFill>
              </a:ln>
            </c:spPr>
            <c:extLst>
              <c:ext xmlns:c16="http://schemas.microsoft.com/office/drawing/2014/chart" uri="{C3380CC4-5D6E-409C-BE32-E72D297353CC}">
                <c16:uniqueId val="{00000005-F6A9-4A85-803E-F18617550863}"/>
              </c:ext>
            </c:extLst>
          </c:dPt>
          <c:dPt>
            <c:idx val="3"/>
            <c:invertIfNegative val="0"/>
            <c:bubble3D val="0"/>
            <c:spPr>
              <a:solidFill>
                <a:srgbClr val="008ECD"/>
              </a:solidFill>
              <a:ln>
                <a:solidFill>
                  <a:schemeClr val="accent1"/>
                </a:solidFill>
              </a:ln>
            </c:spPr>
            <c:extLst>
              <c:ext xmlns:c16="http://schemas.microsoft.com/office/drawing/2014/chart" uri="{C3380CC4-5D6E-409C-BE32-E72D297353CC}">
                <c16:uniqueId val="{00000007-F6A9-4A85-803E-F18617550863}"/>
              </c:ext>
            </c:extLst>
          </c:dPt>
          <c:dPt>
            <c:idx val="4"/>
            <c:invertIfNegative val="0"/>
            <c:bubble3D val="0"/>
            <c:spPr>
              <a:solidFill>
                <a:schemeClr val="bg1">
                  <a:lumMod val="95000"/>
                </a:schemeClr>
              </a:solidFill>
              <a:ln>
                <a:solidFill>
                  <a:schemeClr val="accent1"/>
                </a:solidFill>
              </a:ln>
            </c:spPr>
            <c:extLst>
              <c:ext xmlns:c16="http://schemas.microsoft.com/office/drawing/2014/chart" uri="{C3380CC4-5D6E-409C-BE32-E72D297353CC}">
                <c16:uniqueId val="{00000009-F6A9-4A85-803E-F18617550863}"/>
              </c:ext>
            </c:extLst>
          </c:dPt>
          <c:dLbls>
            <c:dLbl>
              <c:idx val="5"/>
              <c:tx>
                <c:rich>
                  <a:bodyPr/>
                  <a:lstStyle/>
                  <a:p>
                    <a:r>
                      <a:rPr lang="en-US"/>
                      <a:t>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6A9-4A85-803E-F18617550863}"/>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PROTECT AF
1st Half</c:v>
                </c:pt>
                <c:pt idx="1">
                  <c:v>PROTECT AF
2nd Half</c:v>
                </c:pt>
                <c:pt idx="2">
                  <c:v>CAP </c:v>
                </c:pt>
                <c:pt idx="3">
                  <c:v>PREVAIL</c:v>
                </c:pt>
                <c:pt idx="4">
                  <c:v>CAP2 </c:v>
                </c:pt>
                <c:pt idx="5">
                  <c:v>EWOLUTION*</c:v>
                </c:pt>
              </c:strCache>
            </c:strRef>
          </c:cat>
          <c:val>
            <c:numRef>
              <c:f>Sheet1!$B$2:$B$7</c:f>
              <c:numCache>
                <c:formatCode>0.00%</c:formatCode>
                <c:ptCount val="6"/>
                <c:pt idx="0">
                  <c:v>9.9000000000000005E-2</c:v>
                </c:pt>
                <c:pt idx="1">
                  <c:v>4.8000000000000001E-2</c:v>
                </c:pt>
                <c:pt idx="2">
                  <c:v>4.1000000000000002E-2</c:v>
                </c:pt>
                <c:pt idx="3">
                  <c:v>4.1000000000000002E-2</c:v>
                </c:pt>
                <c:pt idx="4">
                  <c:v>3.7999999999999999E-2</c:v>
                </c:pt>
                <c:pt idx="5">
                  <c:v>2.7E-2</c:v>
                </c:pt>
              </c:numCache>
            </c:numRef>
          </c:val>
          <c:extLst>
            <c:ext xmlns:c16="http://schemas.microsoft.com/office/drawing/2014/chart" uri="{C3380CC4-5D6E-409C-BE32-E72D297353CC}">
              <c16:uniqueId val="{0000000B-F6A9-4A85-803E-F18617550863}"/>
            </c:ext>
          </c:extLst>
        </c:ser>
        <c:dLbls>
          <c:showLegendKey val="0"/>
          <c:showVal val="0"/>
          <c:showCatName val="0"/>
          <c:showSerName val="0"/>
          <c:showPercent val="0"/>
          <c:showBubbleSize val="0"/>
        </c:dLbls>
        <c:gapWidth val="76"/>
        <c:overlap val="77"/>
        <c:axId val="167676928"/>
        <c:axId val="167686912"/>
      </c:barChart>
      <c:catAx>
        <c:axId val="167676928"/>
        <c:scaling>
          <c:orientation val="minMax"/>
        </c:scaling>
        <c:delete val="0"/>
        <c:axPos val="b"/>
        <c:numFmt formatCode="General" sourceLinked="0"/>
        <c:majorTickMark val="out"/>
        <c:minorTickMark val="none"/>
        <c:tickLblPos val="nextTo"/>
        <c:txPr>
          <a:bodyPr/>
          <a:lstStyle/>
          <a:p>
            <a:pPr>
              <a:defRPr sz="1300" b="1" baseline="0">
                <a:solidFill>
                  <a:schemeClr val="tx2"/>
                </a:solidFill>
              </a:defRPr>
            </a:pPr>
            <a:endParaRPr lang="en-US"/>
          </a:p>
        </c:txPr>
        <c:crossAx val="167686912"/>
        <c:crosses val="autoZero"/>
        <c:auto val="1"/>
        <c:lblAlgn val="ctr"/>
        <c:lblOffset val="100"/>
        <c:noMultiLvlLbl val="0"/>
      </c:catAx>
      <c:valAx>
        <c:axId val="167686912"/>
        <c:scaling>
          <c:orientation val="minMax"/>
        </c:scaling>
        <c:delete val="0"/>
        <c:axPos val="l"/>
        <c:title>
          <c:tx>
            <c:rich>
              <a:bodyPr rot="0" vert="horz"/>
              <a:lstStyle/>
              <a:p>
                <a:pPr>
                  <a:defRPr sz="1400" baseline="0">
                    <a:solidFill>
                      <a:schemeClr val="tx1"/>
                    </a:solidFill>
                  </a:defRPr>
                </a:pPr>
                <a:r>
                  <a:rPr lang="en-US" sz="1400" baseline="0" dirty="0">
                    <a:solidFill>
                      <a:schemeClr val="tx1"/>
                    </a:solidFill>
                  </a:rPr>
                  <a:t>Patients </a:t>
                </a:r>
              </a:p>
              <a:p>
                <a:pPr>
                  <a:defRPr sz="1400" baseline="0">
                    <a:solidFill>
                      <a:schemeClr val="tx1"/>
                    </a:solidFill>
                  </a:defRPr>
                </a:pPr>
                <a:r>
                  <a:rPr lang="en-US" sz="1400" baseline="0" dirty="0">
                    <a:solidFill>
                      <a:schemeClr val="tx1"/>
                    </a:solidFill>
                  </a:rPr>
                  <a:t>With </a:t>
                </a:r>
              </a:p>
              <a:p>
                <a:pPr>
                  <a:defRPr sz="1400" baseline="0">
                    <a:solidFill>
                      <a:schemeClr val="tx1"/>
                    </a:solidFill>
                  </a:defRPr>
                </a:pPr>
                <a:r>
                  <a:rPr lang="en-US" sz="1400" baseline="0" dirty="0">
                    <a:solidFill>
                      <a:schemeClr val="tx1"/>
                    </a:solidFill>
                  </a:rPr>
                  <a:t>Safety </a:t>
                </a:r>
              </a:p>
              <a:p>
                <a:pPr>
                  <a:defRPr sz="1400" baseline="0">
                    <a:solidFill>
                      <a:schemeClr val="tx1"/>
                    </a:solidFill>
                  </a:defRPr>
                </a:pPr>
                <a:r>
                  <a:rPr lang="en-US" sz="1400" baseline="0" dirty="0">
                    <a:solidFill>
                      <a:schemeClr val="tx1"/>
                    </a:solidFill>
                  </a:rPr>
                  <a:t>Event</a:t>
                </a:r>
              </a:p>
              <a:p>
                <a:pPr>
                  <a:defRPr sz="1400" baseline="0">
                    <a:solidFill>
                      <a:schemeClr val="tx1"/>
                    </a:solidFill>
                  </a:defRPr>
                </a:pPr>
                <a:r>
                  <a:rPr lang="en-US" sz="1400" baseline="0" dirty="0">
                    <a:solidFill>
                      <a:schemeClr val="tx1"/>
                    </a:solidFill>
                  </a:rPr>
                  <a:t>(%)</a:t>
                </a:r>
              </a:p>
            </c:rich>
          </c:tx>
          <c:layout>
            <c:manualLayout>
              <c:xMode val="edge"/>
              <c:yMode val="edge"/>
              <c:x val="4.4568247732078622E-3"/>
              <c:y val="0.37817631540452068"/>
            </c:manualLayout>
          </c:layout>
          <c:overlay val="0"/>
        </c:title>
        <c:numFmt formatCode="0%" sourceLinked="0"/>
        <c:majorTickMark val="out"/>
        <c:minorTickMark val="none"/>
        <c:tickLblPos val="nextTo"/>
        <c:txPr>
          <a:bodyPr/>
          <a:lstStyle/>
          <a:p>
            <a:pPr>
              <a:defRPr b="1">
                <a:solidFill>
                  <a:schemeClr val="tx2"/>
                </a:solidFill>
              </a:defRPr>
            </a:pPr>
            <a:endParaRPr lang="en-US"/>
          </a:p>
        </c:txPr>
        <c:crossAx val="167676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57342698544296"/>
          <c:y val="2.741536545219983E-2"/>
          <c:w val="0.68713602141260932"/>
          <c:h val="0.65287846434449937"/>
        </c:manualLayout>
      </c:layout>
      <c:barChart>
        <c:barDir val="col"/>
        <c:grouping val="clustered"/>
        <c:varyColors val="0"/>
        <c:ser>
          <c:idx val="0"/>
          <c:order val="0"/>
          <c:tx>
            <c:strRef>
              <c:f>Sheet1!$B$1</c:f>
              <c:strCache>
                <c:ptCount val="1"/>
                <c:pt idx="0">
                  <c:v>Pericardial Tamponade</c:v>
                </c:pt>
              </c:strCache>
            </c:strRef>
          </c:tx>
          <c:invertIfNegative val="0"/>
          <c:cat>
            <c:strRef>
              <c:f>Sheet1!$A$2:$A$8</c:f>
              <c:strCache>
                <c:ptCount val="7"/>
                <c:pt idx="0">
                  <c:v>PROTECT AF (n=463)</c:v>
                </c:pt>
                <c:pt idx="1">
                  <c:v>CAP (n=566)</c:v>
                </c:pt>
                <c:pt idx="2">
                  <c:v>PREVAIL (n=269)</c:v>
                </c:pt>
                <c:pt idx="3">
                  <c:v>CAP2 (n=579)</c:v>
                </c:pt>
                <c:pt idx="5">
                  <c:v>EWOLUTION (n=1021)</c:v>
                </c:pt>
                <c:pt idx="6">
                  <c:v>US Cohort (n=3822)</c:v>
                </c:pt>
              </c:strCache>
            </c:strRef>
          </c:cat>
          <c:val>
            <c:numRef>
              <c:f>Sheet1!$B$2:$B$8</c:f>
              <c:numCache>
                <c:formatCode>0.00%</c:formatCode>
                <c:ptCount val="7"/>
                <c:pt idx="0">
                  <c:v>4.2999999999999997E-2</c:v>
                </c:pt>
                <c:pt idx="1">
                  <c:v>1.4E-2</c:v>
                </c:pt>
                <c:pt idx="2">
                  <c:v>1.9E-2</c:v>
                </c:pt>
                <c:pt idx="3">
                  <c:v>1.9E-2</c:v>
                </c:pt>
                <c:pt idx="5">
                  <c:v>2.8999999999999998E-3</c:v>
                </c:pt>
                <c:pt idx="6">
                  <c:v>1.0200000000000001E-2</c:v>
                </c:pt>
              </c:numCache>
            </c:numRef>
          </c:val>
          <c:extLst>
            <c:ext xmlns:c16="http://schemas.microsoft.com/office/drawing/2014/chart" uri="{C3380CC4-5D6E-409C-BE32-E72D297353CC}">
              <c16:uniqueId val="{00000000-400E-4D5C-8969-3D7994C9CD7C}"/>
            </c:ext>
          </c:extLst>
        </c:ser>
        <c:ser>
          <c:idx val="1"/>
          <c:order val="1"/>
          <c:tx>
            <c:strRef>
              <c:f>Sheet1!$C$1</c:f>
              <c:strCache>
                <c:ptCount val="1"/>
                <c:pt idx="0">
                  <c:v>Procedure-Related Stroke</c:v>
                </c:pt>
              </c:strCache>
            </c:strRef>
          </c:tx>
          <c:invertIfNegative val="0"/>
          <c:cat>
            <c:strRef>
              <c:f>Sheet1!$A$2:$A$8</c:f>
              <c:strCache>
                <c:ptCount val="7"/>
                <c:pt idx="0">
                  <c:v>PROTECT AF (n=463)</c:v>
                </c:pt>
                <c:pt idx="1">
                  <c:v>CAP (n=566)</c:v>
                </c:pt>
                <c:pt idx="2">
                  <c:v>PREVAIL (n=269)</c:v>
                </c:pt>
                <c:pt idx="3">
                  <c:v>CAP2 (n=579)</c:v>
                </c:pt>
                <c:pt idx="5">
                  <c:v>EWOLUTION (n=1021)</c:v>
                </c:pt>
                <c:pt idx="6">
                  <c:v>US Cohort (n=3822)</c:v>
                </c:pt>
              </c:strCache>
            </c:strRef>
          </c:cat>
          <c:val>
            <c:numRef>
              <c:f>Sheet1!$C$2:$C$8</c:f>
              <c:numCache>
                <c:formatCode>0.00%</c:formatCode>
                <c:ptCount val="7"/>
                <c:pt idx="0">
                  <c:v>1.15E-2</c:v>
                </c:pt>
                <c:pt idx="1">
                  <c:v>0</c:v>
                </c:pt>
                <c:pt idx="2">
                  <c:v>3.7000000000000002E-3</c:v>
                </c:pt>
                <c:pt idx="3">
                  <c:v>3.5000000000000001E-3</c:v>
                </c:pt>
                <c:pt idx="5">
                  <c:v>1E-3</c:v>
                </c:pt>
                <c:pt idx="6">
                  <c:v>7.7999999999999999E-4</c:v>
                </c:pt>
              </c:numCache>
            </c:numRef>
          </c:val>
          <c:extLst>
            <c:ext xmlns:c16="http://schemas.microsoft.com/office/drawing/2014/chart" uri="{C3380CC4-5D6E-409C-BE32-E72D297353CC}">
              <c16:uniqueId val="{00000001-400E-4D5C-8969-3D7994C9CD7C}"/>
            </c:ext>
          </c:extLst>
        </c:ser>
        <c:ser>
          <c:idx val="2"/>
          <c:order val="2"/>
          <c:tx>
            <c:strRef>
              <c:f>Sheet1!$D$1</c:f>
              <c:strCache>
                <c:ptCount val="1"/>
                <c:pt idx="0">
                  <c:v>Device Embolization</c:v>
                </c:pt>
              </c:strCache>
            </c:strRef>
          </c:tx>
          <c:invertIfNegative val="0"/>
          <c:cat>
            <c:strRef>
              <c:f>Sheet1!$A$2:$A$8</c:f>
              <c:strCache>
                <c:ptCount val="7"/>
                <c:pt idx="0">
                  <c:v>PROTECT AF (n=463)</c:v>
                </c:pt>
                <c:pt idx="1">
                  <c:v>CAP (n=566)</c:v>
                </c:pt>
                <c:pt idx="2">
                  <c:v>PREVAIL (n=269)</c:v>
                </c:pt>
                <c:pt idx="3">
                  <c:v>CAP2 (n=579)</c:v>
                </c:pt>
                <c:pt idx="5">
                  <c:v>EWOLUTION (n=1021)</c:v>
                </c:pt>
                <c:pt idx="6">
                  <c:v>US Cohort (n=3822)</c:v>
                </c:pt>
              </c:strCache>
            </c:strRef>
          </c:cat>
          <c:val>
            <c:numRef>
              <c:f>Sheet1!$D$2:$D$8</c:f>
              <c:numCache>
                <c:formatCode>0.00%</c:formatCode>
                <c:ptCount val="7"/>
                <c:pt idx="0">
                  <c:v>6.0000000000000001E-3</c:v>
                </c:pt>
                <c:pt idx="1">
                  <c:v>2E-3</c:v>
                </c:pt>
                <c:pt idx="2">
                  <c:v>7.0000000000000001E-3</c:v>
                </c:pt>
                <c:pt idx="3">
                  <c:v>0</c:v>
                </c:pt>
                <c:pt idx="5">
                  <c:v>2E-3</c:v>
                </c:pt>
                <c:pt idx="6">
                  <c:v>2.3999999999999998E-3</c:v>
                </c:pt>
              </c:numCache>
            </c:numRef>
          </c:val>
          <c:extLst>
            <c:ext xmlns:c16="http://schemas.microsoft.com/office/drawing/2014/chart" uri="{C3380CC4-5D6E-409C-BE32-E72D297353CC}">
              <c16:uniqueId val="{00000002-400E-4D5C-8969-3D7994C9CD7C}"/>
            </c:ext>
          </c:extLst>
        </c:ser>
        <c:ser>
          <c:idx val="3"/>
          <c:order val="3"/>
          <c:tx>
            <c:strRef>
              <c:f>Sheet1!$E$1</c:f>
              <c:strCache>
                <c:ptCount val="1"/>
                <c:pt idx="0">
                  <c:v>Procedure-Related Death</c:v>
                </c:pt>
              </c:strCache>
            </c:strRef>
          </c:tx>
          <c:invertIfNegative val="0"/>
          <c:cat>
            <c:strRef>
              <c:f>Sheet1!$A$2:$A$8</c:f>
              <c:strCache>
                <c:ptCount val="7"/>
                <c:pt idx="0">
                  <c:v>PROTECT AF (n=463)</c:v>
                </c:pt>
                <c:pt idx="1">
                  <c:v>CAP (n=566)</c:v>
                </c:pt>
                <c:pt idx="2">
                  <c:v>PREVAIL (n=269)</c:v>
                </c:pt>
                <c:pt idx="3">
                  <c:v>CAP2 (n=579)</c:v>
                </c:pt>
                <c:pt idx="5">
                  <c:v>EWOLUTION (n=1021)</c:v>
                </c:pt>
                <c:pt idx="6">
                  <c:v>US Cohort (n=3822)</c:v>
                </c:pt>
              </c:strCache>
            </c:strRef>
          </c:cat>
          <c:val>
            <c:numRef>
              <c:f>Sheet1!$E$2:$E$8</c:f>
              <c:numCache>
                <c:formatCode>0.00%</c:formatCode>
                <c:ptCount val="7"/>
                <c:pt idx="0">
                  <c:v>0</c:v>
                </c:pt>
                <c:pt idx="1">
                  <c:v>0</c:v>
                </c:pt>
                <c:pt idx="2">
                  <c:v>0</c:v>
                </c:pt>
                <c:pt idx="3">
                  <c:v>0</c:v>
                </c:pt>
                <c:pt idx="5">
                  <c:v>1E-3</c:v>
                </c:pt>
                <c:pt idx="6">
                  <c:v>7.7999999999999999E-4</c:v>
                </c:pt>
              </c:numCache>
            </c:numRef>
          </c:val>
          <c:extLst>
            <c:ext xmlns:c16="http://schemas.microsoft.com/office/drawing/2014/chart" uri="{C3380CC4-5D6E-409C-BE32-E72D297353CC}">
              <c16:uniqueId val="{00000003-400E-4D5C-8969-3D7994C9CD7C}"/>
            </c:ext>
          </c:extLst>
        </c:ser>
        <c:dLbls>
          <c:showLegendKey val="0"/>
          <c:showVal val="0"/>
          <c:showCatName val="0"/>
          <c:showSerName val="0"/>
          <c:showPercent val="0"/>
          <c:showBubbleSize val="0"/>
        </c:dLbls>
        <c:gapWidth val="150"/>
        <c:axId val="167905152"/>
        <c:axId val="167906688"/>
      </c:barChart>
      <c:catAx>
        <c:axId val="167905152"/>
        <c:scaling>
          <c:orientation val="minMax"/>
        </c:scaling>
        <c:delete val="0"/>
        <c:axPos val="b"/>
        <c:numFmt formatCode="General" sourceLinked="0"/>
        <c:majorTickMark val="out"/>
        <c:minorTickMark val="none"/>
        <c:tickLblPos val="nextTo"/>
        <c:txPr>
          <a:bodyPr/>
          <a:lstStyle/>
          <a:p>
            <a:pPr>
              <a:defRPr baseline="0"/>
            </a:pPr>
            <a:endParaRPr lang="en-US"/>
          </a:p>
        </c:txPr>
        <c:crossAx val="167906688"/>
        <c:crosses val="autoZero"/>
        <c:auto val="1"/>
        <c:lblAlgn val="ctr"/>
        <c:lblOffset val="100"/>
        <c:noMultiLvlLbl val="0"/>
      </c:catAx>
      <c:valAx>
        <c:axId val="167906688"/>
        <c:scaling>
          <c:orientation val="minMax"/>
        </c:scaling>
        <c:delete val="0"/>
        <c:axPos val="l"/>
        <c:majorGridlines>
          <c:spPr>
            <a:ln>
              <a:solidFill>
                <a:schemeClr val="accent6">
                  <a:lumMod val="40000"/>
                  <a:lumOff val="60000"/>
                </a:schemeClr>
              </a:solidFill>
            </a:ln>
          </c:spPr>
        </c:majorGridlines>
        <c:title>
          <c:tx>
            <c:rich>
              <a:bodyPr rot="-5400000" vert="horz"/>
              <a:lstStyle/>
              <a:p>
                <a:pPr>
                  <a:defRPr sz="1400"/>
                </a:pPr>
                <a:r>
                  <a:rPr lang="en-US" sz="1400"/>
                  <a:t>Complication Rates</a:t>
                </a:r>
              </a:p>
            </c:rich>
          </c:tx>
          <c:layout>
            <c:manualLayout>
              <c:xMode val="edge"/>
              <c:yMode val="edge"/>
              <c:x val="1.1159926207110196E-2"/>
              <c:y val="0.19749855420614795"/>
            </c:manualLayout>
          </c:layout>
          <c:overlay val="0"/>
        </c:title>
        <c:numFmt formatCode="0.00%" sourceLinked="1"/>
        <c:majorTickMark val="out"/>
        <c:minorTickMark val="none"/>
        <c:tickLblPos val="nextTo"/>
        <c:crossAx val="167905152"/>
        <c:crosses val="autoZero"/>
        <c:crossBetween val="between"/>
        <c:majorUnit val="1.0000000000000002E-2"/>
      </c:valAx>
    </c:plotArea>
    <c:legend>
      <c:legendPos val="r"/>
      <c:layout>
        <c:manualLayout>
          <c:xMode val="edge"/>
          <c:yMode val="edge"/>
          <c:x val="0.65695962227756266"/>
          <c:y val="7.9481221344698899E-2"/>
          <c:w val="0.27652862573961351"/>
          <c:h val="0.23541260732238978"/>
        </c:manualLayout>
      </c:layout>
      <c:overlay val="0"/>
      <c:spPr>
        <a:solidFill>
          <a:schemeClr val="bg1"/>
        </a:solidFill>
        <a:ln>
          <a:solidFill>
            <a:schemeClr val="bg2">
              <a:lumMod val="75000"/>
            </a:schemeClr>
          </a:solidFill>
        </a:ln>
      </c:spPr>
    </c:legend>
    <c:plotVisOnly val="1"/>
    <c:dispBlanksAs val="gap"/>
    <c:showDLblsOverMax val="0"/>
  </c:chart>
  <c:txPr>
    <a:bodyPr/>
    <a:lstStyle/>
    <a:p>
      <a:pPr>
        <a:defRPr sz="1100" b="1" baseline="0">
          <a:solidFill>
            <a:schemeClr val="accent6">
              <a:lumMod val="75000"/>
            </a:schemeClr>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979166666666664E-2"/>
          <c:y val="3.5256410256410256E-2"/>
          <c:w val="0.90725"/>
          <c:h val="0.87076955118192234"/>
        </c:manualLayout>
      </c:layout>
      <c:scatterChart>
        <c:scatterStyle val="lineMarker"/>
        <c:varyColors val="0"/>
        <c:ser>
          <c:idx val="0"/>
          <c:order val="0"/>
          <c:tx>
            <c:strRef>
              <c:f>Sheet1!$B$1</c:f>
              <c:strCache>
                <c:ptCount val="1"/>
                <c:pt idx="0">
                  <c:v>Y-Values</c:v>
                </c:pt>
              </c:strCache>
            </c:strRef>
          </c:tx>
          <c:spPr>
            <a:ln w="28575">
              <a:noFill/>
            </a:ln>
            <a:effectLst>
              <a:outerShdw blurRad="50800" dist="38100" dir="2700000" algn="tl" rotWithShape="0">
                <a:prstClr val="black">
                  <a:alpha val="40000"/>
                </a:prstClr>
              </a:outerShdw>
            </a:effectLst>
          </c:spPr>
          <c:marker>
            <c:symbol val="circle"/>
            <c:size val="9"/>
            <c:spPr>
              <a:solidFill>
                <a:schemeClr val="accent2"/>
              </a:solidFill>
              <a:ln w="12700">
                <a:solidFill>
                  <a:schemeClr val="tx1"/>
                </a:solidFill>
              </a:ln>
              <a:effectLst>
                <a:outerShdw blurRad="50800" dist="38100" dir="2700000" algn="tl" rotWithShape="0">
                  <a:prstClr val="black">
                    <a:alpha val="40000"/>
                  </a:prstClr>
                </a:outerShdw>
              </a:effectLst>
              <a:scene3d>
                <a:camera prst="orthographicFront"/>
                <a:lightRig rig="threePt" dir="t"/>
              </a:scene3d>
              <a:sp3d/>
            </c:spPr>
          </c:marker>
          <c:dPt>
            <c:idx val="0"/>
            <c:marker>
              <c:symbol val="diamond"/>
              <c:size val="14"/>
            </c:marker>
            <c:bubble3D val="0"/>
            <c:extLst>
              <c:ext xmlns:c16="http://schemas.microsoft.com/office/drawing/2014/chart" uri="{C3380CC4-5D6E-409C-BE32-E72D297353CC}">
                <c16:uniqueId val="{00000000-A32C-40FC-8D1A-51CD92BCD493}"/>
              </c:ext>
            </c:extLst>
          </c:dPt>
          <c:dPt>
            <c:idx val="3"/>
            <c:bubble3D val="0"/>
            <c:extLst>
              <c:ext xmlns:c16="http://schemas.microsoft.com/office/drawing/2014/chart" uri="{C3380CC4-5D6E-409C-BE32-E72D297353CC}">
                <c16:uniqueId val="{00000001-A32C-40FC-8D1A-51CD92BCD493}"/>
              </c:ext>
            </c:extLst>
          </c:dPt>
          <c:dPt>
            <c:idx val="4"/>
            <c:bubble3D val="0"/>
            <c:extLst>
              <c:ext xmlns:c16="http://schemas.microsoft.com/office/drawing/2014/chart" uri="{C3380CC4-5D6E-409C-BE32-E72D297353CC}">
                <c16:uniqueId val="{00000002-A32C-40FC-8D1A-51CD92BCD493}"/>
              </c:ext>
            </c:extLst>
          </c:dPt>
          <c:errBars>
            <c:errDir val="x"/>
            <c:errBarType val="both"/>
            <c:errValType val="cust"/>
            <c:noEndCap val="0"/>
            <c:plus>
              <c:numRef>
                <c:f>Sheet1!$F$2:$F$12</c:f>
                <c:numCache>
                  <c:formatCode>General</c:formatCode>
                  <c:ptCount val="11"/>
                  <c:pt idx="0">
                    <c:v>0.35</c:v>
                  </c:pt>
                  <c:pt idx="1">
                    <c:v>0.58000000000000007</c:v>
                  </c:pt>
                  <c:pt idx="2">
                    <c:v>1.41</c:v>
                  </c:pt>
                  <c:pt idx="3">
                    <c:v>0.36000000000000004</c:v>
                  </c:pt>
                  <c:pt idx="4">
                    <c:v>1.19</c:v>
                  </c:pt>
                  <c:pt idx="5">
                    <c:v>0.48999999999999994</c:v>
                  </c:pt>
                  <c:pt idx="6">
                    <c:v>1.3000000000000003</c:v>
                  </c:pt>
                  <c:pt idx="7">
                    <c:v>0.35</c:v>
                  </c:pt>
                  <c:pt idx="8">
                    <c:v>0.25</c:v>
                  </c:pt>
                  <c:pt idx="9">
                    <c:v>0.38</c:v>
                  </c:pt>
                  <c:pt idx="10">
                    <c:v>0.22999999999999998</c:v>
                  </c:pt>
                </c:numCache>
              </c:numRef>
            </c:plus>
            <c:minus>
              <c:numRef>
                <c:f>Sheet1!$E$2:$E$12</c:f>
                <c:numCache>
                  <c:formatCode>General</c:formatCode>
                  <c:ptCount val="11"/>
                  <c:pt idx="0">
                    <c:v>0.24</c:v>
                  </c:pt>
                  <c:pt idx="1">
                    <c:v>0.36</c:v>
                  </c:pt>
                  <c:pt idx="2">
                    <c:v>0.76</c:v>
                  </c:pt>
                  <c:pt idx="3">
                    <c:v>0.13</c:v>
                  </c:pt>
                  <c:pt idx="4">
                    <c:v>0.6399999999999999</c:v>
                  </c:pt>
                  <c:pt idx="5">
                    <c:v>0.24000000000000002</c:v>
                  </c:pt>
                  <c:pt idx="6">
                    <c:v>0.66999999999999993</c:v>
                  </c:pt>
                  <c:pt idx="7">
                    <c:v>0.21999999999999997</c:v>
                  </c:pt>
                  <c:pt idx="8">
                    <c:v>0.18999999999999995</c:v>
                  </c:pt>
                  <c:pt idx="9">
                    <c:v>0.27</c:v>
                  </c:pt>
                  <c:pt idx="10">
                    <c:v>0.15999999999999998</c:v>
                  </c:pt>
                </c:numCache>
              </c:numRef>
            </c:minus>
            <c:spPr>
              <a:ln w="28575">
                <a:solidFill>
                  <a:schemeClr val="tx1"/>
                </a:solidFill>
              </a:ln>
              <a:effectLst>
                <a:outerShdw blurRad="50800" dist="38100" dir="2700000" algn="tl" rotWithShape="0">
                  <a:prstClr val="black">
                    <a:alpha val="40000"/>
                  </a:prstClr>
                </a:outerShdw>
              </a:effectLst>
            </c:spPr>
          </c:errBars>
          <c:xVal>
            <c:numRef>
              <c:f>Sheet1!$A$2:$A$12</c:f>
              <c:numCache>
                <c:formatCode>General</c:formatCode>
                <c:ptCount val="11"/>
                <c:pt idx="0">
                  <c:v>0.82</c:v>
                </c:pt>
                <c:pt idx="1">
                  <c:v>0.96</c:v>
                </c:pt>
                <c:pt idx="2">
                  <c:v>1.7</c:v>
                </c:pt>
                <c:pt idx="3">
                  <c:v>0.2</c:v>
                </c:pt>
                <c:pt idx="4">
                  <c:v>1.4</c:v>
                </c:pt>
                <c:pt idx="5">
                  <c:v>0.45</c:v>
                </c:pt>
                <c:pt idx="6">
                  <c:v>1.38</c:v>
                </c:pt>
                <c:pt idx="7">
                  <c:v>0.59</c:v>
                </c:pt>
                <c:pt idx="8">
                  <c:v>0.73</c:v>
                </c:pt>
                <c:pt idx="9">
                  <c:v>0.91</c:v>
                </c:pt>
                <c:pt idx="10">
                  <c:v>0.48</c:v>
                </c:pt>
              </c:numCache>
            </c:numRef>
          </c:xVal>
          <c:yVal>
            <c:numRef>
              <c:f>Sheet1!$B$2:$B$12</c:f>
              <c:numCache>
                <c:formatCode>General</c:formatCode>
                <c:ptCount val="11"/>
                <c:pt idx="0">
                  <c:v>8.9</c:v>
                </c:pt>
                <c:pt idx="1">
                  <c:v>8.1999999999999993</c:v>
                </c:pt>
                <c:pt idx="2">
                  <c:v>7.4</c:v>
                </c:pt>
                <c:pt idx="3">
                  <c:v>6.6</c:v>
                </c:pt>
                <c:pt idx="4">
                  <c:v>5.75</c:v>
                </c:pt>
                <c:pt idx="5">
                  <c:v>4.95</c:v>
                </c:pt>
                <c:pt idx="6">
                  <c:v>4.2</c:v>
                </c:pt>
                <c:pt idx="7">
                  <c:v>3.3</c:v>
                </c:pt>
                <c:pt idx="8">
                  <c:v>2.2000000000000002</c:v>
                </c:pt>
                <c:pt idx="9">
                  <c:v>1.35</c:v>
                </c:pt>
                <c:pt idx="10">
                  <c:v>0.5</c:v>
                </c:pt>
              </c:numCache>
            </c:numRef>
          </c:yVal>
          <c:smooth val="0"/>
          <c:extLst>
            <c:ext xmlns:c16="http://schemas.microsoft.com/office/drawing/2014/chart" uri="{C3380CC4-5D6E-409C-BE32-E72D297353CC}">
              <c16:uniqueId val="{00000003-A32C-40FC-8D1A-51CD92BCD493}"/>
            </c:ext>
          </c:extLst>
        </c:ser>
        <c:dLbls>
          <c:showLegendKey val="0"/>
          <c:showVal val="0"/>
          <c:showCatName val="0"/>
          <c:showSerName val="0"/>
          <c:showPercent val="0"/>
          <c:showBubbleSize val="0"/>
        </c:dLbls>
        <c:axId val="173161088"/>
        <c:axId val="181469568"/>
      </c:scatterChart>
      <c:valAx>
        <c:axId val="173161088"/>
        <c:scaling>
          <c:logBase val="10"/>
          <c:orientation val="minMax"/>
          <c:max val="10"/>
          <c:min val="1.0000000000000002E-2"/>
        </c:scaling>
        <c:delete val="0"/>
        <c:axPos val="b"/>
        <c:numFmt formatCode="General" sourceLinked="1"/>
        <c:majorTickMark val="out"/>
        <c:minorTickMark val="none"/>
        <c:tickLblPos val="nextTo"/>
        <c:spPr>
          <a:ln w="19050">
            <a:solidFill>
              <a:schemeClr val="tx1"/>
            </a:solidFill>
          </a:ln>
        </c:spPr>
        <c:crossAx val="181469568"/>
        <c:crosses val="autoZero"/>
        <c:crossBetween val="midCat"/>
        <c:majorUnit val="1"/>
      </c:valAx>
      <c:valAx>
        <c:axId val="181469568"/>
        <c:scaling>
          <c:orientation val="minMax"/>
          <c:max val="9.1999999999999993"/>
          <c:min val="0"/>
        </c:scaling>
        <c:delete val="0"/>
        <c:axPos val="l"/>
        <c:numFmt formatCode="General" sourceLinked="1"/>
        <c:majorTickMark val="none"/>
        <c:minorTickMark val="none"/>
        <c:tickLblPos val="none"/>
        <c:spPr>
          <a:ln w="25400">
            <a:solidFill>
              <a:schemeClr val="tx1"/>
            </a:solidFill>
            <a:prstDash val="dash"/>
          </a:ln>
        </c:spPr>
        <c:crossAx val="173161088"/>
        <c:crossesAt val="1"/>
        <c:crossBetween val="midCat"/>
      </c:valAx>
    </c:plotArea>
    <c:plotVisOnly val="1"/>
    <c:dispBlanksAs val="gap"/>
    <c:showDLblsOverMax val="0"/>
  </c:chart>
  <c:txPr>
    <a:bodyPr/>
    <a:lstStyle/>
    <a:p>
      <a:pPr>
        <a:defRPr sz="1400" b="1">
          <a:solidFill>
            <a:schemeClr val="tx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1"/>
          <c:tx>
            <c:strRef>
              <c:f>Sheet1!$C$1</c:f>
              <c:strCache>
                <c:ptCount val="1"/>
                <c:pt idx="0">
                  <c:v>Treated</c:v>
                </c:pt>
              </c:strCache>
            </c:strRef>
          </c:tx>
          <c:spPr>
            <a:ln>
              <a:noFill/>
            </a:ln>
          </c:spPr>
          <c:marker>
            <c:symbol val="diamond"/>
            <c:size val="4"/>
            <c:spPr>
              <a:noFill/>
              <a:ln w="9565">
                <a:solidFill>
                  <a:schemeClr val="bg1">
                    <a:lumMod val="65000"/>
                  </a:schemeClr>
                </a:solidFill>
              </a:ln>
            </c:spPr>
          </c:marker>
          <c:trendline>
            <c:spPr>
              <a:ln w="19050" cap="rnd">
                <a:solidFill>
                  <a:schemeClr val="accent1">
                    <a:lumMod val="75000"/>
                  </a:schemeClr>
                </a:solidFill>
                <a:prstDash val="solid"/>
              </a:ln>
              <a:effectLst/>
            </c:spPr>
            <c:trendlineType val="linear"/>
            <c:dispRSqr val="0"/>
            <c:dispEq val="0"/>
          </c:trendline>
          <c:xVal>
            <c:numRef>
              <c:f>Sheet1!$A$2:$A$6</c:f>
              <c:numCache>
                <c:formatCode>General</c:formatCode>
                <c:ptCount val="5"/>
                <c:pt idx="0">
                  <c:v>1</c:v>
                </c:pt>
                <c:pt idx="1">
                  <c:v>2</c:v>
                </c:pt>
                <c:pt idx="2">
                  <c:v>3</c:v>
                </c:pt>
                <c:pt idx="3">
                  <c:v>4</c:v>
                </c:pt>
                <c:pt idx="4">
                  <c:v>5</c:v>
                </c:pt>
              </c:numCache>
            </c:numRef>
          </c:xVal>
          <c:yVal>
            <c:numRef>
              <c:f>Sheet1!$C$2:$C$6</c:f>
              <c:numCache>
                <c:formatCode>General</c:formatCode>
                <c:ptCount val="5"/>
                <c:pt idx="0">
                  <c:v>0.2</c:v>
                </c:pt>
                <c:pt idx="1">
                  <c:v>0.8</c:v>
                </c:pt>
                <c:pt idx="2">
                  <c:v>1.25</c:v>
                </c:pt>
                <c:pt idx="3">
                  <c:v>1.7</c:v>
                </c:pt>
                <c:pt idx="4">
                  <c:v>2.7</c:v>
                </c:pt>
              </c:numCache>
            </c:numRef>
          </c:yVal>
          <c:smooth val="0"/>
          <c:extLst>
            <c:ext xmlns:c16="http://schemas.microsoft.com/office/drawing/2014/chart" uri="{C3380CC4-5D6E-409C-BE32-E72D297353CC}">
              <c16:uniqueId val="{00000001-E83D-4D3B-946C-8FD9E400F440}"/>
            </c:ext>
          </c:extLst>
        </c:ser>
        <c:ser>
          <c:idx val="0"/>
          <c:order val="0"/>
          <c:tx>
            <c:strRef>
              <c:f>Sheet1!$B$1</c:f>
              <c:strCache>
                <c:ptCount val="1"/>
                <c:pt idx="0">
                  <c:v>Untreated</c:v>
                </c:pt>
              </c:strCache>
            </c:strRef>
          </c:tx>
          <c:spPr>
            <a:ln>
              <a:noFill/>
            </a:ln>
          </c:spPr>
          <c:marker>
            <c:symbol val="circle"/>
            <c:size val="5"/>
            <c:spPr>
              <a:noFill/>
              <a:ln w="9565">
                <a:solidFill>
                  <a:schemeClr val="bg1">
                    <a:lumMod val="65000"/>
                  </a:schemeClr>
                </a:solidFill>
              </a:ln>
            </c:spPr>
          </c:marker>
          <c:trendline>
            <c:spPr>
              <a:ln w="28695" cap="rnd">
                <a:solidFill>
                  <a:schemeClr val="accent1">
                    <a:lumMod val="75000"/>
                  </a:schemeClr>
                </a:solidFill>
                <a:prstDash val="sysDot"/>
              </a:ln>
              <a:effectLst/>
            </c:spPr>
            <c:trendlineType val="linear"/>
            <c:dispRSqr val="0"/>
            <c:dispEq val="0"/>
          </c:trendline>
          <c:xVal>
            <c:numRef>
              <c:f>Sheet1!$A$2:$A$6</c:f>
              <c:numCache>
                <c:formatCode>General</c:formatCode>
                <c:ptCount val="5"/>
                <c:pt idx="0">
                  <c:v>1</c:v>
                </c:pt>
                <c:pt idx="1">
                  <c:v>2</c:v>
                </c:pt>
                <c:pt idx="2">
                  <c:v>3</c:v>
                </c:pt>
                <c:pt idx="3">
                  <c:v>4</c:v>
                </c:pt>
                <c:pt idx="4">
                  <c:v>5</c:v>
                </c:pt>
              </c:numCache>
            </c:numRef>
          </c:xVal>
          <c:yVal>
            <c:numRef>
              <c:f>Sheet1!$B$2:$B$6</c:f>
              <c:numCache>
                <c:formatCode>General</c:formatCode>
                <c:ptCount val="5"/>
                <c:pt idx="0">
                  <c:v>0.6</c:v>
                </c:pt>
                <c:pt idx="1">
                  <c:v>2.5</c:v>
                </c:pt>
                <c:pt idx="2">
                  <c:v>3.7</c:v>
                </c:pt>
                <c:pt idx="3">
                  <c:v>5.5</c:v>
                </c:pt>
                <c:pt idx="4">
                  <c:v>8.4</c:v>
                </c:pt>
              </c:numCache>
            </c:numRef>
          </c:yVal>
          <c:smooth val="0"/>
          <c:extLst>
            <c:ext xmlns:c16="http://schemas.microsoft.com/office/drawing/2014/chart" uri="{C3380CC4-5D6E-409C-BE32-E72D297353CC}">
              <c16:uniqueId val="{00000003-E83D-4D3B-946C-8FD9E400F440}"/>
            </c:ext>
          </c:extLst>
        </c:ser>
        <c:ser>
          <c:idx val="3"/>
          <c:order val="2"/>
          <c:spPr>
            <a:ln w="28575">
              <a:noFill/>
            </a:ln>
          </c:spPr>
          <c:marker>
            <c:symbol val="triangle"/>
            <c:size val="9"/>
          </c:marker>
          <c:dPt>
            <c:idx val="0"/>
            <c:marker>
              <c:spPr>
                <a:solidFill>
                  <a:schemeClr val="tx2"/>
                </a:solidFill>
              </c:spPr>
            </c:marker>
            <c:bubble3D val="0"/>
            <c:extLst>
              <c:ext xmlns:c16="http://schemas.microsoft.com/office/drawing/2014/chart" uri="{C3380CC4-5D6E-409C-BE32-E72D297353CC}">
                <c16:uniqueId val="{00000004-E83D-4D3B-946C-8FD9E400F440}"/>
              </c:ext>
            </c:extLst>
          </c:dPt>
          <c:dPt>
            <c:idx val="1"/>
            <c:marker>
              <c:spPr>
                <a:solidFill>
                  <a:schemeClr val="accent2"/>
                </a:solidFill>
              </c:spPr>
            </c:marker>
            <c:bubble3D val="0"/>
            <c:extLst>
              <c:ext xmlns:c16="http://schemas.microsoft.com/office/drawing/2014/chart" uri="{C3380CC4-5D6E-409C-BE32-E72D297353CC}">
                <c16:uniqueId val="{00000005-E83D-4D3B-946C-8FD9E400F440}"/>
              </c:ext>
            </c:extLst>
          </c:dPt>
          <c:dPt>
            <c:idx val="2"/>
            <c:marker>
              <c:spPr>
                <a:solidFill>
                  <a:schemeClr val="accent3"/>
                </a:solidFill>
              </c:spPr>
            </c:marker>
            <c:bubble3D val="0"/>
            <c:extLst>
              <c:ext xmlns:c16="http://schemas.microsoft.com/office/drawing/2014/chart" uri="{C3380CC4-5D6E-409C-BE32-E72D297353CC}">
                <c16:uniqueId val="{00000006-E83D-4D3B-946C-8FD9E400F440}"/>
              </c:ext>
            </c:extLst>
          </c:dPt>
          <c:dPt>
            <c:idx val="3"/>
            <c:marker>
              <c:spPr>
                <a:solidFill>
                  <a:schemeClr val="accent4"/>
                </a:solidFill>
              </c:spPr>
            </c:marker>
            <c:bubble3D val="0"/>
            <c:extLst>
              <c:ext xmlns:c16="http://schemas.microsoft.com/office/drawing/2014/chart" uri="{C3380CC4-5D6E-409C-BE32-E72D297353CC}">
                <c16:uniqueId val="{00000007-E83D-4D3B-946C-8FD9E400F440}"/>
              </c:ext>
            </c:extLst>
          </c:dPt>
          <c:dPt>
            <c:idx val="4"/>
            <c:marker>
              <c:spPr>
                <a:solidFill>
                  <a:schemeClr val="accent6"/>
                </a:solidFill>
              </c:spPr>
            </c:marker>
            <c:bubble3D val="0"/>
            <c:extLst>
              <c:ext xmlns:c16="http://schemas.microsoft.com/office/drawing/2014/chart" uri="{C3380CC4-5D6E-409C-BE32-E72D297353CC}">
                <c16:uniqueId val="{00000008-E83D-4D3B-946C-8FD9E400F440}"/>
              </c:ext>
            </c:extLst>
          </c:dPt>
          <c:dPt>
            <c:idx val="5"/>
            <c:marker>
              <c:spPr>
                <a:solidFill>
                  <a:schemeClr val="accent1"/>
                </a:solidFill>
              </c:spPr>
            </c:marker>
            <c:bubble3D val="0"/>
            <c:extLst>
              <c:ext xmlns:c16="http://schemas.microsoft.com/office/drawing/2014/chart" uri="{C3380CC4-5D6E-409C-BE32-E72D297353CC}">
                <c16:uniqueId val="{00000009-E83D-4D3B-946C-8FD9E400F440}"/>
              </c:ext>
            </c:extLst>
          </c:dPt>
          <c:dLbls>
            <c:dLbl>
              <c:idx val="0"/>
              <c:layout>
                <c:manualLayout>
                  <c:x val="-6.1130106425412591E-2"/>
                  <c:y val="3.8674033149171269E-2"/>
                </c:manualLayout>
              </c:layout>
              <c:spPr/>
              <c:txPr>
                <a:bodyPr/>
                <a:lstStyle/>
                <a:p>
                  <a:pPr>
                    <a:defRPr sz="1050"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3D-4D3B-946C-8FD9E400F440}"/>
                </c:ext>
              </c:extLst>
            </c:dLbl>
            <c:dLbl>
              <c:idx val="1"/>
              <c:layout>
                <c:manualLayout>
                  <c:x val="-2.2521618156730955E-2"/>
                  <c:y val="7.4585635359116026E-2"/>
                </c:manualLayout>
              </c:layout>
              <c:tx>
                <c:rich>
                  <a:bodyPr/>
                  <a:lstStyle/>
                  <a:p>
                    <a:pPr>
                      <a:defRPr sz="1050" b="1"/>
                    </a:pPr>
                    <a:r>
                      <a:rPr lang="en-US" dirty="0"/>
                      <a:t>1.2</a:t>
                    </a:r>
                  </a:p>
                </c:rich>
              </c:tx>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3D-4D3B-946C-8FD9E400F440}"/>
                </c:ext>
              </c:extLst>
            </c:dLbl>
            <c:dLbl>
              <c:idx val="2"/>
              <c:layout>
                <c:manualLayout>
                  <c:x val="8.0434350559753405E-3"/>
                  <c:y val="2.4861878453038673E-2"/>
                </c:manualLayout>
              </c:layout>
              <c:spPr/>
              <c:txPr>
                <a:bodyPr/>
                <a:lstStyle/>
                <a:p>
                  <a:pPr>
                    <a:defRPr sz="1050"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3D-4D3B-946C-8FD9E400F440}"/>
                </c:ext>
              </c:extLst>
            </c:dLbl>
            <c:dLbl>
              <c:idx val="3"/>
              <c:layout>
                <c:manualLayout>
                  <c:x val="9.652122067170409E-3"/>
                  <c:y val="4.1436464088397788E-2"/>
                </c:manualLayout>
              </c:layout>
              <c:spPr/>
              <c:txPr>
                <a:bodyPr/>
                <a:lstStyle/>
                <a:p>
                  <a:pPr>
                    <a:defRPr sz="1050"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3D-4D3B-946C-8FD9E400F440}"/>
                </c:ext>
              </c:extLst>
            </c:dLbl>
            <c:dLbl>
              <c:idx val="4"/>
              <c:layout>
                <c:manualLayout>
                  <c:x val="1.7695557123145751E-2"/>
                  <c:y val="3.591160220994475E-2"/>
                </c:manualLayout>
              </c:layout>
              <c:spPr/>
              <c:txPr>
                <a:bodyPr/>
                <a:lstStyle/>
                <a:p>
                  <a:pPr>
                    <a:defRPr sz="1050"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3D-4D3B-946C-8FD9E400F440}"/>
                </c:ext>
              </c:extLst>
            </c:dLbl>
            <c:dLbl>
              <c:idx val="5"/>
              <c:layout>
                <c:manualLayout>
                  <c:x val="-5.1477984358242183E-2"/>
                  <c:y val="2.4861878453038673E-2"/>
                </c:manualLayout>
              </c:layout>
              <c:spPr/>
              <c:txPr>
                <a:bodyPr/>
                <a:lstStyle/>
                <a:p>
                  <a:pPr>
                    <a:defRPr sz="1050" b="1"/>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3D-4D3B-946C-8FD9E400F440}"/>
                </c:ext>
              </c:extLst>
            </c:dLbl>
            <c:dLbl>
              <c:idx val="6"/>
              <c:layout>
                <c:manualLayout>
                  <c:x val="-4.3434549302266839E-2"/>
                  <c:y val="-4.6961325966850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3D-4D3B-946C-8FD9E400F440}"/>
                </c:ext>
              </c:extLst>
            </c:dLbl>
            <c:spPr>
              <a:noFill/>
              <a:ln>
                <a:noFill/>
              </a:ln>
              <a:effectLst/>
            </c:spPr>
            <c:txPr>
              <a:bodyPr/>
              <a:lstStyle/>
              <a:p>
                <a:pPr>
                  <a:defRPr sz="1050"/>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Sheet1!$A$11:$A$17</c:f>
              <c:numCache>
                <c:formatCode>General</c:formatCode>
                <c:ptCount val="7"/>
                <c:pt idx="0">
                  <c:v>3.4</c:v>
                </c:pt>
                <c:pt idx="1">
                  <c:v>3.9</c:v>
                </c:pt>
                <c:pt idx="2">
                  <c:v>4</c:v>
                </c:pt>
                <c:pt idx="3">
                  <c:v>4.5</c:v>
                </c:pt>
                <c:pt idx="4">
                  <c:v>4.51</c:v>
                </c:pt>
                <c:pt idx="5">
                  <c:v>3.88</c:v>
                </c:pt>
              </c:numCache>
            </c:numRef>
          </c:xVal>
          <c:yVal>
            <c:numRef>
              <c:f>Sheet1!$B$11:$B$17</c:f>
              <c:numCache>
                <c:formatCode>General</c:formatCode>
                <c:ptCount val="7"/>
                <c:pt idx="0">
                  <c:v>1.3</c:v>
                </c:pt>
                <c:pt idx="1">
                  <c:v>1.3</c:v>
                </c:pt>
                <c:pt idx="2">
                  <c:v>1.7</c:v>
                </c:pt>
                <c:pt idx="3">
                  <c:v>2.2999999999999998</c:v>
                </c:pt>
                <c:pt idx="4">
                  <c:v>1.1000000000000001</c:v>
                </c:pt>
                <c:pt idx="5">
                  <c:v>1.5</c:v>
                </c:pt>
              </c:numCache>
            </c:numRef>
          </c:yVal>
          <c:smooth val="0"/>
          <c:extLst>
            <c:ext xmlns:c16="http://schemas.microsoft.com/office/drawing/2014/chart" uri="{C3380CC4-5D6E-409C-BE32-E72D297353CC}">
              <c16:uniqueId val="{0000000B-E83D-4D3B-946C-8FD9E400F440}"/>
            </c:ext>
          </c:extLst>
        </c:ser>
        <c:dLbls>
          <c:showLegendKey val="0"/>
          <c:showVal val="0"/>
          <c:showCatName val="0"/>
          <c:showSerName val="0"/>
          <c:showPercent val="0"/>
          <c:showBubbleSize val="0"/>
        </c:dLbls>
        <c:axId val="219859200"/>
        <c:axId val="224665600"/>
      </c:scatterChart>
      <c:valAx>
        <c:axId val="219859200"/>
        <c:scaling>
          <c:orientation val="minMax"/>
          <c:max val="5"/>
          <c:min val="1"/>
        </c:scaling>
        <c:delete val="0"/>
        <c:axPos val="b"/>
        <c:numFmt formatCode="General" sourceLinked="1"/>
        <c:majorTickMark val="out"/>
        <c:minorTickMark val="none"/>
        <c:tickLblPos val="nextTo"/>
        <c:spPr>
          <a:ln w="12753">
            <a:solidFill>
              <a:schemeClr val="tx1">
                <a:lumMod val="85000"/>
              </a:schemeClr>
            </a:solidFill>
            <a:prstDash val="solid"/>
          </a:ln>
        </c:spPr>
        <c:txPr>
          <a:bodyPr rot="0" vert="horz"/>
          <a:lstStyle/>
          <a:p>
            <a:pPr>
              <a:defRPr sz="1808" b="1" i="0" u="none" strike="noStrike" baseline="0">
                <a:solidFill>
                  <a:schemeClr val="tx1"/>
                </a:solidFill>
                <a:latin typeface="+mn-lt"/>
                <a:ea typeface="Times New Roman"/>
                <a:cs typeface="Times New Roman"/>
              </a:defRPr>
            </a:pPr>
            <a:endParaRPr lang="en-US"/>
          </a:p>
        </c:txPr>
        <c:crossAx val="224665600"/>
        <c:crosses val="autoZero"/>
        <c:crossBetween val="midCat"/>
      </c:valAx>
      <c:valAx>
        <c:axId val="224665600"/>
        <c:scaling>
          <c:orientation val="minMax"/>
        </c:scaling>
        <c:delete val="0"/>
        <c:axPos val="l"/>
        <c:numFmt formatCode="General" sourceLinked="1"/>
        <c:majorTickMark val="out"/>
        <c:minorTickMark val="none"/>
        <c:tickLblPos val="nextTo"/>
        <c:spPr>
          <a:ln w="12753">
            <a:solidFill>
              <a:schemeClr val="tx1">
                <a:lumMod val="75000"/>
              </a:schemeClr>
            </a:solidFill>
            <a:prstDash val="solid"/>
          </a:ln>
        </c:spPr>
        <c:txPr>
          <a:bodyPr rot="-60000000" spcFirstLastPara="1" vertOverflow="ellipsis" vert="horz" wrap="square" anchor="ctr" anchorCtr="1"/>
          <a:lstStyle/>
          <a:p>
            <a:pPr>
              <a:defRPr sz="1808" b="1" i="0" u="none" strike="noStrike" kern="1200" baseline="0">
                <a:solidFill>
                  <a:schemeClr val="tx1"/>
                </a:solidFill>
                <a:latin typeface="+mn-lt"/>
                <a:ea typeface="+mn-ea"/>
                <a:cs typeface="Times New Roman" panose="02020603050405020304" pitchFamily="18" charset="0"/>
              </a:defRPr>
            </a:pPr>
            <a:endParaRPr lang="en-US"/>
          </a:p>
        </c:txPr>
        <c:crossAx val="219859200"/>
        <c:crosses val="autoZero"/>
        <c:crossBetween val="midCat"/>
        <c:majorUnit val="2"/>
      </c:valAx>
      <c:spPr>
        <a:noFill/>
        <a:ln w="25507">
          <a:noFill/>
        </a:ln>
      </c:spPr>
    </c:plotArea>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Sheet1!#REF!</c:f>
              <c:strCache>
                <c:ptCount val="1"/>
                <c:pt idx="0">
                  <c:v>#REF!</c:v>
                </c:pt>
              </c:strCache>
            </c:strRef>
          </c:tx>
          <c:spPr>
            <a:solidFill>
              <a:srgbClr val="FF6600"/>
            </a:solidFill>
          </c:spPr>
          <c:invertIfNegative val="0"/>
          <c:cat>
            <c:strRef>
              <c:f>Sheet1!$A$2:$A$3</c:f>
              <c:strCache>
                <c:ptCount val="2"/>
                <c:pt idx="0">
                  <c:v>WATCHMAN</c:v>
                </c:pt>
                <c:pt idx="1">
                  <c:v>warfarin</c:v>
                </c:pt>
              </c:strCache>
            </c:strRef>
          </c:cat>
          <c:val>
            <c:numRef>
              <c:f>Sheet1!$B$2:$B$3</c:f>
              <c:numCache>
                <c:formatCode>0.00%</c:formatCode>
                <c:ptCount val="2"/>
                <c:pt idx="0">
                  <c:v>4.4000000000000003E-3</c:v>
                </c:pt>
                <c:pt idx="1">
                  <c:v>0.01</c:v>
                </c:pt>
              </c:numCache>
            </c:numRef>
          </c:val>
          <c:extLst>
            <c:ext xmlns:c16="http://schemas.microsoft.com/office/drawing/2014/chart" uri="{C3380CC4-5D6E-409C-BE32-E72D297353CC}">
              <c16:uniqueId val="{00000000-8345-4F44-9DDF-B3B63AFAFB55}"/>
            </c:ext>
          </c:extLst>
        </c:ser>
        <c:ser>
          <c:idx val="1"/>
          <c:order val="1"/>
          <c:tx>
            <c:strRef>
              <c:f>Sheet1!$C$1</c:f>
              <c:strCache>
                <c:ptCount val="1"/>
                <c:pt idx="0">
                  <c:v>Non-Disabling</c:v>
                </c:pt>
              </c:strCache>
            </c:strRef>
          </c:tx>
          <c:spPr>
            <a:solidFill>
              <a:srgbClr val="6A737B">
                <a:lumMod val="75000"/>
              </a:srgbClr>
            </a:solidFill>
          </c:spPr>
          <c:invertIfNegative val="0"/>
          <c:cat>
            <c:strRef>
              <c:f>Sheet1!$A$2:$A$3</c:f>
              <c:strCache>
                <c:ptCount val="2"/>
                <c:pt idx="0">
                  <c:v>WATCHMAN</c:v>
                </c:pt>
                <c:pt idx="1">
                  <c:v>warfarin</c:v>
                </c:pt>
              </c:strCache>
            </c:strRef>
          </c:cat>
          <c:val>
            <c:numRef>
              <c:f>Sheet1!$C$2:$C$3</c:f>
              <c:numCache>
                <c:formatCode>0.00%</c:formatCode>
                <c:ptCount val="2"/>
                <c:pt idx="0">
                  <c:v>1.0800000000000001E-2</c:v>
                </c:pt>
                <c:pt idx="1">
                  <c:v>8.0999999999999996E-3</c:v>
                </c:pt>
              </c:numCache>
            </c:numRef>
          </c:val>
          <c:extLst>
            <c:ext xmlns:c16="http://schemas.microsoft.com/office/drawing/2014/chart" uri="{C3380CC4-5D6E-409C-BE32-E72D297353CC}">
              <c16:uniqueId val="{00000001-8345-4F44-9DDF-B3B63AFAFB55}"/>
            </c:ext>
          </c:extLst>
        </c:ser>
        <c:dLbls>
          <c:showLegendKey val="0"/>
          <c:showVal val="0"/>
          <c:showCatName val="0"/>
          <c:showSerName val="0"/>
          <c:showPercent val="0"/>
          <c:showBubbleSize val="0"/>
        </c:dLbls>
        <c:gapWidth val="150"/>
        <c:overlap val="100"/>
        <c:axId val="225039488"/>
        <c:axId val="225041024"/>
      </c:barChart>
      <c:catAx>
        <c:axId val="225039488"/>
        <c:scaling>
          <c:orientation val="minMax"/>
        </c:scaling>
        <c:delete val="0"/>
        <c:axPos val="b"/>
        <c:numFmt formatCode="General" sourceLinked="0"/>
        <c:majorTickMark val="out"/>
        <c:minorTickMark val="none"/>
        <c:tickLblPos val="nextTo"/>
        <c:txPr>
          <a:bodyPr/>
          <a:lstStyle/>
          <a:p>
            <a:pPr>
              <a:defRPr>
                <a:solidFill>
                  <a:schemeClr val="accent6">
                    <a:lumMod val="75000"/>
                  </a:schemeClr>
                </a:solidFill>
              </a:defRPr>
            </a:pPr>
            <a:endParaRPr lang="en-US"/>
          </a:p>
        </c:txPr>
        <c:crossAx val="225041024"/>
        <c:crosses val="autoZero"/>
        <c:auto val="1"/>
        <c:lblAlgn val="ctr"/>
        <c:lblOffset val="100"/>
        <c:noMultiLvlLbl val="0"/>
      </c:catAx>
      <c:valAx>
        <c:axId val="225041024"/>
        <c:scaling>
          <c:orientation val="minMax"/>
          <c:max val="2.0000000000000004E-2"/>
        </c:scaling>
        <c:delete val="0"/>
        <c:axPos val="l"/>
        <c:numFmt formatCode="0.00%" sourceLinked="1"/>
        <c:majorTickMark val="out"/>
        <c:minorTickMark val="none"/>
        <c:tickLblPos val="nextTo"/>
        <c:txPr>
          <a:bodyPr/>
          <a:lstStyle/>
          <a:p>
            <a:pPr>
              <a:defRPr>
                <a:solidFill>
                  <a:schemeClr val="accent6">
                    <a:lumMod val="75000"/>
                  </a:schemeClr>
                </a:solidFill>
              </a:defRPr>
            </a:pPr>
            <a:endParaRPr lang="en-US"/>
          </a:p>
        </c:txPr>
        <c:crossAx val="2250394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CC6281-524D-4121-B869-F7FFD433B10F}" type="datetimeFigureOut">
              <a:rPr lang="en-US" smtClean="0"/>
              <a:pPr/>
              <a:t>2/23/20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8475292-322F-44EE-91A6-D51F5F8FB66B}" type="slidenum">
              <a:rPr lang="en-US" smtClean="0"/>
              <a:pPr/>
              <a:t>‹#›</a:t>
            </a:fld>
            <a:endParaRPr lang="en-US"/>
          </a:p>
        </p:txBody>
      </p:sp>
    </p:spTree>
    <p:extLst>
      <p:ext uri="{BB962C8B-B14F-4D97-AF65-F5344CB8AC3E}">
        <p14:creationId xmlns:p14="http://schemas.microsoft.com/office/powerpoint/2010/main" val="2645476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EEE3C4D-4ACF-4AD2-982F-B975DF0AC3B6}" type="datetimeFigureOut">
              <a:rPr lang="en-US" smtClean="0"/>
              <a:pPr/>
              <a:t>2/23/20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92FFA5B-3F60-4B34-A251-1EDA379A4A34}" type="slidenum">
              <a:rPr lang="en-US" smtClean="0"/>
              <a:pPr/>
              <a:t>‹#›</a:t>
            </a:fld>
            <a:endParaRPr lang="en-US"/>
          </a:p>
        </p:txBody>
      </p:sp>
    </p:spTree>
    <p:extLst>
      <p:ext uri="{BB962C8B-B14F-4D97-AF65-F5344CB8AC3E}">
        <p14:creationId xmlns:p14="http://schemas.microsoft.com/office/powerpoint/2010/main" val="241650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noFill/>
        </p:spPr>
      </p:sp>
      <p:sp>
        <p:nvSpPr>
          <p:cNvPr id="3" name="Notes Placeholder 2"/>
          <p:cNvSpPr>
            <a:spLocks noGrp="1"/>
          </p:cNvSpPr>
          <p:nvPr>
            <p:ph type="body" idx="1"/>
          </p:nvPr>
        </p:nvSpPr>
        <p:spPr/>
        <p:txBody>
          <a:bodyPr>
            <a:normAutofit/>
          </a:bodyPr>
          <a:lstStyle/>
          <a:p>
            <a:pPr defTabSz="933860" fontAlgn="base">
              <a:spcAft>
                <a:spcPct val="0"/>
              </a:spcAft>
              <a:defRPr/>
            </a:pPr>
            <a:endParaRPr lang="en-US" dirty="0"/>
          </a:p>
        </p:txBody>
      </p:sp>
      <p:sp>
        <p:nvSpPr>
          <p:cNvPr id="200708" name="Slide Number Placeholder 3"/>
          <p:cNvSpPr>
            <a:spLocks noGrp="1"/>
          </p:cNvSpPr>
          <p:nvPr>
            <p:ph type="sldNum" sz="quarter" idx="5"/>
          </p:nvPr>
        </p:nvSpPr>
        <p:spPr>
          <a:noFill/>
        </p:spPr>
        <p:txBody>
          <a:bodyPr/>
          <a:lstStyle>
            <a:lvl1pPr defTabSz="932316" eaLnBrk="0" hangingPunct="0">
              <a:defRPr sz="2400">
                <a:solidFill>
                  <a:schemeClr val="tx1"/>
                </a:solidFill>
                <a:latin typeface="Arial" pitchFamily="34" charset="0"/>
                <a:ea typeface="ＭＳ Ｐゴシック" pitchFamily="34" charset="-128"/>
              </a:defRPr>
            </a:lvl1pPr>
            <a:lvl2pPr marL="744581" indent="-286377" defTabSz="932316" eaLnBrk="0" hangingPunct="0">
              <a:defRPr sz="2400">
                <a:solidFill>
                  <a:schemeClr val="tx1"/>
                </a:solidFill>
                <a:latin typeface="Arial" pitchFamily="34" charset="0"/>
                <a:ea typeface="ＭＳ Ｐゴシック" pitchFamily="34" charset="-128"/>
              </a:defRPr>
            </a:lvl2pPr>
            <a:lvl3pPr marL="1145508" indent="-229102" defTabSz="932316" eaLnBrk="0" hangingPunct="0">
              <a:defRPr sz="2400">
                <a:solidFill>
                  <a:schemeClr val="tx1"/>
                </a:solidFill>
                <a:latin typeface="Arial" pitchFamily="34" charset="0"/>
                <a:ea typeface="ＭＳ Ｐゴシック" pitchFamily="34" charset="-128"/>
              </a:defRPr>
            </a:lvl3pPr>
            <a:lvl4pPr marL="1603711" indent="-229102" defTabSz="932316" eaLnBrk="0" hangingPunct="0">
              <a:defRPr sz="2400">
                <a:solidFill>
                  <a:schemeClr val="tx1"/>
                </a:solidFill>
                <a:latin typeface="Arial" pitchFamily="34" charset="0"/>
                <a:ea typeface="ＭＳ Ｐゴシック" pitchFamily="34" charset="-128"/>
              </a:defRPr>
            </a:lvl4pPr>
            <a:lvl5pPr marL="2061915" indent="-229102" defTabSz="932316" eaLnBrk="0" hangingPunct="0">
              <a:defRPr sz="2400">
                <a:solidFill>
                  <a:schemeClr val="tx1"/>
                </a:solidFill>
                <a:latin typeface="Arial" pitchFamily="34" charset="0"/>
                <a:ea typeface="ＭＳ Ｐゴシック" pitchFamily="34" charset="-128"/>
              </a:defRPr>
            </a:lvl5pPr>
            <a:lvl6pPr marL="2520118" indent="-229102" defTabSz="93231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320" indent="-229102" defTabSz="93231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6524" indent="-229102" defTabSz="93231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4727" indent="-229102" defTabSz="93231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D85E44C-8E69-4312-9D2A-501B68B2D35C}"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AA51B-E957-4626-8719-2525348D0B9D}"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62992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19</a:t>
            </a:fld>
            <a:endParaRPr lang="en-US" dirty="0"/>
          </a:p>
        </p:txBody>
      </p:sp>
    </p:spTree>
    <p:extLst>
      <p:ext uri="{BB962C8B-B14F-4D97-AF65-F5344CB8AC3E}">
        <p14:creationId xmlns:p14="http://schemas.microsoft.com/office/powerpoint/2010/main" val="625002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20</a:t>
            </a:fld>
            <a:endParaRPr lang="en-US" dirty="0"/>
          </a:p>
        </p:txBody>
      </p:sp>
    </p:spTree>
    <p:extLst>
      <p:ext uri="{BB962C8B-B14F-4D97-AF65-F5344CB8AC3E}">
        <p14:creationId xmlns:p14="http://schemas.microsoft.com/office/powerpoint/2010/main" val="36450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Central Illustration</a:t>
            </a:r>
            <a:r>
              <a:rPr lang="en-US" dirty="0"/>
              <a:t>: Stroke Prevention in Non-</a:t>
            </a:r>
            <a:r>
              <a:rPr lang="en-US" dirty="0" err="1"/>
              <a:t>valvular</a:t>
            </a:r>
            <a:r>
              <a:rPr lang="en-US" dirty="0"/>
              <a:t> Atrial Fibrillation with LAA Closure.  </a:t>
            </a:r>
            <a:br>
              <a:rPr lang="en-US" dirty="0"/>
            </a:br>
            <a:r>
              <a:rPr lang="en-US" dirty="0"/>
              <a:t>(</a:t>
            </a:r>
            <a:r>
              <a:rPr lang="en-US" b="1" dirty="0"/>
              <a:t>Lower Panel</a:t>
            </a:r>
            <a:r>
              <a:rPr lang="en-US" dirty="0"/>
              <a:t>) The ischemic stroke rates of non-valvular atrial fibrillation patients who are either untreated (dotted line) or treated with warfarin (solid line) are shown as a function of the baseline CHA</a:t>
            </a:r>
            <a:r>
              <a:rPr lang="en-US" baseline="-25000" dirty="0"/>
              <a:t>2</a:t>
            </a:r>
            <a:r>
              <a:rPr lang="en-US" dirty="0"/>
              <a:t>DS</a:t>
            </a:r>
            <a:r>
              <a:rPr lang="en-US" baseline="-25000" dirty="0"/>
              <a:t>2</a:t>
            </a:r>
            <a:r>
              <a:rPr lang="en-US" dirty="0"/>
              <a:t>-VASc score using two large population databases.</a:t>
            </a:r>
            <a:r>
              <a:rPr lang="en-US" baseline="30000" dirty="0"/>
              <a:t>12,13</a:t>
            </a:r>
            <a:r>
              <a:rPr lang="en-US" dirty="0"/>
              <a:t>  On this graph, the ischemic stroke rates and 95% confidence intervals of the LAAC arms from various clinical trials are shown.  Because the baseline CHA</a:t>
            </a:r>
            <a:r>
              <a:rPr lang="en-US" baseline="-25000" dirty="0"/>
              <a:t>2</a:t>
            </a:r>
            <a:r>
              <a:rPr lang="en-US" dirty="0"/>
              <a:t>DS</a:t>
            </a:r>
            <a:r>
              <a:rPr lang="en-US" baseline="-25000" dirty="0"/>
              <a:t>2</a:t>
            </a:r>
            <a:r>
              <a:rPr lang="en-US" dirty="0"/>
              <a:t>-VASc scores for CAP and WASP were identical, they are arbitrarily offset for clarity; CAP2 and EWOLUTION were similarly offset for clarity.  This imputed placebo analysis demonstrates the consistent performance of LAA closure with the Watchman device in preventing ischemic stroke across the various clinical studies. </a:t>
            </a:r>
            <a:br>
              <a:rPr lang="en-US" dirty="0"/>
            </a:br>
            <a:endParaRPr lang="en-US" dirty="0"/>
          </a:p>
          <a:p>
            <a:r>
              <a:rPr lang="en-US" dirty="0"/>
              <a:t>CI = confidence interval; HR = hazard ratio; SE = systemic embolism; CV = cardiovascular; LAA = left atrial appendage; CAP = Continued Access to PROTECT AF registry; CAP2 = Continued Access to PREVAIL; </a:t>
            </a:r>
          </a:p>
          <a:p>
            <a:r>
              <a:rPr lang="en-US" dirty="0"/>
              <a:t>EWOLUTION = Registry on Watchman Outcomes in Real-Life Utilization; WASP = Registry on WATCHMAN Outcomes in Real-Life Utilization WASP Registry.</a:t>
            </a:r>
          </a:p>
          <a:p>
            <a:br>
              <a:rPr lang="en-US" dirty="0"/>
            </a:br>
            <a:endParaRPr lang="en-US" dirty="0"/>
          </a:p>
        </p:txBody>
      </p:sp>
      <p:sp>
        <p:nvSpPr>
          <p:cNvPr id="4" name="Slide Number Placeholder 3"/>
          <p:cNvSpPr>
            <a:spLocks noGrp="1"/>
          </p:cNvSpPr>
          <p:nvPr>
            <p:ph type="sldNum" sz="quarter" idx="10"/>
          </p:nvPr>
        </p:nvSpPr>
        <p:spPr/>
        <p:txBody>
          <a:bodyPr/>
          <a:lstStyle/>
          <a:p>
            <a:fld id="{810D9E11-FC21-45E9-99F0-6B86E594BFD5}" type="slidenum">
              <a:rPr lang="en-US" smtClean="0"/>
              <a:t>21</a:t>
            </a:fld>
            <a:endParaRPr lang="en-US"/>
          </a:p>
        </p:txBody>
      </p:sp>
    </p:spTree>
    <p:extLst>
      <p:ext uri="{BB962C8B-B14F-4D97-AF65-F5344CB8AC3E}">
        <p14:creationId xmlns:p14="http://schemas.microsoft.com/office/powerpoint/2010/main" val="397910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22</a:t>
            </a:fld>
            <a:endParaRPr lang="en-US"/>
          </a:p>
        </p:txBody>
      </p:sp>
    </p:spTree>
    <p:extLst>
      <p:ext uri="{BB962C8B-B14F-4D97-AF65-F5344CB8AC3E}">
        <p14:creationId xmlns:p14="http://schemas.microsoft.com/office/powerpoint/2010/main" val="1883166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4DF8D3C-157C-41A8-81E7-CCC4215A4D0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4739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B88832-D6A0-4DC8-90B1-1E67DA759121}" type="slidenum">
              <a:rPr lang="en-US" smtClean="0"/>
              <a:t>26</a:t>
            </a:fld>
            <a:endParaRPr lang="en-US" dirty="0"/>
          </a:p>
        </p:txBody>
      </p:sp>
    </p:spTree>
    <p:extLst>
      <p:ext uri="{BB962C8B-B14F-4D97-AF65-F5344CB8AC3E}">
        <p14:creationId xmlns:p14="http://schemas.microsoft.com/office/powerpoint/2010/main" val="81927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27</a:t>
            </a:fld>
            <a:endParaRPr lang="en-US" dirty="0"/>
          </a:p>
        </p:txBody>
      </p:sp>
    </p:spTree>
    <p:extLst>
      <p:ext uri="{BB962C8B-B14F-4D97-AF65-F5344CB8AC3E}">
        <p14:creationId xmlns:p14="http://schemas.microsoft.com/office/powerpoint/2010/main" val="207575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A51CE614-F196-4BA2-8350-BC57E835D810}" type="slidenum">
              <a:rPr lang="en-US" smtClean="0">
                <a:ea typeface="ヒラギノ角ゴ Pro W3"/>
                <a:cs typeface="ヒラギノ角ゴ Pro W3"/>
              </a:rPr>
              <a:pPr/>
              <a:t>29</a:t>
            </a:fld>
            <a:endParaRPr lang="en-US">
              <a:ea typeface="ヒラギノ角ゴ Pro W3"/>
              <a:cs typeface="ヒラギノ角ゴ Pro W3"/>
            </a:endParaRPr>
          </a:p>
        </p:txBody>
      </p:sp>
      <p:sp>
        <p:nvSpPr>
          <p:cNvPr id="24578" name="Rectangle 7"/>
          <p:cNvSpPr txBox="1">
            <a:spLocks noGrp="1" noChangeArrowheads="1"/>
          </p:cNvSpPr>
          <p:nvPr/>
        </p:nvSpPr>
        <p:spPr bwMode="auto">
          <a:xfrm>
            <a:off x="3973189" y="8831895"/>
            <a:ext cx="3037211" cy="464505"/>
          </a:xfrm>
          <a:prstGeom prst="rect">
            <a:avLst/>
          </a:prstGeom>
          <a:noFill/>
          <a:ln w="9525">
            <a:noFill/>
            <a:miter lim="800000"/>
            <a:headEnd/>
            <a:tailEnd/>
          </a:ln>
        </p:spPr>
        <p:txBody>
          <a:bodyPr lIns="93161" tIns="46582" rIns="93161" bIns="46582" anchor="b"/>
          <a:lstStyle/>
          <a:p>
            <a:pPr algn="r" defTabSz="931034"/>
            <a:fld id="{E08F1729-A916-46E1-ACFE-D500AD0D2731}" type="slidenum">
              <a:rPr lang="en-US" sz="1200">
                <a:cs typeface="ヒラギノ角ゴ Pro W3"/>
              </a:rPr>
              <a:pPr algn="r" defTabSz="931034"/>
              <a:t>29</a:t>
            </a:fld>
            <a:endParaRPr lang="en-US" sz="1200">
              <a:cs typeface="ヒラギノ角ゴ Pro W3"/>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lIns="91567" tIns="45784" rIns="91567" bIns="45784"/>
          <a:lstStyle/>
          <a:p>
            <a:pPr marL="226468" indent="-226468"/>
            <a:endParaRPr lang="en-US" dirty="0"/>
          </a:p>
        </p:txBody>
      </p:sp>
    </p:spTree>
    <p:extLst>
      <p:ext uri="{BB962C8B-B14F-4D97-AF65-F5344CB8AC3E}">
        <p14:creationId xmlns:p14="http://schemas.microsoft.com/office/powerpoint/2010/main" val="2030005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FFA5B-3F60-4B34-A251-1EDA379A4A34}" type="slidenum">
              <a:rPr lang="en-US" smtClean="0"/>
              <a:pPr/>
              <a:t>30</a:t>
            </a:fld>
            <a:endParaRPr lang="en-US" dirty="0"/>
          </a:p>
        </p:txBody>
      </p:sp>
    </p:spTree>
    <p:extLst>
      <p:ext uri="{BB962C8B-B14F-4D97-AF65-F5344CB8AC3E}">
        <p14:creationId xmlns:p14="http://schemas.microsoft.com/office/powerpoint/2010/main" val="109047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8B88832-D6A0-4DC8-90B1-1E67DA759121}" type="slidenum">
              <a:rPr lang="en-US" smtClean="0"/>
              <a:t>5</a:t>
            </a:fld>
            <a:endParaRPr lang="en-US" dirty="0"/>
          </a:p>
        </p:txBody>
      </p:sp>
    </p:spTree>
    <p:extLst>
      <p:ext uri="{BB962C8B-B14F-4D97-AF65-F5344CB8AC3E}">
        <p14:creationId xmlns:p14="http://schemas.microsoft.com/office/powerpoint/2010/main" val="4267291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8B88832-D6A0-4DC8-90B1-1E67DA759121}" type="slidenum">
              <a:rPr lang="en-US" smtClean="0"/>
              <a:t>8</a:t>
            </a:fld>
            <a:endParaRPr lang="en-US" dirty="0"/>
          </a:p>
        </p:txBody>
      </p:sp>
    </p:spTree>
    <p:extLst>
      <p:ext uri="{BB962C8B-B14F-4D97-AF65-F5344CB8AC3E}">
        <p14:creationId xmlns:p14="http://schemas.microsoft.com/office/powerpoint/2010/main" val="341998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a:xfrm>
            <a:off x="1181100" y="700088"/>
            <a:ext cx="4648200" cy="3486150"/>
          </a:xfrm>
          <a:ln/>
        </p:spPr>
      </p:sp>
      <p:sp>
        <p:nvSpPr>
          <p:cNvPr id="67587" name="Rectangle 3"/>
          <p:cNvSpPr>
            <a:spLocks noGrp="1"/>
          </p:cNvSpPr>
          <p:nvPr>
            <p:ph type="body" idx="1"/>
          </p:nvPr>
        </p:nvSpPr>
        <p:spPr>
          <a:noFill/>
        </p:spPr>
        <p:txBody>
          <a:bodyPr lIns="93158" tIns="46580" rIns="93158" bIns="46580"/>
          <a:lstStyle/>
          <a:p>
            <a:pPr defTabSz="455997"/>
            <a:endParaRPr lang="en-US" sz="1000" dirty="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lvl1pPr defTabSz="927506" eaLnBrk="0" hangingPunct="0">
              <a:defRPr sz="2400">
                <a:solidFill>
                  <a:schemeClr val="tx1"/>
                </a:solidFill>
                <a:latin typeface="Arial" pitchFamily="34" charset="0"/>
                <a:ea typeface="ＭＳ Ｐゴシック" pitchFamily="34" charset="-128"/>
              </a:defRPr>
            </a:lvl1pPr>
            <a:lvl2pPr marL="744550" indent="-286365" defTabSz="927506" eaLnBrk="0" hangingPunct="0">
              <a:defRPr sz="2400">
                <a:solidFill>
                  <a:schemeClr val="tx1"/>
                </a:solidFill>
                <a:latin typeface="Arial" pitchFamily="34" charset="0"/>
                <a:ea typeface="ＭＳ Ｐゴシック" pitchFamily="34" charset="-128"/>
              </a:defRPr>
            </a:lvl2pPr>
            <a:lvl3pPr marL="1145461" indent="-229092" defTabSz="927506" eaLnBrk="0" hangingPunct="0">
              <a:defRPr sz="2400">
                <a:solidFill>
                  <a:schemeClr val="tx1"/>
                </a:solidFill>
                <a:latin typeface="Arial" pitchFamily="34" charset="0"/>
                <a:ea typeface="ＭＳ Ｐゴシック" pitchFamily="34" charset="-128"/>
              </a:defRPr>
            </a:lvl3pPr>
            <a:lvl4pPr marL="1603645" indent="-229092" defTabSz="927506" eaLnBrk="0" hangingPunct="0">
              <a:defRPr sz="2400">
                <a:solidFill>
                  <a:schemeClr val="tx1"/>
                </a:solidFill>
                <a:latin typeface="Arial" pitchFamily="34" charset="0"/>
                <a:ea typeface="ＭＳ Ｐゴシック" pitchFamily="34" charset="-128"/>
              </a:defRPr>
            </a:lvl4pPr>
            <a:lvl5pPr marL="2061830" indent="-229092" defTabSz="927506" eaLnBrk="0" hangingPunct="0">
              <a:defRPr sz="2400">
                <a:solidFill>
                  <a:schemeClr val="tx1"/>
                </a:solidFill>
                <a:latin typeface="Arial" pitchFamily="34" charset="0"/>
                <a:ea typeface="ＭＳ Ｐゴシック" pitchFamily="34" charset="-128"/>
              </a:defRPr>
            </a:lvl5pPr>
            <a:lvl6pPr marL="2520014" indent="-229092" defTabSz="92750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8198" indent="-229092" defTabSz="92750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36384" indent="-229092" defTabSz="92750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94568" indent="-229092" defTabSz="92750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04AEA38-B598-4834-AC4E-C19263C52621}" type="slidenum">
              <a:rPr lang="en-US" sz="1200">
                <a:latin typeface="Lucida Sans Unicode" pitchFamily="34" charset="0"/>
              </a:rPr>
              <a:pPr/>
              <a:t>10</a:t>
            </a:fld>
            <a:endParaRPr lang="en-US" sz="1200" dirty="0">
              <a:latin typeface="Lucida Sans Unicode" pitchFamily="34" charset="0"/>
            </a:endParaRPr>
          </a:p>
        </p:txBody>
      </p:sp>
      <p:sp>
        <p:nvSpPr>
          <p:cNvPr id="278531" name="Rectangle 2"/>
          <p:cNvSpPr>
            <a:spLocks noGrp="1" noRot="1" noChangeAspect="1" noChangeArrowheads="1" noTextEdit="1"/>
          </p:cNvSpPr>
          <p:nvPr>
            <p:ph type="sldImg"/>
          </p:nvPr>
        </p:nvSpPr>
        <p:spPr>
          <a:noFill/>
        </p:spPr>
      </p:sp>
      <p:sp>
        <p:nvSpPr>
          <p:cNvPr id="278532" name="Rectangle 3"/>
          <p:cNvSpPr>
            <a:spLocks noGrp="1" noChangeArrowheads="1"/>
          </p:cNvSpPr>
          <p:nvPr>
            <p:ph type="body" idx="1"/>
          </p:nvPr>
        </p:nvSpPr>
        <p:spPr>
          <a:noFill/>
        </p:spPr>
        <p:txBody>
          <a:bodyPr/>
          <a:lstStyle/>
          <a:p>
            <a:pPr marL="171450" indent="-171450" eaLnBrk="1" hangingPunct="1">
              <a:buFont typeface="Arial" pitchFamily="34" charset="0"/>
              <a:buChar char="•"/>
            </a:pPr>
            <a:endParaRPr lang="en-US"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11</a:t>
            </a:fld>
            <a:endParaRPr lang="en-US" dirty="0"/>
          </a:p>
        </p:txBody>
      </p:sp>
    </p:spTree>
    <p:extLst>
      <p:ext uri="{BB962C8B-B14F-4D97-AF65-F5344CB8AC3E}">
        <p14:creationId xmlns:p14="http://schemas.microsoft.com/office/powerpoint/2010/main" val="12320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2FFA5B-3F60-4B34-A251-1EDA379A4A34}" type="slidenum">
              <a:rPr lang="en-US" smtClean="0"/>
              <a:pPr/>
              <a:t>12</a:t>
            </a:fld>
            <a:endParaRPr lang="en-US" dirty="0"/>
          </a:p>
        </p:txBody>
      </p:sp>
    </p:spTree>
    <p:extLst>
      <p:ext uri="{BB962C8B-B14F-4D97-AF65-F5344CB8AC3E}">
        <p14:creationId xmlns:p14="http://schemas.microsoft.com/office/powerpoint/2010/main" val="200859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WATCHMAN is the most studied LAAC device - most patients and only one with long-term clinical data.</a:t>
            </a:r>
          </a:p>
          <a:p>
            <a:r>
              <a:rPr lang="en-US" dirty="0"/>
              <a:t> </a:t>
            </a:r>
          </a:p>
          <a:p>
            <a:pPr marL="165231" indent="-165231">
              <a:buFont typeface="Arial" panose="020B0604020202020204" pitchFamily="34" charset="0"/>
              <a:buChar char="•"/>
            </a:pPr>
            <a:r>
              <a:rPr lang="en-US" dirty="0"/>
              <a:t>Protect AF was prospective, randomized, multicenter trial with 707 patients studying the device versus warfarin.</a:t>
            </a:r>
          </a:p>
          <a:p>
            <a:pPr marL="165231" indent="-165231">
              <a:buFont typeface="Arial" panose="020B0604020202020204" pitchFamily="34" charset="0"/>
              <a:buChar char="•"/>
            </a:pPr>
            <a:endParaRPr lang="en-US" dirty="0"/>
          </a:p>
          <a:p>
            <a:pPr marL="165231" indent="-165231">
              <a:buFont typeface="Arial" panose="020B0604020202020204" pitchFamily="34" charset="0"/>
              <a:buChar char="•"/>
            </a:pPr>
            <a:r>
              <a:rPr lang="en-US" dirty="0"/>
              <a:t>Cap was a prospective continued access registry collecting additional data on device patients while awaiting approval</a:t>
            </a:r>
          </a:p>
          <a:p>
            <a:pPr marL="165231" indent="-165231">
              <a:buFont typeface="Arial" panose="020B0604020202020204" pitchFamily="34" charset="0"/>
              <a:buChar char="•"/>
            </a:pPr>
            <a:endParaRPr lang="en-US" dirty="0"/>
          </a:p>
          <a:p>
            <a:pPr marL="165231" indent="-165231">
              <a:buFont typeface="Arial" panose="020B0604020202020204" pitchFamily="34" charset="0"/>
              <a:buChar char="•"/>
            </a:pPr>
            <a:r>
              <a:rPr lang="en-US" dirty="0"/>
              <a:t>Prevail was the 2</a:t>
            </a:r>
            <a:r>
              <a:rPr lang="en-US" baseline="30000" dirty="0"/>
              <a:t>nd</a:t>
            </a:r>
            <a:r>
              <a:rPr lang="en-US" dirty="0"/>
              <a:t> prospective, randomized trial versus warfarin to collect additional device data</a:t>
            </a:r>
          </a:p>
          <a:p>
            <a:pPr marL="165231" indent="-165231">
              <a:buFont typeface="Arial" panose="020B0604020202020204" pitchFamily="34" charset="0"/>
              <a:buChar char="•"/>
            </a:pPr>
            <a:endParaRPr lang="en-US" dirty="0"/>
          </a:p>
          <a:p>
            <a:pPr marL="165231" indent="-165231">
              <a:buFont typeface="Arial" panose="020B0604020202020204" pitchFamily="34" charset="0"/>
              <a:buChar char="•"/>
            </a:pPr>
            <a:r>
              <a:rPr lang="en-US" dirty="0"/>
              <a:t>Cap2 was another prospective continued access registry after Prevail.</a:t>
            </a:r>
          </a:p>
          <a:p>
            <a:r>
              <a:rPr lang="en-US" dirty="0"/>
              <a:t> </a:t>
            </a:r>
          </a:p>
          <a:p>
            <a:pPr marL="165231" indent="-165231">
              <a:buFont typeface="Arial" panose="020B0604020202020204" pitchFamily="34" charset="0"/>
              <a:buChar char="•"/>
            </a:pPr>
            <a:r>
              <a:rPr lang="en-US" dirty="0"/>
              <a:t>Portfolio of over 2000 patients studied with over 6000 patient years of follow-up</a:t>
            </a:r>
          </a:p>
          <a:p>
            <a:pPr marL="165231" indent="-165231">
              <a:buFont typeface="Arial" panose="020B0604020202020204" pitchFamily="34" charset="0"/>
              <a:buChar char="•"/>
            </a:pPr>
            <a:endParaRPr lang="en-US" dirty="0"/>
          </a:p>
          <a:p>
            <a:pPr marL="165231" indent="-165231">
              <a:buFont typeface="Arial" panose="020B0604020202020204" pitchFamily="34" charset="0"/>
              <a:buChar char="•"/>
            </a:pPr>
            <a:r>
              <a:rPr lang="en-US" dirty="0"/>
              <a:t>3 positive votes from FDA </a:t>
            </a:r>
            <a:r>
              <a:rPr lang="en-US"/>
              <a:t>sponsored panels</a:t>
            </a:r>
            <a:endParaRPr lang="en-US" dirty="0"/>
          </a:p>
          <a:p>
            <a:pPr marL="165231" indent="-165231">
              <a:buFont typeface="Arial" panose="020B0604020202020204" pitchFamily="34" charset="0"/>
              <a:buChar char="•"/>
            </a:pPr>
            <a:endParaRPr lang="en-US" dirty="0"/>
          </a:p>
          <a:p>
            <a:r>
              <a:rPr lang="en-US" dirty="0"/>
              <a:t>[CLICK]</a:t>
            </a:r>
          </a:p>
          <a:p>
            <a:endParaRPr lang="en-US" baseline="0" dirty="0"/>
          </a:p>
        </p:txBody>
      </p:sp>
      <p:sp>
        <p:nvSpPr>
          <p:cNvPr id="4" name="Slide Number Placeholder 3"/>
          <p:cNvSpPr>
            <a:spLocks noGrp="1"/>
          </p:cNvSpPr>
          <p:nvPr>
            <p:ph type="sldNum" sz="quarter" idx="10"/>
          </p:nvPr>
        </p:nvSpPr>
        <p:spPr/>
        <p:txBody>
          <a:bodyPr/>
          <a:lstStyle/>
          <a:p>
            <a:fld id="{94DF8D3C-157C-41A8-81E7-CCC4215A4D0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4739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65226" indent="-165226">
              <a:buFont typeface="Arial" panose="020B0604020202020204" pitchFamily="34" charset="0"/>
              <a:buChar char="•"/>
            </a:pPr>
            <a:r>
              <a:rPr lang="en-US" dirty="0"/>
              <a:t>The pre-specified safety definitions across the trials differed. So they could be compared, we used a broad definition that included all procedural events in each trial.  </a:t>
            </a:r>
          </a:p>
          <a:p>
            <a:pPr marL="165226" indent="-165226">
              <a:buFont typeface="Arial" panose="020B0604020202020204" pitchFamily="34" charset="0"/>
              <a:buChar char="•"/>
            </a:pPr>
            <a:endParaRPr lang="en-US" dirty="0"/>
          </a:p>
          <a:p>
            <a:pPr marL="165226" indent="-165226">
              <a:buFont typeface="Arial" panose="020B0604020202020204" pitchFamily="34" charset="0"/>
              <a:buChar char="•"/>
            </a:pPr>
            <a:r>
              <a:rPr lang="en-US" dirty="0"/>
              <a:t>Beyond the first half of PREVAIL, safety event rates are low and comparable to other procedures performed in the LA like AF ablation</a:t>
            </a:r>
          </a:p>
          <a:p>
            <a:pPr marL="165226" indent="-165226">
              <a:buFont typeface="Arial" panose="020B0604020202020204" pitchFamily="34" charset="0"/>
              <a:buChar char="•"/>
            </a:pPr>
            <a:endParaRPr lang="en-US" dirty="0"/>
          </a:p>
          <a:p>
            <a:pPr marL="165226" indent="-165226">
              <a:buFont typeface="Arial" panose="020B0604020202020204" pitchFamily="34" charset="0"/>
              <a:buChar char="•"/>
            </a:pPr>
            <a:r>
              <a:rPr lang="en-US" dirty="0"/>
              <a:t>Procedure complication rates continued to improve with each trial</a:t>
            </a:r>
          </a:p>
          <a:p>
            <a:pPr marL="165226" indent="-165226">
              <a:buFont typeface="Arial" panose="020B0604020202020204" pitchFamily="34" charset="0"/>
              <a:buChar char="•"/>
            </a:pPr>
            <a:endParaRPr lang="en-US" dirty="0"/>
          </a:p>
          <a:p>
            <a:pPr marL="165226" indent="-165226">
              <a:buFont typeface="Arial" panose="020B0604020202020204" pitchFamily="34" charset="0"/>
              <a:buChar char="•"/>
            </a:pPr>
            <a:r>
              <a:rPr lang="en-US" dirty="0"/>
              <a:t>Especially important, because 50% of the operators in Prevail had no prior experience with LAA closure. </a:t>
            </a:r>
          </a:p>
        </p:txBody>
      </p:sp>
      <p:sp>
        <p:nvSpPr>
          <p:cNvPr id="4" name="Slide Number Placeholder 3"/>
          <p:cNvSpPr>
            <a:spLocks noGrp="1"/>
          </p:cNvSpPr>
          <p:nvPr>
            <p:ph type="sldNum" sz="quarter" idx="10"/>
          </p:nvPr>
        </p:nvSpPr>
        <p:spPr/>
        <p:txBody>
          <a:bodyPr/>
          <a:lstStyle/>
          <a:p>
            <a:fld id="{1BF16F69-E6CA-40D9-A187-C6A0851B5E3B}" type="slidenum">
              <a:rPr lang="en-US" smtClean="0">
                <a:solidFill>
                  <a:prstClr val="black"/>
                </a:solidFill>
              </a:rPr>
              <a:pPr/>
              <a:t>15</a:t>
            </a:fld>
            <a:endParaRPr lang="en-US" dirty="0">
              <a:solidFill>
                <a:prstClr val="black"/>
              </a:solidFill>
            </a:endParaRPr>
          </a:p>
        </p:txBody>
      </p:sp>
      <p:sp>
        <p:nvSpPr>
          <p:cNvPr id="6" name="Slide Image Placeholder 5"/>
          <p:cNvSpPr>
            <a:spLocks noGrp="1" noRot="1" noChangeAspect="1"/>
          </p:cNvSpPr>
          <p:nvPr>
            <p:ph type="sldImg"/>
          </p:nvPr>
        </p:nvSpPr>
        <p:spPr/>
      </p:sp>
    </p:spTree>
    <p:extLst>
      <p:ext uri="{BB962C8B-B14F-4D97-AF65-F5344CB8AC3E}">
        <p14:creationId xmlns:p14="http://schemas.microsoft.com/office/powerpoint/2010/main" val="4025858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16.jp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6.bin"/><Relationship Id="rId4"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ransi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2514600"/>
            <a:ext cx="7391400" cy="1219200"/>
          </a:xfrm>
          <a:prstGeom prst="rect">
            <a:avLst/>
          </a:prstGeom>
        </p:spPr>
        <p:txBody>
          <a:bodyPr vert="horz" lIns="0" tIns="0" bIns="0"/>
          <a:lstStyle>
            <a:lvl1pPr algn="ctr">
              <a:defRPr sz="3600" baseline="0">
                <a:solidFill>
                  <a:schemeClr val="accent6">
                    <a:lumMod val="75000"/>
                  </a:schemeClr>
                </a:solidFill>
              </a:defRPr>
            </a:lvl1pPr>
          </a:lstStyle>
          <a:p>
            <a:r>
              <a:rPr lang="en-US" dirty="0"/>
              <a:t>Click to edit Transition Slide with Background Style</a:t>
            </a:r>
          </a:p>
        </p:txBody>
      </p:sp>
      <p:sp>
        <p:nvSpPr>
          <p:cNvPr id="13" name="Text Placeholder 11"/>
          <p:cNvSpPr>
            <a:spLocks noGrp="1"/>
          </p:cNvSpPr>
          <p:nvPr>
            <p:ph type="body" sz="quarter" idx="11" hasCustomPrompt="1"/>
          </p:nvPr>
        </p:nvSpPr>
        <p:spPr>
          <a:xfrm>
            <a:off x="1219200" y="4191000"/>
            <a:ext cx="6400800" cy="685800"/>
          </a:xfrm>
          <a:prstGeom prst="rect">
            <a:avLst/>
          </a:prstGeom>
        </p:spPr>
        <p:txBody>
          <a:bodyPr/>
          <a:lstStyle>
            <a:lvl1pPr algn="ctr">
              <a:buNone/>
              <a:defRPr sz="2000" baseline="0">
                <a:solidFill>
                  <a:schemeClr val="bg1"/>
                </a:solidFill>
                <a:latin typeface="ITC Officina Serif"/>
              </a:defRPr>
            </a:lvl1pPr>
            <a:lvl2pPr>
              <a:buNone/>
              <a:defRPr sz="3600">
                <a:latin typeface="ITC Officina Serif"/>
              </a:defRPr>
            </a:lvl2pPr>
            <a:lvl3pPr>
              <a:buNone/>
              <a:defRPr sz="3600">
                <a:latin typeface="ITC Officina Serif"/>
              </a:defRPr>
            </a:lvl3pPr>
            <a:lvl4pPr>
              <a:buNone/>
              <a:defRPr sz="3600">
                <a:latin typeface="ITC Officina Serif"/>
              </a:defRPr>
            </a:lvl4pPr>
            <a:lvl5pPr>
              <a:buNone/>
              <a:defRPr sz="3600">
                <a:latin typeface="ITC Officina Serif"/>
              </a:defRPr>
            </a:lvl5pPr>
          </a:lstStyle>
          <a:p>
            <a:pPr lvl="0"/>
            <a:r>
              <a:rPr lang="en-US" dirty="0"/>
              <a:t>Click to edit Transition subtitle style</a:t>
            </a:r>
          </a:p>
        </p:txBody>
      </p:sp>
    </p:spTree>
    <p:extLst>
      <p:ext uri="{BB962C8B-B14F-4D97-AF65-F5344CB8AC3E}">
        <p14:creationId xmlns:p14="http://schemas.microsoft.com/office/powerpoint/2010/main" val="271792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WHITElaa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90016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bsci">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6"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426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RANGEbsci">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5"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0395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ANGElaa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11"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ITC Officina Serif"/>
              </a:defRPr>
            </a:lvl1pPr>
            <a:lvl2pPr>
              <a:defRPr sz="1800">
                <a:solidFill>
                  <a:schemeClr val="accent6">
                    <a:lumMod val="75000"/>
                  </a:schemeClr>
                </a:solidFill>
                <a:latin typeface="ITC Officina Serif"/>
              </a:defRPr>
            </a:lvl2pPr>
            <a:lvl3pPr>
              <a:defRPr sz="1600">
                <a:solidFill>
                  <a:schemeClr val="accent6">
                    <a:lumMod val="75000"/>
                  </a:schemeClr>
                </a:solidFill>
                <a:latin typeface="ITC Officina Serif"/>
              </a:defRPr>
            </a:lvl3pPr>
            <a:lvl4pPr>
              <a:defRPr sz="1400">
                <a:solidFill>
                  <a:schemeClr val="accent6">
                    <a:lumMod val="75000"/>
                  </a:schemeClr>
                </a:solidFill>
                <a:latin typeface="ITC Officina Serif"/>
              </a:defRPr>
            </a:lvl4pPr>
            <a:lvl5pPr>
              <a:defRPr sz="1400">
                <a:solidFill>
                  <a:schemeClr val="accent6">
                    <a:lumMod val="75000"/>
                  </a:schemeClr>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361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RANGElaa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76854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6400800"/>
            <a:ext cx="2209800" cy="288925"/>
          </a:xfrm>
          <a:prstGeom prst="rect">
            <a:avLst/>
          </a:prstGeom>
        </p:spPr>
        <p:txBody>
          <a:bodyPr/>
          <a:lstStyle>
            <a:lvl1pPr>
              <a:defRPr sz="1000">
                <a:solidFill>
                  <a:schemeClr val="accent6"/>
                </a:solidFill>
              </a:defRPr>
            </a:lvl1pPr>
          </a:lstStyle>
          <a:p>
            <a:fld id="{5CCFB948-DD57-4D27-ADD1-6A7D2658C709}" type="datetimeFigureOut">
              <a:rPr lang="en-US" smtClean="0"/>
              <a:pPr/>
              <a:t>2/23/20</a:t>
            </a:fld>
            <a:endParaRPr lang="en-US" dirty="0"/>
          </a:p>
        </p:txBody>
      </p:sp>
    </p:spTree>
    <p:extLst>
      <p:ext uri="{BB962C8B-B14F-4D97-AF65-F5344CB8AC3E}">
        <p14:creationId xmlns:p14="http://schemas.microsoft.com/office/powerpoint/2010/main" val="42047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bhead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553200" cy="825064"/>
          </a:xfrm>
          <a:prstGeom prst="rect">
            <a:avLst/>
          </a:prstGeom>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228600" y="1234966"/>
            <a:ext cx="8610600" cy="639762"/>
          </a:xfrm>
          <a:prstGeom prst="rect">
            <a:avLst/>
          </a:prstGeom>
        </p:spPr>
        <p:txBody>
          <a:bodyPr anchor="b">
            <a:noAutofit/>
          </a:bodyPr>
          <a:lstStyle>
            <a:lvl1pPr marL="0" indent="0">
              <a:spcBef>
                <a:spcPts val="0"/>
              </a:spcBef>
              <a:buNone/>
              <a:defRPr sz="2200" b="0" i="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7650" y="1906260"/>
            <a:ext cx="8610600" cy="4373672"/>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112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defRPr>
            </a:lvl1pPr>
          </a:lstStyle>
          <a:p>
            <a:pPr>
              <a:defRPr/>
            </a:pPr>
            <a:fld id="{BB82F485-F34C-4C63-96D1-23684DDDD960}" type="slidenum">
              <a:rPr lang="en-US"/>
              <a:pPr>
                <a:defRPr/>
              </a:pPr>
              <a:t>‹#›</a:t>
            </a:fld>
            <a:endParaRPr lang="en-US" dirty="0"/>
          </a:p>
        </p:txBody>
      </p:sp>
    </p:spTree>
    <p:extLst>
      <p:ext uri="{BB962C8B-B14F-4D97-AF65-F5344CB8AC3E}">
        <p14:creationId xmlns:p14="http://schemas.microsoft.com/office/powerpoint/2010/main" val="32391519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6426" y="1447800"/>
            <a:ext cx="8004174" cy="2307183"/>
          </a:xfrm>
          <a:prstGeom prst="rect">
            <a:avLst/>
          </a:prstGeom>
        </p:spPr>
        <p:txBody>
          <a:bodyPr vert="horz" lIns="91440" tIns="45720" rIns="91440" bIns="45720" rtlCol="0" anchor="b" anchorCtr="0">
            <a:normAutofit/>
          </a:bodyPr>
          <a:lstStyle>
            <a:lvl1pPr>
              <a:defRPr lang="en-US" sz="4000" b="0" cap="none">
                <a:solidFill>
                  <a:schemeClr val="tx2"/>
                </a:solidFill>
              </a:defRPr>
            </a:lvl1pPr>
          </a:lstStyle>
          <a:p>
            <a:pPr lvl="0">
              <a:lnSpc>
                <a:spcPct val="85000"/>
              </a:lnSpc>
            </a:pPr>
            <a:r>
              <a:rPr lang="en-US"/>
              <a:t>Click to edit Master title style</a:t>
            </a:r>
            <a:endParaRPr lang="en-US" dirty="0"/>
          </a:p>
        </p:txBody>
      </p:sp>
      <p:sp>
        <p:nvSpPr>
          <p:cNvPr id="3" name="Text Placeholder 2"/>
          <p:cNvSpPr>
            <a:spLocks noGrp="1"/>
          </p:cNvSpPr>
          <p:nvPr>
            <p:ph type="body" idx="1"/>
          </p:nvPr>
        </p:nvSpPr>
        <p:spPr>
          <a:xfrm>
            <a:off x="722313" y="3986213"/>
            <a:ext cx="7772400" cy="1500187"/>
          </a:xfrm>
          <a:prstGeom prst="rect">
            <a:avLst/>
          </a:prstGeom>
        </p:spPr>
        <p:txBody>
          <a:bodyPr vert="horz" lIns="91440" tIns="45720" rIns="91440" bIns="45720" rtlCol="0" anchor="t" anchorCtr="0">
            <a:normAutofit/>
          </a:bodyPr>
          <a:lstStyle>
            <a:lvl1pPr marL="236538" indent="-236538" algn="ctr">
              <a:buNone/>
              <a:defRPr lang="en-US" smtClean="0">
                <a:solidFill>
                  <a:schemeClr val="tx2"/>
                </a:solidFill>
                <a:latin typeface="Arial" pitchFamily="34" charset="0"/>
                <a:cs typeface="Arial" pitchFamily="34" charset="0"/>
              </a:defRPr>
            </a:lvl1pPr>
          </a:lstStyle>
          <a:p>
            <a:pPr marL="0" lvl="0" indent="0" algn="ctr">
              <a:spcBef>
                <a:spcPct val="20000"/>
              </a:spcBef>
              <a:buClr>
                <a:srgbClr val="C00000"/>
              </a:buClr>
            </a:pPr>
            <a:r>
              <a:rPr lang="en-US"/>
              <a:t>Click to edit Master text styles</a:t>
            </a:r>
          </a:p>
        </p:txBody>
      </p:sp>
      <p:sp>
        <p:nvSpPr>
          <p:cNvPr id="5" name="Date Placeholder 1"/>
          <p:cNvSpPr>
            <a:spLocks noGrp="1"/>
          </p:cNvSpPr>
          <p:nvPr>
            <p:ph type="dt" sz="half" idx="10"/>
          </p:nvPr>
        </p:nvSpPr>
        <p:spPr>
          <a:xfrm>
            <a:off x="0" y="6569075"/>
            <a:ext cx="2209800" cy="288925"/>
          </a:xfrm>
          <a:prstGeom prst="rect">
            <a:avLst/>
          </a:prstGeom>
        </p:spPr>
        <p:txBody>
          <a:bodyPr/>
          <a:lstStyle>
            <a:lvl1pPr>
              <a:defRPr sz="1000">
                <a:solidFill>
                  <a:schemeClr val="accent6"/>
                </a:solidFill>
              </a:defRPr>
            </a:lvl1pPr>
          </a:lstStyle>
          <a:p>
            <a:r>
              <a:rPr lang="en-US">
                <a:solidFill>
                  <a:srgbClr val="6A737B"/>
                </a:solidFill>
              </a:rPr>
              <a:t>SH-XXXX-XXXX</a:t>
            </a:r>
            <a:endParaRPr lang="en-US" dirty="0">
              <a:solidFill>
                <a:srgbClr val="6A737B"/>
              </a:solidFill>
            </a:endParaRPr>
          </a:p>
        </p:txBody>
      </p:sp>
    </p:spTree>
    <p:extLst>
      <p:ext uri="{BB962C8B-B14F-4D97-AF65-F5344CB8AC3E}">
        <p14:creationId xmlns:p14="http://schemas.microsoft.com/office/powerpoint/2010/main" val="2263097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2700"/>
            <a:ext cx="6553200" cy="731520"/>
          </a:xfrm>
          <a:prstGeom prst="rect">
            <a:avLst/>
          </a:prstGeom>
        </p:spPr>
        <p:txBody>
          <a:bodyPr>
            <a:noAutofit/>
          </a:bodyPr>
          <a:lstStyle>
            <a:lvl1pPr algn="l">
              <a:lnSpc>
                <a:spcPct val="95000"/>
              </a:lnSpc>
              <a:defRPr/>
            </a:lvl1pPr>
          </a:lstStyle>
          <a:p>
            <a:r>
              <a:rPr lang="en-US" dirty="0"/>
              <a:t>Click to edit Master title style</a:t>
            </a:r>
          </a:p>
        </p:txBody>
      </p:sp>
    </p:spTree>
    <p:extLst>
      <p:ext uri="{BB962C8B-B14F-4D97-AF65-F5344CB8AC3E}">
        <p14:creationId xmlns:p14="http://schemas.microsoft.com/office/powerpoint/2010/main" val="256377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ARKbsc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sz="2800">
                <a:solidFill>
                  <a:schemeClr val="accent6">
                    <a:lumMod val="75000"/>
                  </a:schemeClr>
                </a:solidFill>
              </a:defRPr>
            </a:lvl1pPr>
          </a:lstStyle>
          <a:p>
            <a:r>
              <a:rPr lang="en-US" dirty="0"/>
              <a:t>Click to edit Master title style</a:t>
            </a:r>
          </a:p>
        </p:txBody>
      </p:sp>
      <p:sp>
        <p:nvSpPr>
          <p:cNvPr id="6" name="Content Placeholder 3"/>
          <p:cNvSpPr>
            <a:spLocks noGrp="1"/>
          </p:cNvSpPr>
          <p:nvPr>
            <p:ph sz="half" idx="2"/>
          </p:nvPr>
        </p:nvSpPr>
        <p:spPr>
          <a:xfrm>
            <a:off x="228600" y="1685544"/>
            <a:ext cx="6096000" cy="4943856"/>
          </a:xfrm>
          <a:prstGeom prst="rect">
            <a:avLst/>
          </a:prstGeom>
        </p:spPr>
        <p:txBody>
          <a:bodyPr>
            <a:normAutofit/>
          </a:bodyPr>
          <a:lstStyle>
            <a:lvl1pPr>
              <a:defRPr sz="1800">
                <a:solidFill>
                  <a:srgbClr val="50565C"/>
                </a:solidFill>
                <a:latin typeface="ITC Officina Serif"/>
              </a:defRPr>
            </a:lvl1pPr>
            <a:lvl2pPr>
              <a:defRPr sz="1600">
                <a:solidFill>
                  <a:srgbClr val="50565C"/>
                </a:solidFill>
                <a:latin typeface="ITC Officina Serif"/>
              </a:defRPr>
            </a:lvl2pPr>
            <a:lvl3pPr>
              <a:defRPr sz="1400">
                <a:solidFill>
                  <a:srgbClr val="50565C"/>
                </a:solidFill>
                <a:latin typeface="ITC Officina Serif"/>
              </a:defRPr>
            </a:lvl3pPr>
            <a:lvl4pPr>
              <a:defRPr sz="1200">
                <a:solidFill>
                  <a:srgbClr val="50565C"/>
                </a:solidFill>
                <a:latin typeface="ITC Officina Serif"/>
              </a:defRPr>
            </a:lvl4pPr>
            <a:lvl5pPr>
              <a:defRPr sz="1200">
                <a:solidFill>
                  <a:srgbClr val="50565C"/>
                </a:solidFill>
                <a:latin typeface="ITC Officina Serif"/>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Watchman_HR_Vert.psd"/>
          <p:cNvPicPr>
            <a:picLocks noChangeAspect="1"/>
          </p:cNvPicPr>
          <p:nvPr userDrawn="1"/>
        </p:nvPicPr>
        <p:blipFill rotWithShape="1">
          <a:blip r:embed="rId3" cstate="print">
            <a:extLst>
              <a:ext uri="{28A0092B-C50C-407E-A947-70E740481C1C}">
                <a14:useLocalDpi xmlns:a14="http://schemas.microsoft.com/office/drawing/2010/main" val="0"/>
              </a:ext>
            </a:extLst>
          </a:blip>
          <a:srcRect l="63454" t="22670" b="16185"/>
          <a:stretch/>
        </p:blipFill>
        <p:spPr>
          <a:xfrm>
            <a:off x="5791200" y="1752600"/>
            <a:ext cx="3341761" cy="4193358"/>
          </a:xfrm>
          <a:prstGeom prst="rect">
            <a:avLst/>
          </a:prstGeom>
        </p:spPr>
      </p:pic>
      <p:pic>
        <p:nvPicPr>
          <p:cNvPr id="12" name="Picture 11" descr="Watchman_Circle.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7962" y="4846083"/>
            <a:ext cx="1308100" cy="1308100"/>
          </a:xfrm>
          <a:prstGeom prst="rect">
            <a:avLst/>
          </a:prstGeom>
        </p:spPr>
      </p:pic>
      <p:sp>
        <p:nvSpPr>
          <p:cNvPr id="13" name="TextBox 12"/>
          <p:cNvSpPr txBox="1"/>
          <p:nvPr userDrawn="1"/>
        </p:nvSpPr>
        <p:spPr>
          <a:xfrm>
            <a:off x="7125928" y="5303283"/>
            <a:ext cx="1535038" cy="424732"/>
          </a:xfrm>
          <a:prstGeom prst="rect">
            <a:avLst/>
          </a:prstGeom>
          <a:noFill/>
        </p:spPr>
        <p:txBody>
          <a:bodyPr wrap="square" rtlCol="0">
            <a:spAutoFit/>
          </a:bodyPr>
          <a:lstStyle/>
          <a:p>
            <a:pPr algn="ctr">
              <a:lnSpc>
                <a:spcPct val="90000"/>
              </a:lnSpc>
            </a:pPr>
            <a:r>
              <a:rPr lang="en-US" sz="1000" dirty="0">
                <a:solidFill>
                  <a:schemeClr val="accent6">
                    <a:lumMod val="75000"/>
                  </a:schemeClr>
                </a:solidFill>
                <a:latin typeface="ITC Officina Serif Bold"/>
                <a:cs typeface="ITC Officina Serif Bold"/>
              </a:rPr>
              <a:t>INTRODUCING</a:t>
            </a:r>
          </a:p>
          <a:p>
            <a:pPr algn="ctr">
              <a:lnSpc>
                <a:spcPct val="90000"/>
              </a:lnSpc>
            </a:pPr>
            <a:r>
              <a:rPr lang="en-US" sz="1400" dirty="0">
                <a:solidFill>
                  <a:schemeClr val="accent6">
                    <a:lumMod val="75000"/>
                  </a:schemeClr>
                </a:solidFill>
                <a:latin typeface="ITC Officina Serif Bold"/>
                <a:cs typeface="ITC Officina Serif Bold"/>
              </a:rPr>
              <a:t>WATCHMAN™</a:t>
            </a:r>
          </a:p>
        </p:txBody>
      </p:sp>
    </p:spTree>
    <p:extLst>
      <p:ext uri="{BB962C8B-B14F-4D97-AF65-F5344CB8AC3E}">
        <p14:creationId xmlns:p14="http://schemas.microsoft.com/office/powerpoint/2010/main" val="296161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272335877"/>
              </p:ext>
            </p:extLst>
          </p:nvPr>
        </p:nvGraphicFramePr>
        <p:xfrm>
          <a:off x="993" y="1323"/>
          <a:ext cx="992" cy="1323"/>
        </p:xfrm>
        <a:graphic>
          <a:graphicData uri="http://schemas.openxmlformats.org/presentationml/2006/ole">
            <mc:AlternateContent xmlns:mc="http://schemas.openxmlformats.org/markup-compatibility/2006">
              <mc:Choice xmlns:v="urn:schemas-microsoft-com:vml" Requires="v">
                <p:oleObj spid="_x0000_s206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993" y="1323"/>
                        <a:ext cx="992" cy="1323"/>
                      </a:xfrm>
                      <a:prstGeom prst="rect">
                        <a:avLst/>
                      </a:prstGeom>
                    </p:spPr>
                  </p:pic>
                </p:oleObj>
              </mc:Fallback>
            </mc:AlternateContent>
          </a:graphicData>
        </a:graphic>
      </p:graphicFrame>
      <p:sp>
        <p:nvSpPr>
          <p:cNvPr id="2" name="Title 1"/>
          <p:cNvSpPr>
            <a:spLocks noGrp="1"/>
          </p:cNvSpPr>
          <p:nvPr>
            <p:ph type="ctrTitle"/>
          </p:nvPr>
        </p:nvSpPr>
        <p:spPr>
          <a:xfrm>
            <a:off x="788020" y="4648208"/>
            <a:ext cx="7365380" cy="990601"/>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219200" y="5715001"/>
            <a:ext cx="6400800" cy="685800"/>
          </a:xfrm>
        </p:spPr>
        <p:txBody>
          <a:bodyPr/>
          <a:lstStyle>
            <a:lvl1pPr marL="0" indent="0" algn="ctr">
              <a:buNone/>
              <a:defRPr>
                <a:solidFill>
                  <a:schemeClr val="bg1"/>
                </a:solidFill>
              </a:defRPr>
            </a:lvl1pPr>
            <a:lvl2pPr marL="457016" indent="0" algn="ctr">
              <a:buNone/>
              <a:defRPr>
                <a:solidFill>
                  <a:schemeClr val="tx1">
                    <a:tint val="75000"/>
                  </a:schemeClr>
                </a:solidFill>
              </a:defRPr>
            </a:lvl2pPr>
            <a:lvl3pPr marL="914036" indent="0" algn="ctr">
              <a:buNone/>
              <a:defRPr>
                <a:solidFill>
                  <a:schemeClr val="tx1">
                    <a:tint val="75000"/>
                  </a:schemeClr>
                </a:solidFill>
              </a:defRPr>
            </a:lvl3pPr>
            <a:lvl4pPr marL="1371054" indent="0" algn="ctr">
              <a:buNone/>
              <a:defRPr>
                <a:solidFill>
                  <a:schemeClr val="tx1">
                    <a:tint val="75000"/>
                  </a:schemeClr>
                </a:solidFill>
              </a:defRPr>
            </a:lvl4pPr>
            <a:lvl5pPr marL="1828072" indent="0" algn="ctr">
              <a:buNone/>
              <a:defRPr>
                <a:solidFill>
                  <a:schemeClr val="tx1">
                    <a:tint val="75000"/>
                  </a:schemeClr>
                </a:solidFill>
              </a:defRPr>
            </a:lvl5pPr>
            <a:lvl6pPr marL="2285086" indent="0" algn="ctr">
              <a:buNone/>
              <a:defRPr>
                <a:solidFill>
                  <a:schemeClr val="tx1">
                    <a:tint val="75000"/>
                  </a:schemeClr>
                </a:solidFill>
              </a:defRPr>
            </a:lvl6pPr>
            <a:lvl7pPr marL="2742104" indent="0" algn="ctr">
              <a:buNone/>
              <a:defRPr>
                <a:solidFill>
                  <a:schemeClr val="tx1">
                    <a:tint val="75000"/>
                  </a:schemeClr>
                </a:solidFill>
              </a:defRPr>
            </a:lvl7pPr>
            <a:lvl8pPr marL="3199120" indent="0" algn="ctr">
              <a:buNone/>
              <a:defRPr>
                <a:solidFill>
                  <a:schemeClr val="tx1">
                    <a:tint val="75000"/>
                  </a:schemeClr>
                </a:solidFill>
              </a:defRPr>
            </a:lvl8pPr>
            <a:lvl9pPr marL="365613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8630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633779891"/>
              </p:ext>
            </p:extLst>
          </p:nvPr>
        </p:nvGraphicFramePr>
        <p:xfrm>
          <a:off x="993" y="1323"/>
          <a:ext cx="992" cy="1323"/>
        </p:xfrm>
        <a:graphic>
          <a:graphicData uri="http://schemas.openxmlformats.org/presentationml/2006/ole">
            <mc:AlternateContent xmlns:mc="http://schemas.openxmlformats.org/markup-compatibility/2006">
              <mc:Choice xmlns:v="urn:schemas-microsoft-com:vml" Requires="v">
                <p:oleObj spid="_x0000_s3085"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993" y="1323"/>
                        <a:ext cx="992" cy="132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lvl1pPr algn="l">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327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949056500"/>
              </p:ext>
            </p:extLst>
          </p:nvPr>
        </p:nvGraphicFramePr>
        <p:xfrm>
          <a:off x="993" y="1323"/>
          <a:ext cx="992" cy="1323"/>
        </p:xfrm>
        <a:graphic>
          <a:graphicData uri="http://schemas.openxmlformats.org/presentationml/2006/ole">
            <mc:AlternateContent xmlns:mc="http://schemas.openxmlformats.org/markup-compatibility/2006">
              <mc:Choice xmlns:v="urn:schemas-microsoft-com:vml" Requires="v">
                <p:oleObj spid="_x0000_s4109"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993" y="1323"/>
                        <a:ext cx="992" cy="1323"/>
                      </a:xfrm>
                      <a:prstGeom prst="rect">
                        <a:avLst/>
                      </a:prstGeom>
                    </p:spPr>
                  </p:pic>
                </p:oleObj>
              </mc:Fallback>
            </mc:AlternateContent>
          </a:graphicData>
        </a:graphic>
      </p:graphicFrame>
      <p:sp>
        <p:nvSpPr>
          <p:cNvPr id="2" name="Title 1"/>
          <p:cNvSpPr>
            <a:spLocks noGrp="1"/>
          </p:cNvSpPr>
          <p:nvPr>
            <p:ph type="title"/>
          </p:nvPr>
        </p:nvSpPr>
        <p:spPr/>
        <p:txBody>
          <a:bodyPr>
            <a:normAutofit/>
          </a:bodyPr>
          <a:lstStyle>
            <a:lvl1pPr algn="l">
              <a:defRPr sz="2800"/>
            </a:lvl1pPr>
          </a:lstStyle>
          <a:p>
            <a:r>
              <a:rPr lang="en-US" dirty="0"/>
              <a:t>Click to edit Master title style</a:t>
            </a:r>
          </a:p>
        </p:txBody>
      </p:sp>
      <p:sp>
        <p:nvSpPr>
          <p:cNvPr id="3" name="Content Placeholder 2"/>
          <p:cNvSpPr>
            <a:spLocks noGrp="1"/>
          </p:cNvSpPr>
          <p:nvPr>
            <p:ph sz="half" idx="1"/>
          </p:nvPr>
        </p:nvSpPr>
        <p:spPr>
          <a:xfrm>
            <a:off x="289034" y="1295400"/>
            <a:ext cx="4282966" cy="5029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4267200" cy="5029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871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88302021"/>
              </p:ext>
            </p:extLst>
          </p:nvPr>
        </p:nvGraphicFramePr>
        <p:xfrm>
          <a:off x="993" y="1323"/>
          <a:ext cx="992" cy="1323"/>
        </p:xfrm>
        <a:graphic>
          <a:graphicData uri="http://schemas.openxmlformats.org/presentationml/2006/ole">
            <mc:AlternateContent xmlns:mc="http://schemas.openxmlformats.org/markup-compatibility/2006">
              <mc:Choice xmlns:v="urn:schemas-microsoft-com:vml" Requires="v">
                <p:oleObj spid="_x0000_s5133"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993" y="1323"/>
                        <a:ext cx="992" cy="1323"/>
                      </a:xfrm>
                      <a:prstGeom prst="rect">
                        <a:avLst/>
                      </a:prstGeom>
                    </p:spPr>
                  </p:pic>
                </p:oleObj>
              </mc:Fallback>
            </mc:AlternateContent>
          </a:graphicData>
        </a:graphic>
      </p:graphicFrame>
      <p:sp>
        <p:nvSpPr>
          <p:cNvPr id="2" name="Title 1"/>
          <p:cNvSpPr>
            <a:spLocks noGrp="1"/>
          </p:cNvSpPr>
          <p:nvPr>
            <p:ph type="title"/>
          </p:nvPr>
        </p:nvSpPr>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8282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69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8020" y="1981200"/>
            <a:ext cx="7365380" cy="1295400"/>
          </a:xfrm>
        </p:spPr>
        <p:txBody>
          <a:bodyPr>
            <a:normAutofit/>
          </a:bodyPr>
          <a:lstStyle>
            <a:lvl1pPr>
              <a:defRPr sz="3600">
                <a:solidFill>
                  <a:schemeClr val="tx1"/>
                </a:solidFill>
              </a:defRPr>
            </a:lvl1pPr>
          </a:lstStyle>
          <a:p>
            <a:r>
              <a:rPr lang="en-US" dirty="0"/>
              <a:t>Click to edit Transition Slide with background style</a:t>
            </a:r>
          </a:p>
        </p:txBody>
      </p:sp>
      <p:sp>
        <p:nvSpPr>
          <p:cNvPr id="3" name="Subtitle 2"/>
          <p:cNvSpPr>
            <a:spLocks noGrp="1"/>
          </p:cNvSpPr>
          <p:nvPr>
            <p:ph type="subTitle" idx="1" hasCustomPrompt="1"/>
          </p:nvPr>
        </p:nvSpPr>
        <p:spPr>
          <a:xfrm>
            <a:off x="1219200" y="3733800"/>
            <a:ext cx="6400800" cy="685800"/>
          </a:xfrm>
        </p:spPr>
        <p:txBody>
          <a:bodyPr/>
          <a:lstStyle>
            <a:lvl1pPr marL="0" indent="0" algn="ctr">
              <a:buNone/>
              <a:defRPr>
                <a:solidFill>
                  <a:schemeClr val="tx1"/>
                </a:solidFill>
              </a:defRPr>
            </a:lvl1pPr>
            <a:lvl2pPr marL="457016" indent="0" algn="ctr">
              <a:buNone/>
              <a:defRPr>
                <a:solidFill>
                  <a:schemeClr val="tx1">
                    <a:tint val="75000"/>
                  </a:schemeClr>
                </a:solidFill>
              </a:defRPr>
            </a:lvl2pPr>
            <a:lvl3pPr marL="914036" indent="0" algn="ctr">
              <a:buNone/>
              <a:defRPr>
                <a:solidFill>
                  <a:schemeClr val="tx1">
                    <a:tint val="75000"/>
                  </a:schemeClr>
                </a:solidFill>
              </a:defRPr>
            </a:lvl3pPr>
            <a:lvl4pPr marL="1371054" indent="0" algn="ctr">
              <a:buNone/>
              <a:defRPr>
                <a:solidFill>
                  <a:schemeClr val="tx1">
                    <a:tint val="75000"/>
                  </a:schemeClr>
                </a:solidFill>
              </a:defRPr>
            </a:lvl4pPr>
            <a:lvl5pPr marL="1828072" indent="0" algn="ctr">
              <a:buNone/>
              <a:defRPr>
                <a:solidFill>
                  <a:schemeClr val="tx1">
                    <a:tint val="75000"/>
                  </a:schemeClr>
                </a:solidFill>
              </a:defRPr>
            </a:lvl5pPr>
            <a:lvl6pPr marL="2285086" indent="0" algn="ctr">
              <a:buNone/>
              <a:defRPr>
                <a:solidFill>
                  <a:schemeClr val="tx1">
                    <a:tint val="75000"/>
                  </a:schemeClr>
                </a:solidFill>
              </a:defRPr>
            </a:lvl6pPr>
            <a:lvl7pPr marL="2742104" indent="0" algn="ctr">
              <a:buNone/>
              <a:defRPr>
                <a:solidFill>
                  <a:schemeClr val="tx1">
                    <a:tint val="75000"/>
                  </a:schemeClr>
                </a:solidFill>
              </a:defRPr>
            </a:lvl7pPr>
            <a:lvl8pPr marL="3199120" indent="0" algn="ctr">
              <a:buNone/>
              <a:defRPr>
                <a:solidFill>
                  <a:schemeClr val="tx1">
                    <a:tint val="75000"/>
                  </a:schemeClr>
                </a:solidFill>
              </a:defRPr>
            </a:lvl8pPr>
            <a:lvl9pPr marL="3656139" indent="0" algn="ctr">
              <a:buNone/>
              <a:defRPr>
                <a:solidFill>
                  <a:schemeClr val="tx1">
                    <a:tint val="75000"/>
                  </a:schemeClr>
                </a:solidFill>
              </a:defRPr>
            </a:lvl9pPr>
          </a:lstStyle>
          <a:p>
            <a:r>
              <a:rPr lang="en-US" dirty="0"/>
              <a:t>Click to edit Transition subtitle style</a:t>
            </a:r>
          </a:p>
        </p:txBody>
      </p:sp>
    </p:spTree>
    <p:extLst>
      <p:ext uri="{BB962C8B-B14F-4D97-AF65-F5344CB8AC3E}">
        <p14:creationId xmlns:p14="http://schemas.microsoft.com/office/powerpoint/2010/main" val="168351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3986213"/>
            <a:ext cx="7772400" cy="1500187"/>
          </a:xfrm>
        </p:spPr>
        <p:txBody>
          <a:bodyPr vert="horz" lIns="91403" tIns="45702" rIns="91403" bIns="45702" rtlCol="0" anchor="t" anchorCtr="0">
            <a:normAutofit/>
          </a:bodyPr>
          <a:lstStyle>
            <a:lvl1pPr marL="236445" indent="-236445" algn="ctr">
              <a:spcBef>
                <a:spcPts val="0"/>
              </a:spcBef>
              <a:buNone/>
              <a:defRPr lang="en-US" smtClean="0">
                <a:solidFill>
                  <a:schemeClr val="tx2"/>
                </a:solidFill>
                <a:latin typeface="Arial" pitchFamily="34" charset="0"/>
                <a:cs typeface="Arial" pitchFamily="34" charset="0"/>
              </a:defRPr>
            </a:lvl1pPr>
          </a:lstStyle>
          <a:p>
            <a:pPr marL="0" lvl="0" indent="0" algn="ctr">
              <a:spcBef>
                <a:spcPct val="20000"/>
              </a:spcBef>
              <a:buClr>
                <a:srgbClr val="C00000"/>
              </a:buClr>
            </a:pPr>
            <a:r>
              <a:rPr lang="en-US" dirty="0"/>
              <a:t>Click to edit Master text styles</a:t>
            </a:r>
          </a:p>
        </p:txBody>
      </p:sp>
      <p:sp>
        <p:nvSpPr>
          <p:cNvPr id="4" name="Title 1"/>
          <p:cNvSpPr>
            <a:spLocks noGrp="1"/>
          </p:cNvSpPr>
          <p:nvPr>
            <p:ph type="ctrTitle" hasCustomPrompt="1"/>
          </p:nvPr>
        </p:nvSpPr>
        <p:spPr>
          <a:xfrm>
            <a:off x="714376" y="2514600"/>
            <a:ext cx="7762875" cy="1295400"/>
          </a:xfrm>
        </p:spPr>
        <p:txBody>
          <a:bodyPr>
            <a:normAutofit/>
          </a:bodyPr>
          <a:lstStyle>
            <a:lvl1pPr>
              <a:defRPr sz="3600">
                <a:solidFill>
                  <a:schemeClr val="tx1"/>
                </a:solidFill>
              </a:defRPr>
            </a:lvl1pPr>
          </a:lstStyle>
          <a:p>
            <a:r>
              <a:rPr lang="en-US" dirty="0"/>
              <a:t>Click to edit Transition Slide with no background style</a:t>
            </a:r>
          </a:p>
        </p:txBody>
      </p:sp>
    </p:spTree>
    <p:extLst>
      <p:ext uri="{BB962C8B-B14F-4D97-AF65-F5344CB8AC3E}">
        <p14:creationId xmlns:p14="http://schemas.microsoft.com/office/powerpoint/2010/main" val="17557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228600" y="1234966"/>
            <a:ext cx="8610600" cy="639762"/>
          </a:xfrm>
        </p:spPr>
        <p:txBody>
          <a:bodyPr anchor="b">
            <a:noAutofit/>
          </a:bodyPr>
          <a:lstStyle>
            <a:lvl1pPr marL="0" indent="0">
              <a:spcBef>
                <a:spcPts val="0"/>
              </a:spcBef>
              <a:buNone/>
              <a:defRPr sz="2200" b="0" i="0">
                <a:solidFill>
                  <a:schemeClr val="accent6"/>
                </a:solidFill>
              </a:defRPr>
            </a:lvl1pPr>
            <a:lvl2pPr marL="457016" indent="0">
              <a:buNone/>
              <a:defRPr sz="2000" b="1"/>
            </a:lvl2pPr>
            <a:lvl3pPr marL="914036" indent="0">
              <a:buNone/>
              <a:defRPr sz="1800" b="1"/>
            </a:lvl3pPr>
            <a:lvl4pPr marL="1371054" indent="0">
              <a:buNone/>
              <a:defRPr sz="1600" b="1"/>
            </a:lvl4pPr>
            <a:lvl5pPr marL="1828072" indent="0">
              <a:buNone/>
              <a:defRPr sz="1600" b="1"/>
            </a:lvl5pPr>
            <a:lvl6pPr marL="2285086" indent="0">
              <a:buNone/>
              <a:defRPr sz="1600" b="1"/>
            </a:lvl6pPr>
            <a:lvl7pPr marL="2742104" indent="0">
              <a:buNone/>
              <a:defRPr sz="1600" b="1"/>
            </a:lvl7pPr>
            <a:lvl8pPr marL="3199120" indent="0">
              <a:buNone/>
              <a:defRPr sz="1600" b="1"/>
            </a:lvl8pPr>
            <a:lvl9pPr marL="365613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7650" y="1906260"/>
            <a:ext cx="8610600" cy="4373672"/>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88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438244063"/>
              </p:ext>
            </p:extLst>
          </p:nvPr>
        </p:nvGraphicFramePr>
        <p:xfrm>
          <a:off x="993" y="1323"/>
          <a:ext cx="992" cy="1323"/>
        </p:xfrm>
        <a:graphic>
          <a:graphicData uri="http://schemas.openxmlformats.org/presentationml/2006/ole">
            <mc:AlternateContent xmlns:mc="http://schemas.openxmlformats.org/markup-compatibility/2006">
              <mc:Choice xmlns:v="urn:schemas-microsoft-com:vml" Requires="v">
                <p:oleObj spid="_x0000_s6157"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993" y="1323"/>
                        <a:ext cx="992" cy="1323"/>
                      </a:xfrm>
                      <a:prstGeom prst="rect">
                        <a:avLst/>
                      </a:prstGeom>
                    </p:spPr>
                  </p:pic>
                </p:oleObj>
              </mc:Fallback>
            </mc:AlternateContent>
          </a:graphicData>
        </a:graphic>
      </p:graphicFrame>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Text Placeholder 3"/>
          <p:cNvSpPr>
            <a:spLocks noGrp="1"/>
          </p:cNvSpPr>
          <p:nvPr>
            <p:ph type="body" sz="quarter" idx="10"/>
          </p:nvPr>
        </p:nvSpPr>
        <p:spPr>
          <a:xfrm>
            <a:off x="435356" y="1508760"/>
            <a:ext cx="8271775" cy="4617720"/>
          </a:xfrm>
        </p:spPr>
        <p:txBody>
          <a:bodyPr/>
          <a:lstStyle>
            <a:lvl1pPr>
              <a:spcBef>
                <a:spcPts val="384"/>
              </a:spcBef>
              <a:defRPr/>
            </a:lvl1pPr>
            <a:lvl2pPr marL="456993" indent="-230294">
              <a:spcBef>
                <a:spcPts val="384"/>
              </a:spcBef>
              <a:defRPr/>
            </a:lvl2pPr>
            <a:lvl3pPr marL="913990" indent="-230294">
              <a:spcBef>
                <a:spcPts val="384"/>
              </a:spcBef>
              <a:defRPr/>
            </a:lvl3pPr>
            <a:lvl4pPr marL="1374582" indent="-233895">
              <a:spcBef>
                <a:spcPts val="384"/>
              </a:spcBef>
              <a:defRPr/>
            </a:lvl4pPr>
            <a:lvl5pPr marL="2058273" indent="-230294">
              <a:spcBef>
                <a:spcPts val="384"/>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2"/>
    </p:custDataLst>
    <p:extLst>
      <p:ext uri="{BB962C8B-B14F-4D97-AF65-F5344CB8AC3E}">
        <p14:creationId xmlns:p14="http://schemas.microsoft.com/office/powerpoint/2010/main" val="39605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21" tIns="45711" rIns="91421" bIns="45711" rtlCol="0" anchor="b" anchorCtr="0">
            <a:normAutofit/>
          </a:bodyPr>
          <a:lstStyle>
            <a:lvl1pPr>
              <a:defRPr lang="en-US"/>
            </a:lvl1pPr>
          </a:lstStyle>
          <a:p>
            <a:pPr lvl="0" algn="l"/>
            <a:r>
              <a:rPr lang="en-US"/>
              <a:t>Click to edit Master title style</a:t>
            </a:r>
          </a:p>
        </p:txBody>
      </p:sp>
    </p:spTree>
    <p:extLst>
      <p:ext uri="{BB962C8B-B14F-4D97-AF65-F5344CB8AC3E}">
        <p14:creationId xmlns:p14="http://schemas.microsoft.com/office/powerpoint/2010/main" val="21464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bsci">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10"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519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
    <p:spTree>
      <p:nvGrpSpPr>
        <p:cNvPr id="1" name=""/>
        <p:cNvGrpSpPr/>
        <p:nvPr/>
      </p:nvGrpSpPr>
      <p:grpSpPr>
        <a:xfrm>
          <a:off x="0" y="0"/>
          <a:ext cx="0" cy="0"/>
          <a:chOff x="0" y="0"/>
          <a:chExt cx="0" cy="0"/>
        </a:xfrm>
      </p:grpSpPr>
      <p:sp>
        <p:nvSpPr>
          <p:cNvPr id="15" name="Text Placeholder 12"/>
          <p:cNvSpPr>
            <a:spLocks noGrp="1"/>
          </p:cNvSpPr>
          <p:nvPr>
            <p:ph type="body" sz="quarter" idx="16"/>
          </p:nvPr>
        </p:nvSpPr>
        <p:spPr bwMode="black">
          <a:xfrm>
            <a:off x="355600" y="6005855"/>
            <a:ext cx="7251700" cy="415018"/>
          </a:xfrm>
          <a:prstGeom prst="rect">
            <a:avLst/>
          </a:prstGeom>
        </p:spPr>
        <p:txBody>
          <a:bodyPr tIns="0" rIns="0" bIns="0" anchor="b">
            <a:noAutofit/>
          </a:bodyPr>
          <a:lstStyle>
            <a:lvl1pPr marL="0" indent="0">
              <a:spcBef>
                <a:spcPts val="200"/>
              </a:spcBef>
              <a:buNone/>
              <a:defRPr sz="800">
                <a:solidFill>
                  <a:schemeClr val="tx1"/>
                </a:solidFill>
                <a:latin typeface="+mn-lt"/>
                <a:cs typeface="Arial" pitchFamily="34" charset="0"/>
              </a:defRPr>
            </a:lvl1pPr>
          </a:lstStyle>
          <a:p>
            <a:pPr lvl="0"/>
            <a:r>
              <a:rPr lang="de-DE"/>
              <a:t>Click to edit Master text styles</a:t>
            </a:r>
          </a:p>
        </p:txBody>
      </p:sp>
      <p:sp>
        <p:nvSpPr>
          <p:cNvPr id="14" name="Text Placeholder 9"/>
          <p:cNvSpPr>
            <a:spLocks noGrp="1"/>
          </p:cNvSpPr>
          <p:nvPr>
            <p:ph type="body" sz="quarter" idx="30"/>
          </p:nvPr>
        </p:nvSpPr>
        <p:spPr>
          <a:xfrm>
            <a:off x="352426" y="1611629"/>
            <a:ext cx="4114800" cy="640080"/>
          </a:xfrm>
          <a:prstGeom prst="rect">
            <a:avLst/>
          </a:prstGeom>
          <a:solidFill>
            <a:schemeClr val="tx1"/>
          </a:solidFill>
          <a:ln w="12700">
            <a:solidFill>
              <a:schemeClr val="tx1"/>
            </a:solidFill>
          </a:ln>
          <a:effectLst/>
        </p:spPr>
        <p:txBody>
          <a:bodyPr anchor="ctr">
            <a:noAutofit/>
          </a:bodyPr>
          <a:lstStyle>
            <a:lvl1pPr marL="0" indent="0" algn="ctr">
              <a:spcBef>
                <a:spcPts val="0"/>
              </a:spcBef>
              <a:buFontTx/>
              <a:buNone/>
              <a:defRPr sz="1800" b="1">
                <a:solidFill>
                  <a:schemeClr val="bg1"/>
                </a:solidFill>
                <a:latin typeface="+mn-lt"/>
              </a:defRPr>
            </a:lvl1pPr>
          </a:lstStyle>
          <a:p>
            <a:pPr lvl="0"/>
            <a:r>
              <a:rPr lang="en-US" dirty="0"/>
              <a:t>Click to edit Master text styles</a:t>
            </a:r>
          </a:p>
        </p:txBody>
      </p:sp>
      <p:sp>
        <p:nvSpPr>
          <p:cNvPr id="17" name="Text Placeholder 9"/>
          <p:cNvSpPr>
            <a:spLocks noGrp="1"/>
          </p:cNvSpPr>
          <p:nvPr>
            <p:ph type="body" sz="quarter" idx="32"/>
          </p:nvPr>
        </p:nvSpPr>
        <p:spPr>
          <a:xfrm>
            <a:off x="4667359" y="1611629"/>
            <a:ext cx="4114800" cy="640080"/>
          </a:xfrm>
          <a:prstGeom prst="rect">
            <a:avLst/>
          </a:prstGeom>
          <a:solidFill>
            <a:schemeClr val="tx1"/>
          </a:solidFill>
          <a:ln w="12700">
            <a:solidFill>
              <a:schemeClr val="tx1"/>
            </a:solidFill>
          </a:ln>
          <a:effectLst/>
        </p:spPr>
        <p:txBody>
          <a:bodyPr anchor="ctr">
            <a:noAutofit/>
          </a:bodyPr>
          <a:lstStyle>
            <a:lvl1pPr marL="0" indent="0" algn="ctr">
              <a:spcBef>
                <a:spcPts val="0"/>
              </a:spcBef>
              <a:buFontTx/>
              <a:buNone/>
              <a:defRPr sz="1800" b="1">
                <a:solidFill>
                  <a:schemeClr val="bg1"/>
                </a:solidFill>
                <a:latin typeface="+mn-lt"/>
              </a:defRPr>
            </a:lvl1pPr>
          </a:lstStyle>
          <a:p>
            <a:pPr lvl="0"/>
            <a:r>
              <a:rPr lang="en-US" dirty="0"/>
              <a:t>Click to edit Master text styles</a:t>
            </a:r>
          </a:p>
        </p:txBody>
      </p:sp>
      <p:sp>
        <p:nvSpPr>
          <p:cNvPr id="18" name="Content Placeholder 2"/>
          <p:cNvSpPr>
            <a:spLocks noGrp="1"/>
          </p:cNvSpPr>
          <p:nvPr>
            <p:ph idx="1"/>
          </p:nvPr>
        </p:nvSpPr>
        <p:spPr bwMode="black">
          <a:xfrm>
            <a:off x="352426" y="2251713"/>
            <a:ext cx="4114800" cy="3411219"/>
          </a:xfrm>
          <a:solidFill>
            <a:schemeClr val="bg1"/>
          </a:solidFill>
          <a:ln w="12700">
            <a:solidFill>
              <a:schemeClr val="tx1"/>
            </a:solidFill>
          </a:ln>
        </p:spPr>
        <p:txBody>
          <a:bodyPr tIns="91421" bIns="91421"/>
          <a:lstStyle>
            <a:lvl1pPr>
              <a:spcBef>
                <a:spcPts val="1500"/>
              </a:spcBef>
              <a:defRPr sz="1800">
                <a:solidFill>
                  <a:schemeClr val="tx1"/>
                </a:solidFill>
              </a:defRPr>
            </a:lvl1pPr>
            <a:lvl2pPr>
              <a:spcBef>
                <a:spcPts val="700"/>
              </a:spcBef>
              <a:defRPr sz="1600">
                <a:solidFill>
                  <a:schemeClr val="tx1"/>
                </a:solidFill>
              </a:defRPr>
            </a:lvl2pPr>
            <a:lvl3pPr>
              <a:spcBef>
                <a:spcPts val="300"/>
              </a:spcBef>
              <a:defRPr sz="1400">
                <a:solidFill>
                  <a:schemeClr val="tx1"/>
                </a:solidFill>
              </a:defRPr>
            </a:lvl3pPr>
            <a:lvl4pPr>
              <a:defRPr sz="1200">
                <a:solidFill>
                  <a:schemeClr val="tx1"/>
                </a:solidFill>
              </a:defRPr>
            </a:lvl4pPr>
            <a:lvl5pP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33"/>
          </p:nvPr>
        </p:nvSpPr>
        <p:spPr bwMode="black">
          <a:xfrm>
            <a:off x="4667359" y="2251713"/>
            <a:ext cx="4114800" cy="3411219"/>
          </a:xfrm>
          <a:solidFill>
            <a:schemeClr val="bg1"/>
          </a:solidFill>
          <a:ln w="12700">
            <a:solidFill>
              <a:schemeClr val="tx1"/>
            </a:solidFill>
          </a:ln>
        </p:spPr>
        <p:txBody>
          <a:bodyPr tIns="91421" bIns="91421"/>
          <a:lstStyle>
            <a:lvl1pPr>
              <a:spcBef>
                <a:spcPts val="1500"/>
              </a:spcBef>
              <a:defRPr sz="1800">
                <a:solidFill>
                  <a:schemeClr val="tx1"/>
                </a:solidFill>
              </a:defRPr>
            </a:lvl1pPr>
            <a:lvl2pPr>
              <a:spcBef>
                <a:spcPts val="700"/>
              </a:spcBef>
              <a:defRPr sz="1600">
                <a:solidFill>
                  <a:schemeClr val="tx1"/>
                </a:solidFill>
              </a:defRPr>
            </a:lvl2pPr>
            <a:lvl3pPr>
              <a:spcBef>
                <a:spcPts val="300"/>
              </a:spcBef>
              <a:defRPr sz="1400">
                <a:solidFill>
                  <a:schemeClr val="tx1"/>
                </a:solidFill>
              </a:defRPr>
            </a:lvl3pPr>
            <a:lvl4pPr>
              <a:defRPr sz="1200">
                <a:solidFill>
                  <a:schemeClr val="tx1"/>
                </a:solidFill>
              </a:defRPr>
            </a:lvl4pPr>
            <a:lvl5pP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dirty="0"/>
              <a:t>Click to edit Master title style</a:t>
            </a:r>
          </a:p>
        </p:txBody>
      </p:sp>
      <p:sp>
        <p:nvSpPr>
          <p:cNvPr id="24" name="Text Placeholder 9"/>
          <p:cNvSpPr>
            <a:spLocks noGrp="1"/>
          </p:cNvSpPr>
          <p:nvPr>
            <p:ph type="body" sz="quarter" idx="15"/>
          </p:nvPr>
        </p:nvSpPr>
        <p:spPr bwMode="black">
          <a:xfrm>
            <a:off x="356616" y="1102523"/>
            <a:ext cx="7580884" cy="396947"/>
          </a:xfrm>
          <a:prstGeom prst="rect">
            <a:avLst/>
          </a:prstGeom>
          <a:noFill/>
        </p:spPr>
        <p:txBody>
          <a:bodyPr rtlCol="0">
            <a:noAutofit/>
          </a:bodyPr>
          <a:lstStyle>
            <a:lvl1pPr marL="0" indent="0" algn="l" rtl="0" fontAlgn="base">
              <a:lnSpc>
                <a:spcPct val="90000"/>
              </a:lnSpc>
              <a:spcBef>
                <a:spcPct val="0"/>
              </a:spcBef>
              <a:spcAft>
                <a:spcPct val="0"/>
              </a:spcAft>
              <a:buNone/>
              <a:defRPr lang="en-US" sz="2000" b="1" kern="1200" smtClean="0">
                <a:solidFill>
                  <a:schemeClr val="tx2"/>
                </a:solidFill>
                <a:latin typeface="+mn-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de-DE"/>
              <a:t>Click to edit Master text styles</a:t>
            </a:r>
          </a:p>
        </p:txBody>
      </p:sp>
    </p:spTree>
    <p:extLst>
      <p:ext uri="{BB962C8B-B14F-4D97-AF65-F5344CB8AC3E}">
        <p14:creationId xmlns:p14="http://schemas.microsoft.com/office/powerpoint/2010/main" val="200225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ARKbsci">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bg1"/>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8"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1939163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
        <p:nvSpPr>
          <p:cNvPr id="10"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091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bg1"/>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7"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chemeClr val="bg1"/>
                </a:solidFill>
                <a:latin typeface="ITC Officina Serif"/>
              </a:defRPr>
            </a:lvl1pPr>
            <a:lvl2pPr>
              <a:defRPr sz="1800">
                <a:solidFill>
                  <a:schemeClr val="bg1"/>
                </a:solidFill>
                <a:latin typeface="ITC Officina Serif"/>
              </a:defRPr>
            </a:lvl2pPr>
            <a:lvl3pPr>
              <a:defRPr sz="1600">
                <a:solidFill>
                  <a:schemeClr val="bg1"/>
                </a:solidFill>
                <a:latin typeface="ITC Officina Serif"/>
              </a:defRPr>
            </a:lvl3pPr>
            <a:lvl4pPr>
              <a:defRPr sz="1400">
                <a:solidFill>
                  <a:schemeClr val="bg1"/>
                </a:solidFill>
                <a:latin typeface="ITC Officina Serif"/>
              </a:defRPr>
            </a:lvl4pPr>
            <a:lvl5pPr>
              <a:defRPr sz="1400">
                <a:solidFill>
                  <a:schemeClr val="bg1"/>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p:nvPr>
        </p:nvSpPr>
        <p:spPr>
          <a:xfrm>
            <a:off x="381000" y="228600"/>
            <a:ext cx="6172200" cy="838200"/>
          </a:xfrm>
          <a:prstGeom prst="rect">
            <a:avLst/>
          </a:prstGeom>
        </p:spPr>
        <p:txBody>
          <a:bodyPr vert="horz" lIns="91440" tIns="45720" bIns="45720" anchor="b" anchorCtr="0">
            <a:normAutofit/>
          </a:bodyPr>
          <a:lstStyle>
            <a:lvl1pPr algn="l">
              <a:defRPr>
                <a:solidFill>
                  <a:schemeClr val="accent6">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61899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bsci">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defRPr>
            </a:lvl1pPr>
          </a:lstStyle>
          <a:p>
            <a:r>
              <a:rPr lang="en-US" dirty="0"/>
              <a:t>Click to edit Master title style</a:t>
            </a:r>
          </a:p>
        </p:txBody>
      </p:sp>
      <p:sp>
        <p:nvSpPr>
          <p:cNvPr id="8"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mn-lt"/>
              </a:defRPr>
            </a:lvl1pPr>
            <a:lvl2pPr>
              <a:defRPr sz="1800">
                <a:solidFill>
                  <a:schemeClr val="accent6">
                    <a:lumMod val="75000"/>
                  </a:schemeClr>
                </a:solidFill>
                <a:latin typeface="+mn-lt"/>
              </a:defRPr>
            </a:lvl2pPr>
            <a:lvl3pPr>
              <a:defRPr sz="1600">
                <a:solidFill>
                  <a:schemeClr val="accent6">
                    <a:lumMod val="75000"/>
                  </a:schemeClr>
                </a:solidFill>
                <a:latin typeface="+mn-lt"/>
              </a:defRPr>
            </a:lvl3pPr>
            <a:lvl4pPr>
              <a:defRPr sz="1400">
                <a:solidFill>
                  <a:schemeClr val="accent6">
                    <a:lumMod val="75000"/>
                  </a:schemeClr>
                </a:solidFill>
                <a:latin typeface="+mn-lt"/>
              </a:defRPr>
            </a:lvl4pPr>
            <a:lvl5pPr>
              <a:defRPr sz="1400">
                <a:solidFill>
                  <a:schemeClr val="accent6">
                    <a:lumMod val="75000"/>
                  </a:schemeClr>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72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bsci">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defRPr>
            </a:lvl1pPr>
          </a:lstStyle>
          <a:p>
            <a:r>
              <a:rPr lang="en-US" dirty="0"/>
              <a:t>Click to edit Master title style</a:t>
            </a:r>
          </a:p>
        </p:txBody>
      </p:sp>
      <p:sp>
        <p:nvSpPr>
          <p:cNvPr id="4" name="Text Placeholder 10"/>
          <p:cNvSpPr>
            <a:spLocks noGrp="1"/>
          </p:cNvSpPr>
          <p:nvPr>
            <p:ph type="body" sz="quarter" idx="10"/>
          </p:nvPr>
        </p:nvSpPr>
        <p:spPr>
          <a:xfrm>
            <a:off x="381000" y="1828800"/>
            <a:ext cx="6934200" cy="533400"/>
          </a:xfrm>
          <a:prstGeom prst="rect">
            <a:avLst/>
          </a:prstGeom>
        </p:spPr>
        <p:txBody>
          <a:bodyPr vert="horz" lIns="0" tIns="0" rIns="0" bIns="0"/>
          <a:lstStyle>
            <a:lvl1pPr marL="0" indent="0">
              <a:buFontTx/>
              <a:buNone/>
              <a:defRPr sz="3200" b="1" i="0" baseline="0">
                <a:solidFill>
                  <a:schemeClr val="accent6">
                    <a:lumMod val="75000"/>
                  </a:schemeClr>
                </a:solidFill>
                <a:latin typeface="ITC Officina Serif"/>
              </a:defRPr>
            </a:lvl1pPr>
            <a:lvl2pPr marL="457200" indent="0">
              <a:buFontTx/>
              <a:buNone/>
              <a:defRPr sz="3200" b="1" i="0" baseline="0">
                <a:solidFill>
                  <a:schemeClr val="bg1"/>
                </a:solidFill>
                <a:latin typeface="ITC Officina Serif"/>
              </a:defRPr>
            </a:lvl2pPr>
            <a:lvl3pPr marL="914400" indent="0">
              <a:buFontTx/>
              <a:buNone/>
              <a:defRPr sz="3200" b="1" i="0" baseline="0">
                <a:solidFill>
                  <a:schemeClr val="bg1"/>
                </a:solidFill>
                <a:latin typeface="ITC Officina Serif"/>
              </a:defRPr>
            </a:lvl3pPr>
            <a:lvl4pPr marL="1371600" indent="0">
              <a:buFontTx/>
              <a:buNone/>
              <a:defRPr sz="3200" b="1" i="0" baseline="0">
                <a:solidFill>
                  <a:schemeClr val="bg1"/>
                </a:solidFill>
                <a:latin typeface="ITC Officina Serif"/>
              </a:defRPr>
            </a:lvl4pPr>
            <a:lvl5pPr marL="1828800" indent="0">
              <a:buFontTx/>
              <a:buNone/>
              <a:defRPr sz="3200" b="1" i="0" baseline="0">
                <a:solidFill>
                  <a:schemeClr val="bg1"/>
                </a:solidFill>
                <a:latin typeface="ITC Officina Serif"/>
              </a:defRPr>
            </a:lvl5pPr>
          </a:lstStyle>
          <a:p>
            <a:pPr lvl="0"/>
            <a:r>
              <a:rPr lang="en-US" dirty="0"/>
              <a:t>Click to edit Master text style</a:t>
            </a:r>
          </a:p>
        </p:txBody>
      </p:sp>
      <p:sp>
        <p:nvSpPr>
          <p:cNvPr id="6" name="Content Placeholder 2"/>
          <p:cNvSpPr>
            <a:spLocks noGrp="1"/>
          </p:cNvSpPr>
          <p:nvPr>
            <p:ph sz="half" idx="1"/>
          </p:nvPr>
        </p:nvSpPr>
        <p:spPr>
          <a:xfrm>
            <a:off x="384048"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4800600" y="2523744"/>
            <a:ext cx="3959352" cy="3724656"/>
          </a:xfrm>
          <a:prstGeom prst="rect">
            <a:avLst/>
          </a:prstGeom>
        </p:spPr>
        <p:txBody>
          <a:bodyPr>
            <a:normAutofit/>
          </a:bodyPr>
          <a:lstStyle>
            <a:lvl1pPr>
              <a:defRPr sz="2000">
                <a:solidFill>
                  <a:srgbClr val="50565C"/>
                </a:solidFill>
                <a:latin typeface="ITC Officina Serif"/>
              </a:defRPr>
            </a:lvl1pPr>
            <a:lvl2pPr>
              <a:defRPr sz="1800">
                <a:solidFill>
                  <a:srgbClr val="50565C"/>
                </a:solidFill>
                <a:latin typeface="ITC Officina Serif"/>
              </a:defRPr>
            </a:lvl2pPr>
            <a:lvl3pPr>
              <a:defRPr sz="1600">
                <a:solidFill>
                  <a:srgbClr val="50565C"/>
                </a:solidFill>
                <a:latin typeface="ITC Officina Serif"/>
              </a:defRPr>
            </a:lvl3pPr>
            <a:lvl4pPr>
              <a:defRPr sz="1400">
                <a:solidFill>
                  <a:srgbClr val="50565C"/>
                </a:solidFill>
                <a:latin typeface="ITC Officina Serif"/>
              </a:defRPr>
            </a:lvl4pPr>
            <a:lvl5pPr>
              <a:defRPr sz="1400">
                <a:solidFill>
                  <a:srgbClr val="50565C"/>
                </a:solidFill>
                <a:latin typeface="ITC Officina Serif"/>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51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laac">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81000" y="228600"/>
            <a:ext cx="6172200" cy="838200"/>
          </a:xfrm>
          <a:prstGeom prst="rect">
            <a:avLst/>
          </a:prstGeom>
        </p:spPr>
        <p:txBody>
          <a:bodyPr vert="horz" lIns="91440" tIns="45720" bIns="45720" anchor="ctr" anchorCtr="0">
            <a:normAutofit/>
          </a:bodyPr>
          <a:lstStyle>
            <a:lvl1pPr algn="l">
              <a:defRPr sz="2800">
                <a:solidFill>
                  <a:schemeClr val="accent6">
                    <a:lumMod val="75000"/>
                  </a:schemeClr>
                </a:solidFill>
              </a:defRPr>
            </a:lvl1pPr>
          </a:lstStyle>
          <a:p>
            <a:r>
              <a:rPr lang="en-US" dirty="0"/>
              <a:t>Click to edit Master title style</a:t>
            </a:r>
          </a:p>
        </p:txBody>
      </p:sp>
      <p:sp>
        <p:nvSpPr>
          <p:cNvPr id="9" name="Content Placeholder 2"/>
          <p:cNvSpPr>
            <a:spLocks noGrp="1"/>
          </p:cNvSpPr>
          <p:nvPr>
            <p:ph sz="half" idx="1"/>
          </p:nvPr>
        </p:nvSpPr>
        <p:spPr>
          <a:xfrm>
            <a:off x="274320" y="1554480"/>
            <a:ext cx="8549640" cy="4956048"/>
          </a:xfrm>
          <a:prstGeom prst="rect">
            <a:avLst/>
          </a:prstGeom>
        </p:spPr>
        <p:txBody>
          <a:bodyPr>
            <a:normAutofit/>
          </a:bodyPr>
          <a:lstStyle>
            <a:lvl1pPr>
              <a:defRPr sz="2000">
                <a:solidFill>
                  <a:schemeClr val="accent6">
                    <a:lumMod val="75000"/>
                  </a:schemeClr>
                </a:solidFill>
                <a:latin typeface="+mn-lt"/>
              </a:defRPr>
            </a:lvl1pPr>
            <a:lvl2pPr>
              <a:defRPr sz="1800">
                <a:solidFill>
                  <a:schemeClr val="accent6">
                    <a:lumMod val="75000"/>
                  </a:schemeClr>
                </a:solidFill>
                <a:latin typeface="+mn-lt"/>
              </a:defRPr>
            </a:lvl2pPr>
            <a:lvl3pPr>
              <a:defRPr sz="1600">
                <a:solidFill>
                  <a:schemeClr val="accent6">
                    <a:lumMod val="75000"/>
                  </a:schemeClr>
                </a:solidFill>
                <a:latin typeface="+mn-lt"/>
              </a:defRPr>
            </a:lvl3pPr>
            <a:lvl4pPr>
              <a:defRPr sz="1400">
                <a:solidFill>
                  <a:schemeClr val="accent6">
                    <a:lumMod val="75000"/>
                  </a:schemeClr>
                </a:solidFill>
                <a:latin typeface="+mn-lt"/>
              </a:defRPr>
            </a:lvl4pPr>
            <a:lvl5pPr>
              <a:defRPr sz="1400">
                <a:solidFill>
                  <a:schemeClr val="accent6">
                    <a:lumMod val="75000"/>
                  </a:schemeClr>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41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vmlDrawing" Target="../drawings/vmlDrawing1.vml"/><Relationship Id="rId18" Type="http://schemas.openxmlformats.org/officeDocument/2006/relationships/image" Target="../media/image14.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17" Type="http://schemas.openxmlformats.org/officeDocument/2006/relationships/image" Target="../media/image12.emf"/><Relationship Id="rId2" Type="http://schemas.openxmlformats.org/officeDocument/2006/relationships/slideLayout" Target="../slideLayouts/slideLayout21.xml"/><Relationship Id="rId16"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3.jp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2"/>
          <p:cNvSpPr txBox="1">
            <a:spLocks/>
          </p:cNvSpPr>
          <p:nvPr userDrawn="1"/>
        </p:nvSpPr>
        <p:spPr>
          <a:xfrm>
            <a:off x="274320" y="1554480"/>
            <a:ext cx="8549640" cy="4956048"/>
          </a:xfrm>
          <a:prstGeom prst="rect">
            <a:avLst/>
          </a:prstGeom>
        </p:spPr>
        <p:txBody>
          <a:bodyPr>
            <a:normAutofit/>
          </a:bodyPr>
          <a:lstStyle>
            <a:lvl1pPr marL="236538" indent="-236538" algn="l" defTabSz="914400" rtl="0" eaLnBrk="1" latinLnBrk="0" hangingPunct="1">
              <a:lnSpc>
                <a:spcPct val="85000"/>
              </a:lnSpc>
              <a:spcBef>
                <a:spcPts val="600"/>
              </a:spcBef>
              <a:buFont typeface="Arial" pitchFamily="34" charset="0"/>
              <a:buChar char="•"/>
              <a:defRPr sz="2000" kern="1200">
                <a:solidFill>
                  <a:schemeClr val="bg1"/>
                </a:solidFill>
                <a:latin typeface="ITC Officina Serif"/>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chemeClr val="bg1"/>
                </a:solidFill>
                <a:latin typeface="ITC Officina Serif"/>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chemeClr val="bg1"/>
                </a:solidFill>
                <a:latin typeface="ITC Officina Serif"/>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chemeClr val="bg1"/>
                </a:solidFill>
                <a:latin typeface="ITC Officina Serif"/>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chemeClr val="bg1"/>
                </a:solidFill>
                <a:latin typeface="ITC Officina Serif"/>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2" name="TextBox 1"/>
          <p:cNvSpPr txBox="1"/>
          <p:nvPr userDrawn="1"/>
        </p:nvSpPr>
        <p:spPr>
          <a:xfrm>
            <a:off x="7162800" y="6611779"/>
            <a:ext cx="1981200" cy="246221"/>
          </a:xfrm>
          <a:prstGeom prst="rect">
            <a:avLst/>
          </a:prstGeom>
          <a:noFill/>
        </p:spPr>
        <p:txBody>
          <a:bodyPr wrap="square" rtlCol="0">
            <a:spAutoFit/>
          </a:bodyPr>
          <a:lstStyle/>
          <a:p>
            <a:pPr algn="r"/>
            <a:r>
              <a:rPr lang="en-US" sz="1000" dirty="0">
                <a:solidFill>
                  <a:schemeClr val="bg1">
                    <a:lumMod val="50000"/>
                  </a:schemeClr>
                </a:solidFill>
              </a:rPr>
              <a:t>SH-230609-AH  MAR2018</a:t>
            </a:r>
          </a:p>
        </p:txBody>
      </p:sp>
    </p:spTree>
    <p:extLst>
      <p:ext uri="{BB962C8B-B14F-4D97-AF65-F5344CB8AC3E}">
        <p14:creationId xmlns:p14="http://schemas.microsoft.com/office/powerpoint/2010/main" val="1307366609"/>
      </p:ext>
    </p:extLst>
  </p:cSld>
  <p:clrMap bg1="lt1" tx1="dk1" bg2="lt2" tx2="dk2" accent1="accent1" accent2="accent2" accent3="accent3" accent4="accent4" accent5="accent5" accent6="accent6" hlink="hlink" folHlink="folHlink"/>
  <p:sldLayoutIdLst>
    <p:sldLayoutId id="2147483704" r:id="rId1"/>
    <p:sldLayoutId id="2147483683" r:id="rId2"/>
    <p:sldLayoutId id="2147483662" r:id="rId3"/>
    <p:sldLayoutId id="2147483703" r:id="rId4"/>
    <p:sldLayoutId id="2147483677" r:id="rId5"/>
    <p:sldLayoutId id="2147483682" r:id="rId6"/>
    <p:sldLayoutId id="2147483675" r:id="rId7"/>
    <p:sldLayoutId id="2147483686" r:id="rId8"/>
    <p:sldLayoutId id="2147483673" r:id="rId9"/>
    <p:sldLayoutId id="2147483687" r:id="rId10"/>
    <p:sldLayoutId id="2147483674" r:id="rId11"/>
    <p:sldLayoutId id="2147483685" r:id="rId12"/>
    <p:sldLayoutId id="2147483672" r:id="rId13"/>
    <p:sldLayoutId id="2147483684" r:id="rId14"/>
    <p:sldLayoutId id="2147483709" r:id="rId15"/>
    <p:sldLayoutId id="2147483710" r:id="rId16"/>
    <p:sldLayoutId id="2147483711" r:id="rId17"/>
    <p:sldLayoutId id="2147483724" r:id="rId18"/>
    <p:sldLayoutId id="2147483740" r:id="rId19"/>
  </p:sldLayoutIdLst>
  <p:txStyles>
    <p:titleStyle>
      <a:lvl1pPr algn="ctr" defTabSz="914400" rtl="0" eaLnBrk="1" latinLnBrk="0" hangingPunct="1">
        <a:spcBef>
          <a:spcPct val="0"/>
        </a:spcBef>
        <a:buNone/>
        <a:defRPr lang="en-US" sz="2600" b="1" i="0" kern="1200" dirty="0">
          <a:solidFill>
            <a:schemeClr val="accent6">
              <a:lumMod val="75000"/>
            </a:schemeClr>
          </a:solidFill>
          <a:effectLst/>
          <a:latin typeface="ITC Officina Serif"/>
          <a:ea typeface="+mj-ea"/>
          <a:cs typeface="Arial" pitchFamily="34" charset="0"/>
        </a:defRPr>
      </a:lvl1pPr>
    </p:titleStyle>
    <p:bodyStyle>
      <a:lvl1pPr marL="236538" indent="-236538" algn="l" defTabSz="914400"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38" indent="-236538" algn="l" defTabSz="914400"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38" indent="-173038" algn="l" defTabSz="914400"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838" indent="-173038" algn="l" defTabSz="914400"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ext uri="{D42A27DB-BD31-4B8C-83A1-F6EECF244321}">
                <p14:modId xmlns:p14="http://schemas.microsoft.com/office/powerpoint/2010/main" val="476648899"/>
              </p:ext>
            </p:extLst>
          </p:nvPr>
        </p:nvGraphicFramePr>
        <p:xfrm>
          <a:off x="993" y="1323"/>
          <a:ext cx="992" cy="1323"/>
        </p:xfrm>
        <a:graphic>
          <a:graphicData uri="http://schemas.openxmlformats.org/presentationml/2006/ole">
            <mc:AlternateContent xmlns:mc="http://schemas.openxmlformats.org/markup-compatibility/2006">
              <mc:Choice xmlns:v="urn:schemas-microsoft-com:vml" Requires="v">
                <p:oleObj spid="_x0000_s1037" name="think-cell Slide" r:id="rId16" imgW="216" imgH="216" progId="TCLayout.ActiveDocument.1">
                  <p:embed/>
                </p:oleObj>
              </mc:Choice>
              <mc:Fallback>
                <p:oleObj name="think-cell Slide" r:id="rId16" imgW="216" imgH="216" progId="TCLayout.ActiveDocument.1">
                  <p:embed/>
                  <p:pic>
                    <p:nvPicPr>
                      <p:cNvPr id="0" name=""/>
                      <p:cNvPicPr/>
                      <p:nvPr/>
                    </p:nvPicPr>
                    <p:blipFill>
                      <a:blip r:embed="rId17"/>
                      <a:stretch>
                        <a:fillRect/>
                      </a:stretch>
                    </p:blipFill>
                    <p:spPr>
                      <a:xfrm>
                        <a:off x="993" y="1323"/>
                        <a:ext cx="992" cy="1323"/>
                      </a:xfrm>
                      <a:prstGeom prst="rect">
                        <a:avLst/>
                      </a:prstGeom>
                    </p:spPr>
                  </p:pic>
                </p:oleObj>
              </mc:Fallback>
            </mc:AlternateContent>
          </a:graphicData>
        </a:graphic>
      </p:graphicFrame>
      <p:sp>
        <p:nvSpPr>
          <p:cNvPr id="2" name="Title Placeholder 1"/>
          <p:cNvSpPr>
            <a:spLocks noGrp="1"/>
          </p:cNvSpPr>
          <p:nvPr>
            <p:ph type="title"/>
          </p:nvPr>
        </p:nvSpPr>
        <p:spPr>
          <a:xfrm>
            <a:off x="228600" y="152401"/>
            <a:ext cx="6553200" cy="825064"/>
          </a:xfrm>
          <a:prstGeom prst="rect">
            <a:avLst/>
          </a:prstGeom>
        </p:spPr>
        <p:txBody>
          <a:bodyPr vert="horz" lIns="91412" tIns="45707" rIns="91412" bIns="45707" rtlCol="0" anchor="b" anchorCtr="0">
            <a:normAutofit/>
          </a:bodyPr>
          <a:lstStyle/>
          <a:p>
            <a:pPr lvl="0" algn="l">
              <a:lnSpc>
                <a:spcPct val="85000"/>
              </a:lnSpc>
            </a:pPr>
            <a:r>
              <a:rPr lang="en-US" dirty="0"/>
              <a:t>Click to edit Master title style</a:t>
            </a:r>
          </a:p>
        </p:txBody>
      </p:sp>
      <p:sp>
        <p:nvSpPr>
          <p:cNvPr id="3" name="Text Placeholder 2"/>
          <p:cNvSpPr>
            <a:spLocks noGrp="1"/>
          </p:cNvSpPr>
          <p:nvPr>
            <p:ph type="body" idx="1"/>
          </p:nvPr>
        </p:nvSpPr>
        <p:spPr>
          <a:xfrm>
            <a:off x="289034" y="1295400"/>
            <a:ext cx="8550166" cy="4953000"/>
          </a:xfrm>
          <a:prstGeom prst="rect">
            <a:avLst/>
          </a:prstGeom>
        </p:spPr>
        <p:txBody>
          <a:bodyPr vert="horz" lIns="91412" tIns="45707" rIns="91412" bIns="4570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p:nvSpPr>
        <p:spPr>
          <a:xfrm>
            <a:off x="0" y="6548072"/>
            <a:ext cx="415886" cy="230806"/>
          </a:xfrm>
          <a:prstGeom prst="rect">
            <a:avLst/>
          </a:prstGeom>
          <a:noFill/>
        </p:spPr>
        <p:txBody>
          <a:bodyPr wrap="square" lIns="91412" tIns="45707" rIns="91412" bIns="45707" rtlCol="0">
            <a:spAutoFit/>
          </a:bodyPr>
          <a:lstStyle/>
          <a:p>
            <a:pPr algn="r" defTabSz="914218"/>
            <a:fld id="{45D26C13-F0D3-47ED-963B-8C497237818C}" type="slidenum">
              <a:rPr lang="en-US" sz="900">
                <a:solidFill>
                  <a:srgbClr val="00467F"/>
                </a:solidFill>
                <a:cs typeface="Arial" pitchFamily="34" charset="0"/>
              </a:rPr>
              <a:pPr algn="r" defTabSz="914218"/>
              <a:t>‹#›</a:t>
            </a:fld>
            <a:endParaRPr lang="en-US" sz="900" dirty="0">
              <a:solidFill>
                <a:srgbClr val="00467F"/>
              </a:solidFill>
              <a:cs typeface="Arial" pitchFamily="34" charset="0"/>
            </a:endParaRPr>
          </a:p>
        </p:txBody>
      </p:sp>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620001" y="759632"/>
            <a:ext cx="986425" cy="446868"/>
          </a:xfrm>
          <a:prstGeom prst="rect">
            <a:avLst/>
          </a:prstGeom>
        </p:spPr>
      </p:pic>
    </p:spTree>
    <p:extLst>
      <p:ext uri="{BB962C8B-B14F-4D97-AF65-F5344CB8AC3E}">
        <p14:creationId xmlns:p14="http://schemas.microsoft.com/office/powerpoint/2010/main" val="204211056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127"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236468" indent="-236468" algn="l" defTabSz="914127" rtl="0" eaLnBrk="1" latinLnBrk="0" hangingPunct="1">
        <a:lnSpc>
          <a:spcPct val="100000"/>
        </a:lnSpc>
        <a:spcBef>
          <a:spcPts val="420"/>
        </a:spcBef>
        <a:buFont typeface="Arial" pitchFamily="34" charset="0"/>
        <a:buChar char="•"/>
        <a:defRPr sz="2000" kern="1200">
          <a:solidFill>
            <a:srgbClr val="1F497D"/>
          </a:solidFill>
          <a:latin typeface="+mn-lt"/>
          <a:ea typeface="+mn-ea"/>
          <a:cs typeface="+mn-cs"/>
        </a:defRPr>
      </a:lvl1pPr>
      <a:lvl2pPr marL="693529" indent="-236468" algn="l" defTabSz="914127" rtl="0" eaLnBrk="1" latinLnBrk="0" hangingPunct="1">
        <a:lnSpc>
          <a:spcPct val="100000"/>
        </a:lnSpc>
        <a:spcBef>
          <a:spcPts val="420"/>
        </a:spcBef>
        <a:buFont typeface="Arial" pitchFamily="34" charset="0"/>
        <a:buChar char="–"/>
        <a:defRPr sz="1800" kern="1200">
          <a:solidFill>
            <a:srgbClr val="1F497D"/>
          </a:solidFill>
          <a:latin typeface="+mn-lt"/>
          <a:ea typeface="+mn-ea"/>
          <a:cs typeface="+mn-cs"/>
        </a:defRPr>
      </a:lvl2pPr>
      <a:lvl3pPr marL="1087113" indent="-172986" algn="l" defTabSz="914127" rtl="0" eaLnBrk="1" latinLnBrk="0" hangingPunct="1">
        <a:lnSpc>
          <a:spcPct val="100000"/>
        </a:lnSpc>
        <a:spcBef>
          <a:spcPts val="420"/>
        </a:spcBef>
        <a:buFont typeface="Arial" pitchFamily="34" charset="0"/>
        <a:buChar char="•"/>
        <a:defRPr sz="1600" kern="1200">
          <a:solidFill>
            <a:srgbClr val="1F497D"/>
          </a:solidFill>
          <a:latin typeface="+mn-lt"/>
          <a:ea typeface="+mn-ea"/>
          <a:cs typeface="+mn-cs"/>
        </a:defRPr>
      </a:lvl3pPr>
      <a:lvl4pPr marL="1544176" indent="-172986" algn="l" defTabSz="914127" rtl="0" eaLnBrk="1" latinLnBrk="0" hangingPunct="1">
        <a:lnSpc>
          <a:spcPct val="100000"/>
        </a:lnSpc>
        <a:spcBef>
          <a:spcPts val="420"/>
        </a:spcBef>
        <a:buFont typeface="Arial" pitchFamily="34" charset="0"/>
        <a:buChar char="–"/>
        <a:defRPr sz="1400" kern="1200">
          <a:solidFill>
            <a:srgbClr val="1F497D"/>
          </a:solidFill>
          <a:latin typeface="+mn-lt"/>
          <a:ea typeface="+mn-ea"/>
          <a:cs typeface="+mn-cs"/>
        </a:defRPr>
      </a:lvl4pPr>
      <a:lvl5pPr marL="2001238" indent="-172986" algn="l" defTabSz="914127" rtl="0" eaLnBrk="1" latinLnBrk="0" hangingPunct="1">
        <a:lnSpc>
          <a:spcPct val="100000"/>
        </a:lnSpc>
        <a:spcBef>
          <a:spcPts val="420"/>
        </a:spcBef>
        <a:buFont typeface="Arial" pitchFamily="34" charset="0"/>
        <a:buChar char="»"/>
        <a:defRPr sz="1400" kern="1200">
          <a:solidFill>
            <a:srgbClr val="1F497D"/>
          </a:solidFill>
          <a:latin typeface="+mn-lt"/>
          <a:ea typeface="+mn-ea"/>
          <a:cs typeface="+mn-cs"/>
        </a:defRPr>
      </a:lvl5pPr>
      <a:lvl6pPr marL="2513844" indent="-228530"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07" indent="-228530"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971" indent="-228530"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35" indent="-228530" algn="l" defTabSz="9141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27" rtl="0" eaLnBrk="1" latinLnBrk="0" hangingPunct="1">
        <a:defRPr sz="1800" kern="1200">
          <a:solidFill>
            <a:schemeClr val="tx1"/>
          </a:solidFill>
          <a:latin typeface="+mn-lt"/>
          <a:ea typeface="+mn-ea"/>
          <a:cs typeface="+mn-cs"/>
        </a:defRPr>
      </a:lvl1pPr>
      <a:lvl2pPr marL="457062" algn="l" defTabSz="914127" rtl="0" eaLnBrk="1" latinLnBrk="0" hangingPunct="1">
        <a:defRPr sz="1800" kern="1200">
          <a:solidFill>
            <a:schemeClr val="tx1"/>
          </a:solidFill>
          <a:latin typeface="+mn-lt"/>
          <a:ea typeface="+mn-ea"/>
          <a:cs typeface="+mn-cs"/>
        </a:defRPr>
      </a:lvl2pPr>
      <a:lvl3pPr marL="914127" algn="l" defTabSz="914127" rtl="0" eaLnBrk="1" latinLnBrk="0" hangingPunct="1">
        <a:defRPr sz="1800" kern="1200">
          <a:solidFill>
            <a:schemeClr val="tx1"/>
          </a:solidFill>
          <a:latin typeface="+mn-lt"/>
          <a:ea typeface="+mn-ea"/>
          <a:cs typeface="+mn-cs"/>
        </a:defRPr>
      </a:lvl3pPr>
      <a:lvl4pPr marL="1371190" algn="l" defTabSz="914127" rtl="0" eaLnBrk="1" latinLnBrk="0" hangingPunct="1">
        <a:defRPr sz="1800" kern="1200">
          <a:solidFill>
            <a:schemeClr val="tx1"/>
          </a:solidFill>
          <a:latin typeface="+mn-lt"/>
          <a:ea typeface="+mn-ea"/>
          <a:cs typeface="+mn-cs"/>
        </a:defRPr>
      </a:lvl4pPr>
      <a:lvl5pPr marL="1828254" algn="l" defTabSz="914127" rtl="0" eaLnBrk="1" latinLnBrk="0" hangingPunct="1">
        <a:defRPr sz="1800" kern="1200">
          <a:solidFill>
            <a:schemeClr val="tx1"/>
          </a:solidFill>
          <a:latin typeface="+mn-lt"/>
          <a:ea typeface="+mn-ea"/>
          <a:cs typeface="+mn-cs"/>
        </a:defRPr>
      </a:lvl5pPr>
      <a:lvl6pPr marL="2285315" algn="l" defTabSz="914127" rtl="0" eaLnBrk="1" latinLnBrk="0" hangingPunct="1">
        <a:defRPr sz="1800" kern="1200">
          <a:solidFill>
            <a:schemeClr val="tx1"/>
          </a:solidFill>
          <a:latin typeface="+mn-lt"/>
          <a:ea typeface="+mn-ea"/>
          <a:cs typeface="+mn-cs"/>
        </a:defRPr>
      </a:lvl6pPr>
      <a:lvl7pPr marL="2742378" algn="l" defTabSz="914127" rtl="0" eaLnBrk="1" latinLnBrk="0" hangingPunct="1">
        <a:defRPr sz="1800" kern="1200">
          <a:solidFill>
            <a:schemeClr val="tx1"/>
          </a:solidFill>
          <a:latin typeface="+mn-lt"/>
          <a:ea typeface="+mn-ea"/>
          <a:cs typeface="+mn-cs"/>
        </a:defRPr>
      </a:lvl7pPr>
      <a:lvl8pPr marL="3199440" algn="l" defTabSz="914127" rtl="0" eaLnBrk="1" latinLnBrk="0" hangingPunct="1">
        <a:defRPr sz="1800" kern="1200">
          <a:solidFill>
            <a:schemeClr val="tx1"/>
          </a:solidFill>
          <a:latin typeface="+mn-lt"/>
          <a:ea typeface="+mn-ea"/>
          <a:cs typeface="+mn-cs"/>
        </a:defRPr>
      </a:lvl8pPr>
      <a:lvl9pPr marL="3656503" algn="l" defTabSz="9141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sz="2400" dirty="0"/>
              <a:t>Atrial Fibrillation is a Prevalent and Growing Condition and a Leading Cause of Stroke</a:t>
            </a:r>
          </a:p>
        </p:txBody>
      </p:sp>
      <p:sp>
        <p:nvSpPr>
          <p:cNvPr id="91" name="TextBox 90"/>
          <p:cNvSpPr txBox="1"/>
          <p:nvPr/>
        </p:nvSpPr>
        <p:spPr>
          <a:xfrm>
            <a:off x="4161861" y="3278148"/>
            <a:ext cx="1247775" cy="923330"/>
          </a:xfrm>
          <a:prstGeom prst="rect">
            <a:avLst/>
          </a:prstGeom>
          <a:noFill/>
        </p:spPr>
        <p:txBody>
          <a:bodyPr wrap="square" rtlCol="0">
            <a:spAutoFit/>
          </a:bodyPr>
          <a:lstStyle/>
          <a:p>
            <a:pPr algn="ctr" fontAlgn="base">
              <a:spcBef>
                <a:spcPct val="0"/>
              </a:spcBef>
              <a:spcAft>
                <a:spcPct val="0"/>
              </a:spcAft>
            </a:pPr>
            <a:r>
              <a:rPr lang="en-US" sz="5400" b="1" dirty="0">
                <a:solidFill>
                  <a:srgbClr val="5F5F5F">
                    <a:lumMod val="40000"/>
                    <a:lumOff val="60000"/>
                  </a:srgbClr>
                </a:solidFill>
                <a:ea typeface="ＭＳ Ｐゴシック" pitchFamily="34" charset="-128"/>
                <a:cs typeface="Arial"/>
              </a:rPr>
              <a:t>AF</a:t>
            </a:r>
          </a:p>
        </p:txBody>
      </p:sp>
      <p:sp>
        <p:nvSpPr>
          <p:cNvPr id="92" name="AutoShape 9"/>
          <p:cNvSpPr>
            <a:spLocks noChangeArrowheads="1"/>
          </p:cNvSpPr>
          <p:nvPr/>
        </p:nvSpPr>
        <p:spPr bwMode="auto">
          <a:xfrm>
            <a:off x="625158" y="4338917"/>
            <a:ext cx="2236429" cy="973067"/>
          </a:xfrm>
          <a:prstGeom prst="roundRect">
            <a:avLst>
              <a:gd name="adj" fmla="val 16667"/>
            </a:avLst>
          </a:prstGeom>
          <a:noFill/>
          <a:ln w="9525">
            <a:noFill/>
            <a:round/>
            <a:headEnd/>
            <a:tailEnd/>
          </a:ln>
        </p:spPr>
        <p:txBody>
          <a:bodyPr wrap="square" lIns="63996" tIns="31998" rIns="63996" bIns="31998"/>
          <a:lstStyle/>
          <a:p>
            <a:pPr algn="ctr" fontAlgn="base">
              <a:spcBef>
                <a:spcPct val="0"/>
              </a:spcBef>
              <a:spcAft>
                <a:spcPct val="0"/>
              </a:spcAft>
            </a:pPr>
            <a:r>
              <a:rPr lang="en-US" sz="3600" b="1" dirty="0">
                <a:solidFill>
                  <a:srgbClr val="123E96"/>
                </a:solidFill>
                <a:ea typeface="ＭＳ Ｐゴシック" pitchFamily="34" charset="-128"/>
                <a:cs typeface="Arial"/>
              </a:rPr>
              <a:t>~5M</a:t>
            </a:r>
          </a:p>
          <a:p>
            <a:pPr algn="ctr" fontAlgn="base">
              <a:spcBef>
                <a:spcPct val="0"/>
              </a:spcBef>
              <a:spcAft>
                <a:spcPct val="0"/>
              </a:spcAft>
            </a:pPr>
            <a:r>
              <a:rPr lang="en-US" sz="1200" dirty="0">
                <a:solidFill>
                  <a:srgbClr val="000000"/>
                </a:solidFill>
                <a:ea typeface="ＭＳ Ｐゴシック" pitchFamily="34" charset="-128"/>
                <a:cs typeface="Arial"/>
              </a:rPr>
              <a:t>people with AF in U.S., expected to more than double by 2050</a:t>
            </a:r>
            <a:r>
              <a:rPr lang="en-US" sz="1200" baseline="30000" dirty="0">
                <a:solidFill>
                  <a:srgbClr val="000000"/>
                </a:solidFill>
                <a:ea typeface="ＭＳ Ｐゴシック" pitchFamily="34" charset="-128"/>
                <a:cs typeface="Arial"/>
              </a:rPr>
              <a:t>1</a:t>
            </a:r>
          </a:p>
        </p:txBody>
      </p:sp>
      <p:grpSp>
        <p:nvGrpSpPr>
          <p:cNvPr id="93" name="Group 92"/>
          <p:cNvGrpSpPr>
            <a:grpSpLocks noChangeAspect="1"/>
          </p:cNvGrpSpPr>
          <p:nvPr/>
        </p:nvGrpSpPr>
        <p:grpSpPr>
          <a:xfrm>
            <a:off x="475795" y="2283469"/>
            <a:ext cx="2760663" cy="2104818"/>
            <a:chOff x="174500" y="2611696"/>
            <a:chExt cx="2299388" cy="1753127"/>
          </a:xfrm>
        </p:grpSpPr>
        <p:sp>
          <p:nvSpPr>
            <p:cNvPr id="94" name="object 34"/>
            <p:cNvSpPr/>
            <p:nvPr/>
          </p:nvSpPr>
          <p:spPr>
            <a:xfrm>
              <a:off x="174500" y="2624359"/>
              <a:ext cx="2275660" cy="1530142"/>
            </a:xfrm>
            <a:prstGeom prst="rect">
              <a:avLst/>
            </a:prstGeom>
            <a:blipFill>
              <a:blip r:embed="rId3" cstate="email">
                <a:extLst>
                  <a:ext uri="{28A0092B-C50C-407E-A947-70E740481C1C}">
                    <a14:useLocalDpi xmlns:a14="http://schemas.microsoft.com/office/drawing/2010/main" val="0"/>
                  </a:ext>
                </a:extLst>
              </a:blip>
              <a:stretch>
                <a:fillRect/>
              </a:stretch>
            </a:blipFill>
          </p:spPr>
          <p:txBody>
            <a:bodyPr wrap="square" lIns="0" tIns="0" rIns="0" bIns="0" rtlCol="0">
              <a:noAutofit/>
            </a:bodyPr>
            <a:lstStyle/>
            <a:p>
              <a:pPr fontAlgn="base">
                <a:spcBef>
                  <a:spcPct val="0"/>
                </a:spcBef>
                <a:spcAft>
                  <a:spcPct val="0"/>
                </a:spcAft>
              </a:pPr>
              <a:endParaRPr sz="2400">
                <a:solidFill>
                  <a:srgbClr val="5F5F5F"/>
                </a:solidFill>
                <a:ea typeface="ＭＳ Ｐゴシック" pitchFamily="34" charset="-128"/>
                <a:cs typeface="Arial"/>
              </a:endParaRPr>
            </a:p>
          </p:txBody>
        </p:sp>
        <p:sp>
          <p:nvSpPr>
            <p:cNvPr id="95" name="TextBox 94"/>
            <p:cNvSpPr txBox="1"/>
            <p:nvPr/>
          </p:nvSpPr>
          <p:spPr>
            <a:xfrm>
              <a:off x="203128" y="4057046"/>
              <a:ext cx="2209800" cy="307777"/>
            </a:xfrm>
            <a:prstGeom prst="rect">
              <a:avLst/>
            </a:prstGeom>
            <a:noFill/>
          </p:spPr>
          <p:txBody>
            <a:bodyPr wrap="square" rtlCol="0">
              <a:spAutoFit/>
            </a:bodyPr>
            <a:lstStyle/>
            <a:p>
              <a:pPr fontAlgn="base">
                <a:spcBef>
                  <a:spcPct val="0"/>
                </a:spcBef>
                <a:spcAft>
                  <a:spcPct val="0"/>
                </a:spcAft>
              </a:pPr>
              <a:r>
                <a:rPr lang="en-US" sz="1400" dirty="0">
                  <a:solidFill>
                    <a:srgbClr val="5F5F5F">
                      <a:lumMod val="75000"/>
                    </a:srgbClr>
                  </a:solidFill>
                  <a:latin typeface="ITC Officina Serif"/>
                  <a:ea typeface="ＭＳ Ｐゴシック" pitchFamily="34" charset="-128"/>
                  <a:cs typeface="Arial"/>
                </a:rPr>
                <a:t> ‘15   ‘20   ‘30    ’40   ‘50</a:t>
              </a:r>
            </a:p>
          </p:txBody>
        </p:sp>
        <p:sp>
          <p:nvSpPr>
            <p:cNvPr id="96" name="TextBox 95"/>
            <p:cNvSpPr txBox="1"/>
            <p:nvPr/>
          </p:nvSpPr>
          <p:spPr>
            <a:xfrm>
              <a:off x="259451" y="3228863"/>
              <a:ext cx="624469" cy="307777"/>
            </a:xfrm>
            <a:prstGeom prst="rect">
              <a:avLst/>
            </a:prstGeom>
            <a:noFill/>
          </p:spPr>
          <p:txBody>
            <a:bodyPr wrap="square" rtlCol="0">
              <a:spAutoFit/>
            </a:bodyPr>
            <a:lstStyle/>
            <a:p>
              <a:pPr fontAlgn="base">
                <a:spcBef>
                  <a:spcPct val="0"/>
                </a:spcBef>
                <a:spcAft>
                  <a:spcPct val="0"/>
                </a:spcAft>
              </a:pPr>
              <a:r>
                <a:rPr lang="en-US" sz="1400" dirty="0">
                  <a:solidFill>
                    <a:srgbClr val="5F5F5F">
                      <a:lumMod val="75000"/>
                    </a:srgbClr>
                  </a:solidFill>
                  <a:latin typeface="ITC Officina Serif"/>
                  <a:ea typeface="ＭＳ Ｐゴシック" pitchFamily="34" charset="-128"/>
                  <a:cs typeface="Arial"/>
                </a:rPr>
                <a:t>5M</a:t>
              </a:r>
            </a:p>
          </p:txBody>
        </p:sp>
        <p:sp>
          <p:nvSpPr>
            <p:cNvPr id="138" name="TextBox 137"/>
            <p:cNvSpPr txBox="1"/>
            <p:nvPr/>
          </p:nvSpPr>
          <p:spPr>
            <a:xfrm>
              <a:off x="1849419" y="2611696"/>
              <a:ext cx="624469" cy="307777"/>
            </a:xfrm>
            <a:prstGeom prst="rect">
              <a:avLst/>
            </a:prstGeom>
            <a:noFill/>
          </p:spPr>
          <p:txBody>
            <a:bodyPr wrap="square" rtlCol="0">
              <a:spAutoFit/>
            </a:bodyPr>
            <a:lstStyle/>
            <a:p>
              <a:pPr fontAlgn="base">
                <a:spcBef>
                  <a:spcPct val="0"/>
                </a:spcBef>
                <a:spcAft>
                  <a:spcPct val="0"/>
                </a:spcAft>
              </a:pPr>
              <a:r>
                <a:rPr lang="en-US" sz="1400" dirty="0">
                  <a:solidFill>
                    <a:srgbClr val="5F5F5F">
                      <a:lumMod val="75000"/>
                    </a:srgbClr>
                  </a:solidFill>
                  <a:latin typeface="ITC Officina Serif"/>
                  <a:ea typeface="ＭＳ Ｐゴシック" pitchFamily="34" charset="-128"/>
                  <a:cs typeface="Arial"/>
                </a:rPr>
                <a:t>12M</a:t>
              </a:r>
            </a:p>
          </p:txBody>
        </p:sp>
      </p:grpSp>
      <p:sp>
        <p:nvSpPr>
          <p:cNvPr id="139" name="Rectangle 138"/>
          <p:cNvSpPr/>
          <p:nvPr/>
        </p:nvSpPr>
        <p:spPr>
          <a:xfrm>
            <a:off x="6212563" y="2136023"/>
            <a:ext cx="1905000" cy="461665"/>
          </a:xfrm>
          <a:prstGeom prst="rect">
            <a:avLst/>
          </a:prstGeom>
        </p:spPr>
        <p:txBody>
          <a:bodyPr wrap="square">
            <a:spAutoFit/>
          </a:bodyPr>
          <a:lstStyle/>
          <a:p>
            <a:pPr fontAlgn="base">
              <a:spcBef>
                <a:spcPct val="0"/>
              </a:spcBef>
              <a:spcAft>
                <a:spcPts val="600"/>
              </a:spcAft>
              <a:buClr>
                <a:srgbClr val="123E96"/>
              </a:buClr>
            </a:pPr>
            <a:r>
              <a:rPr lang="en-US" sz="1200" dirty="0">
                <a:solidFill>
                  <a:srgbClr val="000000"/>
                </a:solidFill>
                <a:ea typeface="ＭＳ Ｐゴシック" pitchFamily="34" charset="-128"/>
                <a:cs typeface="Arial"/>
              </a:rPr>
              <a:t>increased risk of stroke for AF patients</a:t>
            </a:r>
            <a:r>
              <a:rPr lang="en-US" sz="1200" baseline="30000" dirty="0">
                <a:solidFill>
                  <a:srgbClr val="000000"/>
                </a:solidFill>
                <a:ea typeface="ＭＳ Ｐゴシック" pitchFamily="34" charset="-128"/>
                <a:cs typeface="Arial"/>
              </a:rPr>
              <a:t>2</a:t>
            </a:r>
            <a:endParaRPr lang="en-US" sz="1200" dirty="0">
              <a:solidFill>
                <a:srgbClr val="000000"/>
              </a:solidFill>
              <a:ea typeface="ＭＳ Ｐゴシック" pitchFamily="34" charset="-128"/>
              <a:cs typeface="Arial"/>
            </a:endParaRPr>
          </a:p>
        </p:txBody>
      </p:sp>
      <p:sp>
        <p:nvSpPr>
          <p:cNvPr id="140" name="TextBox 139"/>
          <p:cNvSpPr txBox="1"/>
          <p:nvPr/>
        </p:nvSpPr>
        <p:spPr>
          <a:xfrm>
            <a:off x="352426" y="6411797"/>
            <a:ext cx="7050324" cy="461665"/>
          </a:xfrm>
          <a:prstGeom prst="rect">
            <a:avLst/>
          </a:prstGeom>
          <a:noFill/>
        </p:spPr>
        <p:txBody>
          <a:bodyPr wrap="square" rtlCol="0">
            <a:spAutoFit/>
          </a:bodyPr>
          <a:lstStyle/>
          <a:p>
            <a:pPr marL="228600" indent="-228600" defTabSz="931717" fontAlgn="base">
              <a:spcAft>
                <a:spcPct val="0"/>
              </a:spcAft>
              <a:buFont typeface="+mj-lt"/>
              <a:buAutoNum type="arabicPeriod"/>
              <a:defRPr/>
            </a:pPr>
            <a:r>
              <a:rPr lang="en-US" sz="600" dirty="0">
                <a:solidFill>
                  <a:srgbClr val="808080"/>
                </a:solidFill>
                <a:ea typeface="ＭＳ Ｐゴシック" pitchFamily="34" charset="-128"/>
                <a:cs typeface="Arial"/>
              </a:rPr>
              <a:t>Go AS. et al, Heart Disease and Stroke Statistics—2013 Update: A Report From the American Heart Association. Circulation. 2013; 127: e6-e245.</a:t>
            </a:r>
          </a:p>
          <a:p>
            <a:pPr marL="228600" indent="-228600" defTabSz="931717" fontAlgn="base">
              <a:spcAft>
                <a:spcPct val="0"/>
              </a:spcAft>
              <a:buFont typeface="+mj-lt"/>
              <a:buAutoNum type="arabicPeriod"/>
              <a:defRPr/>
            </a:pPr>
            <a:r>
              <a:rPr lang="en-US" sz="600" dirty="0">
                <a:solidFill>
                  <a:srgbClr val="808080"/>
                </a:solidFill>
                <a:ea typeface="ＭＳ Ｐゴシック" pitchFamily="34" charset="-128"/>
                <a:cs typeface="Arial"/>
              </a:rPr>
              <a:t>Holmes DR, Atrial Fibrillation and Stroke Management: Present and Future, Seminars in Neurology 2010;30:528–536</a:t>
            </a:r>
          </a:p>
          <a:p>
            <a:pPr marL="228600" indent="-228600" defTabSz="931717" fontAlgn="base">
              <a:spcAft>
                <a:spcPct val="0"/>
              </a:spcAft>
              <a:buFont typeface="+mj-lt"/>
              <a:buAutoNum type="arabicPeriod"/>
              <a:defRPr/>
            </a:pPr>
            <a:r>
              <a:rPr lang="en-US" sz="600" dirty="0">
                <a:solidFill>
                  <a:srgbClr val="808080"/>
                </a:solidFill>
                <a:ea typeface="ＭＳ Ｐゴシック" pitchFamily="34" charset="-128"/>
                <a:cs typeface="Arial"/>
              </a:rPr>
              <a:t>Hart RG, </a:t>
            </a:r>
            <a:r>
              <a:rPr lang="en-US" sz="600" dirty="0" err="1">
                <a:solidFill>
                  <a:srgbClr val="808080"/>
                </a:solidFill>
                <a:ea typeface="ＭＳ Ｐゴシック" pitchFamily="34" charset="-128"/>
                <a:cs typeface="Arial"/>
              </a:rPr>
              <a:t>Halperin</a:t>
            </a:r>
            <a:r>
              <a:rPr lang="en-US" sz="600" dirty="0">
                <a:solidFill>
                  <a:srgbClr val="808080"/>
                </a:solidFill>
                <a:ea typeface="ＭＳ Ｐゴシック" pitchFamily="34" charset="-128"/>
                <a:cs typeface="Arial"/>
              </a:rPr>
              <a:t> JL. Atrial fibrillation and thromboembolism: a decade of progress in stroke prevention. </a:t>
            </a:r>
            <a:r>
              <a:rPr lang="en-US" sz="600" i="1" dirty="0">
                <a:solidFill>
                  <a:srgbClr val="808080"/>
                </a:solidFill>
                <a:ea typeface="ＭＳ Ｐゴシック" pitchFamily="34" charset="-128"/>
                <a:cs typeface="Arial"/>
              </a:rPr>
              <a:t>Ann Intern Med. </a:t>
            </a:r>
            <a:r>
              <a:rPr lang="en-US" sz="600" dirty="0">
                <a:solidFill>
                  <a:srgbClr val="808080"/>
                </a:solidFill>
                <a:ea typeface="ＭＳ Ｐゴシック" pitchFamily="34" charset="-128"/>
                <a:cs typeface="Arial"/>
              </a:rPr>
              <a:t>1999.</a:t>
            </a:r>
          </a:p>
          <a:p>
            <a:pPr marL="228600" indent="-228600" defTabSz="931717" fontAlgn="base">
              <a:spcAft>
                <a:spcPct val="0"/>
              </a:spcAft>
              <a:buFont typeface="+mj-lt"/>
              <a:buAutoNum type="arabicPeriod"/>
              <a:defRPr/>
            </a:pPr>
            <a:r>
              <a:rPr lang="en-US" sz="600" dirty="0">
                <a:solidFill>
                  <a:srgbClr val="808080"/>
                </a:solidFill>
                <a:ea typeface="ＭＳ Ｐゴシック" pitchFamily="34" charset="-128"/>
                <a:cs typeface="Arial"/>
              </a:rPr>
              <a:t>Wolf PA et al, Duration of Atrial Fibrillation and the Imminence of Stroke: The Framingham Study, Stroke 1983; 14:664-667</a:t>
            </a:r>
          </a:p>
        </p:txBody>
      </p:sp>
      <p:sp>
        <p:nvSpPr>
          <p:cNvPr id="141" name="TextBox 140"/>
          <p:cNvSpPr txBox="1"/>
          <p:nvPr/>
        </p:nvSpPr>
        <p:spPr>
          <a:xfrm>
            <a:off x="5182582" y="2031799"/>
            <a:ext cx="1247775" cy="646331"/>
          </a:xfrm>
          <a:prstGeom prst="rect">
            <a:avLst/>
          </a:prstGeom>
          <a:noFill/>
        </p:spPr>
        <p:txBody>
          <a:bodyPr wrap="square" rtlCol="0">
            <a:spAutoFit/>
          </a:bodyPr>
          <a:lstStyle/>
          <a:p>
            <a:pPr algn="ctr" fontAlgn="base">
              <a:spcBef>
                <a:spcPct val="0"/>
              </a:spcBef>
              <a:spcAft>
                <a:spcPct val="0"/>
              </a:spcAft>
            </a:pPr>
            <a:r>
              <a:rPr lang="en-US" sz="3600" b="1" dirty="0">
                <a:solidFill>
                  <a:srgbClr val="123E96"/>
                </a:solidFill>
                <a:effectLst>
                  <a:outerShdw blurRad="50800" dist="38100" dir="2700000" algn="tl" rotWithShape="0">
                    <a:prstClr val="black">
                      <a:alpha val="40000"/>
                    </a:prstClr>
                  </a:outerShdw>
                </a:effectLst>
                <a:ea typeface="ＭＳ Ｐゴシック" pitchFamily="34" charset="-128"/>
                <a:cs typeface="Arial"/>
              </a:rPr>
              <a:t>5X</a:t>
            </a:r>
          </a:p>
        </p:txBody>
      </p:sp>
      <p:grpSp>
        <p:nvGrpSpPr>
          <p:cNvPr id="142" name="Group 141"/>
          <p:cNvGrpSpPr>
            <a:grpSpLocks noChangeAspect="1"/>
          </p:cNvGrpSpPr>
          <p:nvPr/>
        </p:nvGrpSpPr>
        <p:grpSpPr>
          <a:xfrm>
            <a:off x="4087285" y="5004676"/>
            <a:ext cx="2043334" cy="355579"/>
            <a:chOff x="6668172" y="1786185"/>
            <a:chExt cx="1089778" cy="189642"/>
          </a:xfrm>
        </p:grpSpPr>
        <p:grpSp>
          <p:nvGrpSpPr>
            <p:cNvPr id="143" name="Group 142"/>
            <p:cNvGrpSpPr/>
            <p:nvPr/>
          </p:nvGrpSpPr>
          <p:grpSpPr>
            <a:xfrm flipH="1">
              <a:off x="6668172" y="1786185"/>
              <a:ext cx="80782" cy="189642"/>
              <a:chOff x="6528369" y="2651152"/>
              <a:chExt cx="558230" cy="1302068"/>
            </a:xfrm>
          </p:grpSpPr>
          <p:sp>
            <p:nvSpPr>
              <p:cNvPr id="180" name="AutoShape 13"/>
              <p:cNvSpPr>
                <a:spLocks noChangeAspect="1" noChangeArrowheads="1" noTextEdit="1"/>
              </p:cNvSpPr>
              <p:nvPr/>
            </p:nvSpPr>
            <p:spPr bwMode="auto">
              <a:xfrm>
                <a:off x="6528369" y="2652558"/>
                <a:ext cx="558230" cy="1300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81" name="Freeform 180"/>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82" name="Freeform 18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44" name="Group 143"/>
            <p:cNvGrpSpPr/>
            <p:nvPr/>
          </p:nvGrpSpPr>
          <p:grpSpPr>
            <a:xfrm flipH="1">
              <a:off x="7004505" y="1786185"/>
              <a:ext cx="80782" cy="189642"/>
              <a:chOff x="6528369" y="2651152"/>
              <a:chExt cx="558230" cy="1302068"/>
            </a:xfrm>
          </p:grpSpPr>
          <p:sp>
            <p:nvSpPr>
              <p:cNvPr id="17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78" name="Freeform 17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79" name="Freeform 178"/>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45" name="Group 144"/>
            <p:cNvGrpSpPr/>
            <p:nvPr/>
          </p:nvGrpSpPr>
          <p:grpSpPr>
            <a:xfrm flipH="1">
              <a:off x="6780283" y="1786185"/>
              <a:ext cx="80782" cy="189642"/>
              <a:chOff x="6528369" y="2651152"/>
              <a:chExt cx="558230" cy="1302068"/>
            </a:xfrm>
          </p:grpSpPr>
          <p:sp>
            <p:nvSpPr>
              <p:cNvPr id="174"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75" name="Freeform 174"/>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76" name="Freeform 175"/>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46" name="Group 145"/>
            <p:cNvGrpSpPr/>
            <p:nvPr/>
          </p:nvGrpSpPr>
          <p:grpSpPr>
            <a:xfrm flipH="1">
              <a:off x="7340838" y="1786185"/>
              <a:ext cx="80782" cy="189642"/>
              <a:chOff x="6528369" y="2651152"/>
              <a:chExt cx="558230" cy="1302068"/>
            </a:xfrm>
          </p:grpSpPr>
          <p:sp>
            <p:nvSpPr>
              <p:cNvPr id="17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72" name="Freeform 171"/>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73" name="Freeform 172"/>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47" name="Group 146"/>
            <p:cNvGrpSpPr/>
            <p:nvPr/>
          </p:nvGrpSpPr>
          <p:grpSpPr>
            <a:xfrm flipH="1">
              <a:off x="6892394" y="1786185"/>
              <a:ext cx="80782" cy="189642"/>
              <a:chOff x="6528369" y="2651152"/>
              <a:chExt cx="558230" cy="1302068"/>
            </a:xfrm>
          </p:grpSpPr>
          <p:sp>
            <p:nvSpPr>
              <p:cNvPr id="168"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69" name="Freeform 168"/>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70" name="Freeform 16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48" name="Group 147"/>
            <p:cNvGrpSpPr/>
            <p:nvPr/>
          </p:nvGrpSpPr>
          <p:grpSpPr>
            <a:xfrm flipH="1">
              <a:off x="7452949" y="1786185"/>
              <a:ext cx="80782" cy="189642"/>
              <a:chOff x="6528369" y="2651152"/>
              <a:chExt cx="558230" cy="1302068"/>
            </a:xfrm>
          </p:grpSpPr>
          <p:sp>
            <p:nvSpPr>
              <p:cNvPr id="16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66" name="Freeform 16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67" name="Freeform 16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49" name="Group 148"/>
            <p:cNvGrpSpPr/>
            <p:nvPr/>
          </p:nvGrpSpPr>
          <p:grpSpPr>
            <a:xfrm flipH="1">
              <a:off x="7116615" y="1786185"/>
              <a:ext cx="80783" cy="189642"/>
              <a:chOff x="6528363" y="2651152"/>
              <a:chExt cx="558236" cy="1302068"/>
            </a:xfrm>
          </p:grpSpPr>
          <p:sp>
            <p:nvSpPr>
              <p:cNvPr id="16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63" name="Freeform 162"/>
              <p:cNvSpPr>
                <a:spLocks/>
              </p:cNvSpPr>
              <p:nvPr/>
            </p:nvSpPr>
            <p:spPr bwMode="auto">
              <a:xfrm>
                <a:off x="6528363" y="2881050"/>
                <a:ext cx="558230" cy="1070762"/>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64" name="Freeform 163"/>
              <p:cNvSpPr>
                <a:spLocks/>
              </p:cNvSpPr>
              <p:nvPr/>
            </p:nvSpPr>
            <p:spPr bwMode="auto">
              <a:xfrm>
                <a:off x="6689368" y="2651152"/>
                <a:ext cx="232712"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50" name="Group 149"/>
            <p:cNvGrpSpPr/>
            <p:nvPr/>
          </p:nvGrpSpPr>
          <p:grpSpPr>
            <a:xfrm flipH="1">
              <a:off x="7228727" y="1786185"/>
              <a:ext cx="80782" cy="189642"/>
              <a:chOff x="6528369" y="2651152"/>
              <a:chExt cx="558230" cy="1302068"/>
            </a:xfrm>
          </p:grpSpPr>
          <p:sp>
            <p:nvSpPr>
              <p:cNvPr id="15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60" name="Freeform 15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61" name="Freeform 160"/>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51" name="Group 150"/>
            <p:cNvGrpSpPr/>
            <p:nvPr/>
          </p:nvGrpSpPr>
          <p:grpSpPr>
            <a:xfrm flipH="1">
              <a:off x="7565060" y="1786185"/>
              <a:ext cx="80782" cy="189642"/>
              <a:chOff x="6528369" y="2651152"/>
              <a:chExt cx="558230" cy="1302068"/>
            </a:xfrm>
          </p:grpSpPr>
          <p:sp>
            <p:nvSpPr>
              <p:cNvPr id="156"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57" name="Freeform 156"/>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58" name="Freeform 157"/>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nvGrpSpPr>
            <p:cNvPr id="152" name="Group 151"/>
            <p:cNvGrpSpPr/>
            <p:nvPr/>
          </p:nvGrpSpPr>
          <p:grpSpPr>
            <a:xfrm flipH="1">
              <a:off x="7677168" y="1786185"/>
              <a:ext cx="80782" cy="189642"/>
              <a:chOff x="6528369" y="2651152"/>
              <a:chExt cx="558230" cy="1302068"/>
            </a:xfrm>
          </p:grpSpPr>
          <p:sp>
            <p:nvSpPr>
              <p:cNvPr id="153"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54" name="Freeform 15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sp>
            <p:nvSpPr>
              <p:cNvPr id="155" name="Freeform 15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808080">
                  <a:lumMod val="40000"/>
                  <a:lumOff val="6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sng" strike="noStrike" kern="1200" cap="none" spc="0" normalizeH="0" baseline="0" noProof="0">
                  <a:ln>
                    <a:noFill/>
                  </a:ln>
                  <a:solidFill>
                    <a:srgbClr val="5F5F5F"/>
                  </a:solidFill>
                  <a:effectLst/>
                  <a:uLnTx/>
                  <a:uFillTx/>
                  <a:latin typeface="Arial"/>
                  <a:ea typeface="+mn-ea"/>
                  <a:cs typeface="Arial"/>
                </a:endParaRPr>
              </a:p>
            </p:txBody>
          </p:sp>
        </p:grpSp>
      </p:grpSp>
      <p:sp>
        <p:nvSpPr>
          <p:cNvPr id="183" name="Rectangle 182"/>
          <p:cNvSpPr/>
          <p:nvPr/>
        </p:nvSpPr>
        <p:spPr>
          <a:xfrm>
            <a:off x="6212563" y="3508980"/>
            <a:ext cx="1845910" cy="461665"/>
          </a:xfrm>
          <a:prstGeom prst="rect">
            <a:avLst/>
          </a:prstGeom>
        </p:spPr>
        <p:txBody>
          <a:bodyPr wrap="square">
            <a:spAutoFit/>
          </a:bodyPr>
          <a:lstStyle/>
          <a:p>
            <a:pPr fontAlgn="base">
              <a:spcBef>
                <a:spcPct val="0"/>
              </a:spcBef>
              <a:spcAft>
                <a:spcPts val="600"/>
              </a:spcAft>
              <a:buClr>
                <a:srgbClr val="123E96"/>
              </a:buClr>
            </a:pPr>
            <a:r>
              <a:rPr lang="en-US" sz="1200" b="1" dirty="0">
                <a:solidFill>
                  <a:srgbClr val="123E96"/>
                </a:solidFill>
                <a:ea typeface="ＭＳ Ｐゴシック" pitchFamily="34" charset="-128"/>
                <a:cs typeface="Arial"/>
              </a:rPr>
              <a:t>1 in 5 strokes </a:t>
            </a:r>
            <a:r>
              <a:rPr lang="en-US" sz="1200" dirty="0">
                <a:solidFill>
                  <a:srgbClr val="000000"/>
                </a:solidFill>
                <a:ea typeface="ＭＳ Ｐゴシック" pitchFamily="34" charset="-128"/>
                <a:cs typeface="Arial"/>
              </a:rPr>
              <a:t>occur in patients with AF</a:t>
            </a:r>
            <a:r>
              <a:rPr lang="en-US" sz="1200" baseline="30000" dirty="0">
                <a:solidFill>
                  <a:srgbClr val="000000"/>
                </a:solidFill>
                <a:ea typeface="ＭＳ Ｐゴシック" pitchFamily="34" charset="-128"/>
                <a:cs typeface="Arial"/>
              </a:rPr>
              <a:t>3</a:t>
            </a:r>
            <a:endParaRPr lang="en-US" sz="1200" dirty="0">
              <a:solidFill>
                <a:srgbClr val="000000"/>
              </a:solidFill>
              <a:ea typeface="ＭＳ Ｐゴシック" pitchFamily="34" charset="-128"/>
              <a:cs typeface="Arial"/>
            </a:endParaRPr>
          </a:p>
        </p:txBody>
      </p:sp>
      <p:sp>
        <p:nvSpPr>
          <p:cNvPr id="184" name="Rectangle 183"/>
          <p:cNvSpPr/>
          <p:nvPr/>
        </p:nvSpPr>
        <p:spPr>
          <a:xfrm>
            <a:off x="6216345" y="4916269"/>
            <a:ext cx="2622856" cy="646331"/>
          </a:xfrm>
          <a:prstGeom prst="rect">
            <a:avLst/>
          </a:prstGeom>
        </p:spPr>
        <p:txBody>
          <a:bodyPr wrap="square">
            <a:spAutoFit/>
          </a:bodyPr>
          <a:lstStyle/>
          <a:p>
            <a:pPr fontAlgn="base">
              <a:spcBef>
                <a:spcPct val="0"/>
              </a:spcBef>
              <a:spcAft>
                <a:spcPts val="600"/>
              </a:spcAft>
              <a:buClr>
                <a:srgbClr val="123E96"/>
              </a:buClr>
            </a:pPr>
            <a:r>
              <a:rPr lang="en-US" sz="1200" b="1" dirty="0">
                <a:solidFill>
                  <a:srgbClr val="123E96"/>
                </a:solidFill>
                <a:ea typeface="ＭＳ Ｐゴシック" pitchFamily="34" charset="-128"/>
                <a:cs typeface="Arial"/>
              </a:rPr>
              <a:t>47%</a:t>
            </a:r>
            <a:r>
              <a:rPr lang="en-US" sz="1200" b="1" dirty="0">
                <a:solidFill>
                  <a:srgbClr val="F8F8F8">
                    <a:lumMod val="10000"/>
                  </a:srgbClr>
                </a:solidFill>
                <a:ea typeface="ＭＳ Ｐゴシック" pitchFamily="34" charset="-128"/>
                <a:cs typeface="Arial"/>
              </a:rPr>
              <a:t> </a:t>
            </a:r>
            <a:r>
              <a:rPr lang="en-US" sz="1200" dirty="0">
                <a:solidFill>
                  <a:srgbClr val="000000"/>
                </a:solidFill>
                <a:ea typeface="ＭＳ Ｐゴシック" pitchFamily="34" charset="-128"/>
                <a:cs typeface="Arial"/>
              </a:rPr>
              <a:t>of AF patients experiencing a stroke will </a:t>
            </a:r>
            <a:r>
              <a:rPr lang="en-US" sz="1200" b="1" dirty="0">
                <a:solidFill>
                  <a:srgbClr val="123E96"/>
                </a:solidFill>
                <a:ea typeface="ＭＳ Ｐゴシック" pitchFamily="34" charset="-128"/>
                <a:cs typeface="Arial"/>
              </a:rPr>
              <a:t>suffer a</a:t>
            </a:r>
            <a:r>
              <a:rPr lang="en-US" sz="1200" b="1" dirty="0">
                <a:solidFill>
                  <a:srgbClr val="808080"/>
                </a:solidFill>
                <a:ea typeface="ＭＳ Ｐゴシック" pitchFamily="34" charset="-128"/>
                <a:cs typeface="Arial"/>
              </a:rPr>
              <a:t> </a:t>
            </a:r>
            <a:r>
              <a:rPr lang="en-US" sz="1200" b="1" dirty="0">
                <a:solidFill>
                  <a:srgbClr val="123E96"/>
                </a:solidFill>
                <a:ea typeface="ＭＳ Ｐゴシック" pitchFamily="34" charset="-128"/>
                <a:cs typeface="Arial"/>
              </a:rPr>
              <a:t>second stroke</a:t>
            </a:r>
            <a:r>
              <a:rPr lang="en-US" sz="1200" b="1" dirty="0">
                <a:solidFill>
                  <a:srgbClr val="808080"/>
                </a:solidFill>
                <a:ea typeface="ＭＳ Ｐゴシック" pitchFamily="34" charset="-128"/>
                <a:cs typeface="Arial"/>
              </a:rPr>
              <a:t> </a:t>
            </a:r>
            <a:r>
              <a:rPr lang="en-US" sz="1200" dirty="0">
                <a:solidFill>
                  <a:srgbClr val="000000"/>
                </a:solidFill>
                <a:ea typeface="ＭＳ Ｐゴシック" pitchFamily="34" charset="-128"/>
                <a:cs typeface="Arial"/>
              </a:rPr>
              <a:t>within 6 months</a:t>
            </a:r>
            <a:r>
              <a:rPr lang="en-US" sz="1200" baseline="30000" dirty="0">
                <a:solidFill>
                  <a:srgbClr val="000000"/>
                </a:solidFill>
                <a:ea typeface="ＭＳ Ｐゴシック" pitchFamily="34" charset="-128"/>
                <a:cs typeface="Arial"/>
              </a:rPr>
              <a:t>4</a:t>
            </a:r>
          </a:p>
        </p:txBody>
      </p:sp>
      <p:grpSp>
        <p:nvGrpSpPr>
          <p:cNvPr id="185" name="Group 184"/>
          <p:cNvGrpSpPr>
            <a:grpSpLocks noChangeAspect="1"/>
          </p:cNvGrpSpPr>
          <p:nvPr/>
        </p:nvGrpSpPr>
        <p:grpSpPr>
          <a:xfrm>
            <a:off x="3644290" y="3562022"/>
            <a:ext cx="2043334" cy="355579"/>
            <a:chOff x="6668172" y="1786185"/>
            <a:chExt cx="1089778" cy="189642"/>
          </a:xfrm>
        </p:grpSpPr>
        <p:sp>
          <p:nvSpPr>
            <p:cNvPr id="186" name="AutoShape 13"/>
            <p:cNvSpPr>
              <a:spLocks noChangeAspect="1" noChangeArrowheads="1" noTextEdit="1"/>
            </p:cNvSpPr>
            <p:nvPr/>
          </p:nvSpPr>
          <p:spPr bwMode="auto">
            <a:xfrm flipH="1">
              <a:off x="6668172" y="1786389"/>
              <a:ext cx="80782" cy="189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187" name="AutoShape 13"/>
            <p:cNvSpPr>
              <a:spLocks noChangeAspect="1" noChangeArrowheads="1" noTextEdit="1"/>
            </p:cNvSpPr>
            <p:nvPr/>
          </p:nvSpPr>
          <p:spPr bwMode="auto">
            <a:xfrm flipH="1">
              <a:off x="7004505"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188" name="AutoShape 13"/>
            <p:cNvSpPr>
              <a:spLocks noChangeAspect="1" noChangeArrowheads="1" noTextEdit="1"/>
            </p:cNvSpPr>
            <p:nvPr/>
          </p:nvSpPr>
          <p:spPr bwMode="auto">
            <a:xfrm flipH="1">
              <a:off x="6780283"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189" name="AutoShape 13"/>
            <p:cNvSpPr>
              <a:spLocks noChangeAspect="1" noChangeArrowheads="1" noTextEdit="1"/>
            </p:cNvSpPr>
            <p:nvPr/>
          </p:nvSpPr>
          <p:spPr bwMode="auto">
            <a:xfrm flipH="1">
              <a:off x="7340838"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190" name="AutoShape 13"/>
            <p:cNvSpPr>
              <a:spLocks noChangeAspect="1" noChangeArrowheads="1" noTextEdit="1"/>
            </p:cNvSpPr>
            <p:nvPr/>
          </p:nvSpPr>
          <p:spPr bwMode="auto">
            <a:xfrm flipH="1">
              <a:off x="6892394"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191" name="AutoShape 13"/>
            <p:cNvSpPr>
              <a:spLocks noChangeAspect="1" noChangeArrowheads="1" noTextEdit="1"/>
            </p:cNvSpPr>
            <p:nvPr/>
          </p:nvSpPr>
          <p:spPr bwMode="auto">
            <a:xfrm flipH="1">
              <a:off x="7452949"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nvGrpSpPr>
            <p:cNvPr id="192" name="Group 191"/>
            <p:cNvGrpSpPr/>
            <p:nvPr/>
          </p:nvGrpSpPr>
          <p:grpSpPr>
            <a:xfrm flipH="1">
              <a:off x="7228727" y="1786185"/>
              <a:ext cx="80782" cy="189642"/>
              <a:chOff x="6528369" y="2651152"/>
              <a:chExt cx="558230" cy="1302068"/>
            </a:xfrm>
          </p:grpSpPr>
          <p:sp>
            <p:nvSpPr>
              <p:cNvPr id="195"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196" name="Freeform 19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197" name="Freeform 19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sp>
          <p:nvSpPr>
            <p:cNvPr id="193" name="AutoShape 13"/>
            <p:cNvSpPr>
              <a:spLocks noChangeAspect="1" noChangeArrowheads="1" noTextEdit="1"/>
            </p:cNvSpPr>
            <p:nvPr/>
          </p:nvSpPr>
          <p:spPr bwMode="auto">
            <a:xfrm flipH="1">
              <a:off x="7565060"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194" name="AutoShape 13"/>
            <p:cNvSpPr>
              <a:spLocks noChangeAspect="1" noChangeArrowheads="1" noTextEdit="1"/>
            </p:cNvSpPr>
            <p:nvPr/>
          </p:nvSpPr>
          <p:spPr bwMode="auto">
            <a:xfrm flipH="1">
              <a:off x="7677168"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grpSp>
        <p:nvGrpSpPr>
          <p:cNvPr id="198" name="Group 197"/>
          <p:cNvGrpSpPr>
            <a:grpSpLocks noChangeAspect="1"/>
          </p:cNvGrpSpPr>
          <p:nvPr/>
        </p:nvGrpSpPr>
        <p:grpSpPr>
          <a:xfrm>
            <a:off x="4297494" y="3561638"/>
            <a:ext cx="1833126" cy="355579"/>
            <a:chOff x="6780283" y="1786185"/>
            <a:chExt cx="977667" cy="189642"/>
          </a:xfrm>
        </p:grpSpPr>
        <p:sp>
          <p:nvSpPr>
            <p:cNvPr id="199" name="AutoShape 13"/>
            <p:cNvSpPr>
              <a:spLocks noChangeAspect="1" noChangeArrowheads="1" noTextEdit="1"/>
            </p:cNvSpPr>
            <p:nvPr/>
          </p:nvSpPr>
          <p:spPr bwMode="auto">
            <a:xfrm flipH="1">
              <a:off x="7004505"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00" name="AutoShape 13"/>
            <p:cNvSpPr>
              <a:spLocks noChangeAspect="1" noChangeArrowheads="1" noTextEdit="1"/>
            </p:cNvSpPr>
            <p:nvPr/>
          </p:nvSpPr>
          <p:spPr bwMode="auto">
            <a:xfrm flipH="1">
              <a:off x="6780283"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nvGrpSpPr>
            <p:cNvPr id="201" name="Group 200"/>
            <p:cNvGrpSpPr/>
            <p:nvPr/>
          </p:nvGrpSpPr>
          <p:grpSpPr>
            <a:xfrm flipH="1">
              <a:off x="7340838" y="1786185"/>
              <a:ext cx="80782" cy="189642"/>
              <a:chOff x="6528369" y="2651152"/>
              <a:chExt cx="558230" cy="1302068"/>
            </a:xfrm>
          </p:grpSpPr>
          <p:sp>
            <p:nvSpPr>
              <p:cNvPr id="229"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30" name="Freeform 229"/>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32" name="Freeform 231"/>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sp>
          <p:nvSpPr>
            <p:cNvPr id="202" name="AutoShape 13"/>
            <p:cNvSpPr>
              <a:spLocks noChangeAspect="1" noChangeArrowheads="1" noTextEdit="1"/>
            </p:cNvSpPr>
            <p:nvPr/>
          </p:nvSpPr>
          <p:spPr bwMode="auto">
            <a:xfrm flipH="1">
              <a:off x="6892394"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nvGrpSpPr>
            <p:cNvPr id="203" name="Group 202"/>
            <p:cNvGrpSpPr/>
            <p:nvPr/>
          </p:nvGrpSpPr>
          <p:grpSpPr>
            <a:xfrm flipH="1">
              <a:off x="7452949" y="1786185"/>
              <a:ext cx="80782" cy="189642"/>
              <a:chOff x="6528369" y="2651152"/>
              <a:chExt cx="558230" cy="1302068"/>
            </a:xfrm>
          </p:grpSpPr>
          <p:sp>
            <p:nvSpPr>
              <p:cNvPr id="221"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26" name="Freeform 225"/>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27" name="Freeform 226"/>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sp>
          <p:nvSpPr>
            <p:cNvPr id="204" name="AutoShape 13"/>
            <p:cNvSpPr>
              <a:spLocks noChangeAspect="1" noChangeArrowheads="1" noTextEdit="1"/>
            </p:cNvSpPr>
            <p:nvPr/>
          </p:nvSpPr>
          <p:spPr bwMode="auto">
            <a:xfrm flipH="1">
              <a:off x="7228727" y="1786389"/>
              <a:ext cx="80782" cy="1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nvGrpSpPr>
            <p:cNvPr id="205" name="Group 204"/>
            <p:cNvGrpSpPr/>
            <p:nvPr/>
          </p:nvGrpSpPr>
          <p:grpSpPr>
            <a:xfrm flipH="1">
              <a:off x="7565060" y="1786185"/>
              <a:ext cx="80782" cy="189642"/>
              <a:chOff x="6528369" y="2651152"/>
              <a:chExt cx="558230" cy="1302068"/>
            </a:xfrm>
          </p:grpSpPr>
          <p:sp>
            <p:nvSpPr>
              <p:cNvPr id="217"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18" name="Freeform 217"/>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20" name="Freeform 219"/>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grpSp>
          <p:nvGrpSpPr>
            <p:cNvPr id="210" name="Group 209"/>
            <p:cNvGrpSpPr/>
            <p:nvPr/>
          </p:nvGrpSpPr>
          <p:grpSpPr>
            <a:xfrm flipH="1">
              <a:off x="7677168" y="1786185"/>
              <a:ext cx="80782" cy="189642"/>
              <a:chOff x="6528369" y="2651152"/>
              <a:chExt cx="558230" cy="1302068"/>
            </a:xfrm>
          </p:grpSpPr>
          <p:sp>
            <p:nvSpPr>
              <p:cNvPr id="212" name="AutoShape 13"/>
              <p:cNvSpPr>
                <a:spLocks noChangeAspect="1" noChangeArrowheads="1" noTextEdit="1"/>
              </p:cNvSpPr>
              <p:nvPr/>
            </p:nvSpPr>
            <p:spPr bwMode="auto">
              <a:xfrm>
                <a:off x="6528369" y="2652558"/>
                <a:ext cx="558230" cy="1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14" name="Freeform 213"/>
              <p:cNvSpPr>
                <a:spLocks/>
              </p:cNvSpPr>
              <p:nvPr/>
            </p:nvSpPr>
            <p:spPr bwMode="auto">
              <a:xfrm>
                <a:off x="6528369" y="2881053"/>
                <a:ext cx="558230" cy="1070761"/>
              </a:xfrm>
              <a:custGeom>
                <a:avLst/>
                <a:gdLst>
                  <a:gd name="T0" fmla="*/ 222 w 333"/>
                  <a:gd name="T1" fmla="*/ 642 h 642"/>
                  <a:gd name="T2" fmla="*/ 210 w 333"/>
                  <a:gd name="T3" fmla="*/ 642 h 642"/>
                  <a:gd name="T4" fmla="*/ 184 w 333"/>
                  <a:gd name="T5" fmla="*/ 627 h 642"/>
                  <a:gd name="T6" fmla="*/ 178 w 333"/>
                  <a:gd name="T7" fmla="*/ 607 h 642"/>
                  <a:gd name="T8" fmla="*/ 178 w 333"/>
                  <a:gd name="T9" fmla="*/ 537 h 642"/>
                  <a:gd name="T10" fmla="*/ 178 w 333"/>
                  <a:gd name="T11" fmla="*/ 330 h 642"/>
                  <a:gd name="T12" fmla="*/ 178 w 333"/>
                  <a:gd name="T13" fmla="*/ 325 h 642"/>
                  <a:gd name="T14" fmla="*/ 160 w 333"/>
                  <a:gd name="T15" fmla="*/ 311 h 642"/>
                  <a:gd name="T16" fmla="*/ 155 w 333"/>
                  <a:gd name="T17" fmla="*/ 318 h 642"/>
                  <a:gd name="T18" fmla="*/ 154 w 333"/>
                  <a:gd name="T19" fmla="*/ 328 h 642"/>
                  <a:gd name="T20" fmla="*/ 154 w 333"/>
                  <a:gd name="T21" fmla="*/ 602 h 642"/>
                  <a:gd name="T22" fmla="*/ 141 w 333"/>
                  <a:gd name="T23" fmla="*/ 636 h 642"/>
                  <a:gd name="T24" fmla="*/ 122 w 333"/>
                  <a:gd name="T25" fmla="*/ 642 h 642"/>
                  <a:gd name="T26" fmla="*/ 109 w 333"/>
                  <a:gd name="T27" fmla="*/ 642 h 642"/>
                  <a:gd name="T28" fmla="*/ 79 w 333"/>
                  <a:gd name="T29" fmla="*/ 620 h 642"/>
                  <a:gd name="T30" fmla="*/ 77 w 333"/>
                  <a:gd name="T31" fmla="*/ 604 h 642"/>
                  <a:gd name="T32" fmla="*/ 77 w 333"/>
                  <a:gd name="T33" fmla="*/ 451 h 642"/>
                  <a:gd name="T34" fmla="*/ 77 w 333"/>
                  <a:gd name="T35" fmla="*/ 143 h 642"/>
                  <a:gd name="T36" fmla="*/ 79 w 333"/>
                  <a:gd name="T37" fmla="*/ 107 h 642"/>
                  <a:gd name="T38" fmla="*/ 63 w 333"/>
                  <a:gd name="T39" fmla="*/ 219 h 642"/>
                  <a:gd name="T40" fmla="*/ 53 w 333"/>
                  <a:gd name="T41" fmla="*/ 286 h 642"/>
                  <a:gd name="T42" fmla="*/ 24 w 333"/>
                  <a:gd name="T43" fmla="*/ 312 h 642"/>
                  <a:gd name="T44" fmla="*/ 0 w 333"/>
                  <a:gd name="T45" fmla="*/ 291 h 642"/>
                  <a:gd name="T46" fmla="*/ 0 w 333"/>
                  <a:gd name="T47" fmla="*/ 288 h 642"/>
                  <a:gd name="T48" fmla="*/ 0 w 333"/>
                  <a:gd name="T49" fmla="*/ 276 h 642"/>
                  <a:gd name="T50" fmla="*/ 3 w 333"/>
                  <a:gd name="T51" fmla="*/ 238 h 642"/>
                  <a:gd name="T52" fmla="*/ 17 w 333"/>
                  <a:gd name="T53" fmla="*/ 142 h 642"/>
                  <a:gd name="T54" fmla="*/ 23 w 333"/>
                  <a:gd name="T55" fmla="*/ 104 h 642"/>
                  <a:gd name="T56" fmla="*/ 38 w 333"/>
                  <a:gd name="T57" fmla="*/ 48 h 642"/>
                  <a:gd name="T58" fmla="*/ 95 w 333"/>
                  <a:gd name="T59" fmla="*/ 1 h 642"/>
                  <a:gd name="T60" fmla="*/ 107 w 333"/>
                  <a:gd name="T61" fmla="*/ 0 h 642"/>
                  <a:gd name="T62" fmla="*/ 229 w 333"/>
                  <a:gd name="T63" fmla="*/ 0 h 642"/>
                  <a:gd name="T64" fmla="*/ 294 w 333"/>
                  <a:gd name="T65" fmla="*/ 44 h 642"/>
                  <a:gd name="T66" fmla="*/ 307 w 333"/>
                  <a:gd name="T67" fmla="*/ 100 h 642"/>
                  <a:gd name="T68" fmla="*/ 329 w 333"/>
                  <a:gd name="T69" fmla="*/ 242 h 642"/>
                  <a:gd name="T70" fmla="*/ 332 w 333"/>
                  <a:gd name="T71" fmla="*/ 290 h 642"/>
                  <a:gd name="T72" fmla="*/ 313 w 333"/>
                  <a:gd name="T73" fmla="*/ 312 h 642"/>
                  <a:gd name="T74" fmla="*/ 283 w 333"/>
                  <a:gd name="T75" fmla="*/ 298 h 642"/>
                  <a:gd name="T76" fmla="*/ 279 w 333"/>
                  <a:gd name="T77" fmla="*/ 284 h 642"/>
                  <a:gd name="T78" fmla="*/ 256 w 333"/>
                  <a:gd name="T79" fmla="*/ 137 h 642"/>
                  <a:gd name="T80" fmla="*/ 254 w 333"/>
                  <a:gd name="T81" fmla="*/ 115 h 642"/>
                  <a:gd name="T82" fmla="*/ 256 w 333"/>
                  <a:gd name="T83" fmla="*/ 192 h 642"/>
                  <a:gd name="T84" fmla="*/ 256 w 333"/>
                  <a:gd name="T85" fmla="*/ 590 h 642"/>
                  <a:gd name="T86" fmla="*/ 256 w 333"/>
                  <a:gd name="T87" fmla="*/ 603 h 642"/>
                  <a:gd name="T88" fmla="*/ 222 w 333"/>
                  <a:gd name="T89" fmla="*/ 64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 h="642">
                    <a:moveTo>
                      <a:pt x="222" y="642"/>
                    </a:moveTo>
                    <a:cubicBezTo>
                      <a:pt x="218" y="642"/>
                      <a:pt x="214" y="642"/>
                      <a:pt x="210" y="642"/>
                    </a:cubicBezTo>
                    <a:cubicBezTo>
                      <a:pt x="199" y="641"/>
                      <a:pt x="190" y="638"/>
                      <a:pt x="184" y="627"/>
                    </a:cubicBezTo>
                    <a:cubicBezTo>
                      <a:pt x="180" y="621"/>
                      <a:pt x="178" y="614"/>
                      <a:pt x="178" y="607"/>
                    </a:cubicBezTo>
                    <a:cubicBezTo>
                      <a:pt x="178" y="584"/>
                      <a:pt x="178" y="561"/>
                      <a:pt x="178" y="537"/>
                    </a:cubicBezTo>
                    <a:cubicBezTo>
                      <a:pt x="178" y="468"/>
                      <a:pt x="178" y="399"/>
                      <a:pt x="178" y="330"/>
                    </a:cubicBezTo>
                    <a:cubicBezTo>
                      <a:pt x="178" y="328"/>
                      <a:pt x="178" y="326"/>
                      <a:pt x="178" y="325"/>
                    </a:cubicBezTo>
                    <a:cubicBezTo>
                      <a:pt x="178" y="312"/>
                      <a:pt x="172" y="308"/>
                      <a:pt x="160" y="311"/>
                    </a:cubicBezTo>
                    <a:cubicBezTo>
                      <a:pt x="157" y="312"/>
                      <a:pt x="155" y="315"/>
                      <a:pt x="155" y="318"/>
                    </a:cubicBezTo>
                    <a:cubicBezTo>
                      <a:pt x="154" y="321"/>
                      <a:pt x="154" y="325"/>
                      <a:pt x="154" y="328"/>
                    </a:cubicBezTo>
                    <a:cubicBezTo>
                      <a:pt x="154" y="419"/>
                      <a:pt x="154" y="511"/>
                      <a:pt x="154" y="602"/>
                    </a:cubicBezTo>
                    <a:cubicBezTo>
                      <a:pt x="154" y="615"/>
                      <a:pt x="151" y="626"/>
                      <a:pt x="141" y="636"/>
                    </a:cubicBezTo>
                    <a:cubicBezTo>
                      <a:pt x="135" y="641"/>
                      <a:pt x="128" y="640"/>
                      <a:pt x="122" y="642"/>
                    </a:cubicBezTo>
                    <a:cubicBezTo>
                      <a:pt x="118" y="642"/>
                      <a:pt x="113" y="642"/>
                      <a:pt x="109" y="642"/>
                    </a:cubicBezTo>
                    <a:cubicBezTo>
                      <a:pt x="94" y="641"/>
                      <a:pt x="85" y="634"/>
                      <a:pt x="79" y="620"/>
                    </a:cubicBezTo>
                    <a:cubicBezTo>
                      <a:pt x="77" y="615"/>
                      <a:pt x="77" y="610"/>
                      <a:pt x="77" y="604"/>
                    </a:cubicBezTo>
                    <a:cubicBezTo>
                      <a:pt x="77" y="553"/>
                      <a:pt x="77" y="502"/>
                      <a:pt x="77" y="451"/>
                    </a:cubicBezTo>
                    <a:cubicBezTo>
                      <a:pt x="77" y="348"/>
                      <a:pt x="77" y="245"/>
                      <a:pt x="77" y="143"/>
                    </a:cubicBezTo>
                    <a:cubicBezTo>
                      <a:pt x="77" y="131"/>
                      <a:pt x="78" y="119"/>
                      <a:pt x="79" y="107"/>
                    </a:cubicBezTo>
                    <a:cubicBezTo>
                      <a:pt x="76" y="145"/>
                      <a:pt x="68" y="181"/>
                      <a:pt x="63" y="219"/>
                    </a:cubicBezTo>
                    <a:cubicBezTo>
                      <a:pt x="60" y="241"/>
                      <a:pt x="55" y="263"/>
                      <a:pt x="53" y="286"/>
                    </a:cubicBezTo>
                    <a:cubicBezTo>
                      <a:pt x="51" y="302"/>
                      <a:pt x="39" y="312"/>
                      <a:pt x="24" y="312"/>
                    </a:cubicBezTo>
                    <a:cubicBezTo>
                      <a:pt x="11" y="312"/>
                      <a:pt x="2" y="304"/>
                      <a:pt x="0" y="291"/>
                    </a:cubicBezTo>
                    <a:cubicBezTo>
                      <a:pt x="0" y="290"/>
                      <a:pt x="0" y="289"/>
                      <a:pt x="0" y="288"/>
                    </a:cubicBezTo>
                    <a:cubicBezTo>
                      <a:pt x="0" y="284"/>
                      <a:pt x="0" y="280"/>
                      <a:pt x="0" y="276"/>
                    </a:cubicBezTo>
                    <a:cubicBezTo>
                      <a:pt x="1" y="263"/>
                      <a:pt x="1" y="251"/>
                      <a:pt x="3" y="238"/>
                    </a:cubicBezTo>
                    <a:cubicBezTo>
                      <a:pt x="7" y="206"/>
                      <a:pt x="12" y="174"/>
                      <a:pt x="17" y="142"/>
                    </a:cubicBezTo>
                    <a:cubicBezTo>
                      <a:pt x="19" y="130"/>
                      <a:pt x="21" y="117"/>
                      <a:pt x="23" y="104"/>
                    </a:cubicBezTo>
                    <a:cubicBezTo>
                      <a:pt x="25" y="85"/>
                      <a:pt x="30" y="66"/>
                      <a:pt x="38" y="48"/>
                    </a:cubicBezTo>
                    <a:cubicBezTo>
                      <a:pt x="49" y="23"/>
                      <a:pt x="67" y="6"/>
                      <a:pt x="95" y="1"/>
                    </a:cubicBezTo>
                    <a:cubicBezTo>
                      <a:pt x="99" y="0"/>
                      <a:pt x="103" y="0"/>
                      <a:pt x="107" y="0"/>
                    </a:cubicBezTo>
                    <a:cubicBezTo>
                      <a:pt x="148" y="0"/>
                      <a:pt x="188" y="0"/>
                      <a:pt x="229" y="0"/>
                    </a:cubicBezTo>
                    <a:cubicBezTo>
                      <a:pt x="259" y="0"/>
                      <a:pt x="283" y="16"/>
                      <a:pt x="294" y="44"/>
                    </a:cubicBezTo>
                    <a:cubicBezTo>
                      <a:pt x="301" y="62"/>
                      <a:pt x="304" y="81"/>
                      <a:pt x="307" y="100"/>
                    </a:cubicBezTo>
                    <a:cubicBezTo>
                      <a:pt x="315" y="147"/>
                      <a:pt x="322" y="195"/>
                      <a:pt x="329" y="242"/>
                    </a:cubicBezTo>
                    <a:cubicBezTo>
                      <a:pt x="331" y="258"/>
                      <a:pt x="333" y="274"/>
                      <a:pt x="332" y="290"/>
                    </a:cubicBezTo>
                    <a:cubicBezTo>
                      <a:pt x="331" y="303"/>
                      <a:pt x="324" y="309"/>
                      <a:pt x="313" y="312"/>
                    </a:cubicBezTo>
                    <a:cubicBezTo>
                      <a:pt x="301" y="315"/>
                      <a:pt x="289" y="309"/>
                      <a:pt x="283" y="298"/>
                    </a:cubicBezTo>
                    <a:cubicBezTo>
                      <a:pt x="281" y="294"/>
                      <a:pt x="280" y="289"/>
                      <a:pt x="279" y="284"/>
                    </a:cubicBezTo>
                    <a:cubicBezTo>
                      <a:pt x="272" y="235"/>
                      <a:pt x="263" y="187"/>
                      <a:pt x="256" y="137"/>
                    </a:cubicBezTo>
                    <a:cubicBezTo>
                      <a:pt x="255" y="130"/>
                      <a:pt x="255" y="122"/>
                      <a:pt x="254" y="115"/>
                    </a:cubicBezTo>
                    <a:cubicBezTo>
                      <a:pt x="257" y="140"/>
                      <a:pt x="256" y="166"/>
                      <a:pt x="256" y="192"/>
                    </a:cubicBezTo>
                    <a:cubicBezTo>
                      <a:pt x="256" y="324"/>
                      <a:pt x="256" y="457"/>
                      <a:pt x="256" y="590"/>
                    </a:cubicBezTo>
                    <a:cubicBezTo>
                      <a:pt x="256" y="594"/>
                      <a:pt x="256" y="598"/>
                      <a:pt x="256" y="603"/>
                    </a:cubicBezTo>
                    <a:cubicBezTo>
                      <a:pt x="255" y="627"/>
                      <a:pt x="245" y="638"/>
                      <a:pt x="222" y="642"/>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sp>
            <p:nvSpPr>
              <p:cNvPr id="215" name="Freeform 214"/>
              <p:cNvSpPr>
                <a:spLocks/>
              </p:cNvSpPr>
              <p:nvPr/>
            </p:nvSpPr>
            <p:spPr bwMode="auto">
              <a:xfrm>
                <a:off x="6689370" y="2651152"/>
                <a:ext cx="232713" cy="216543"/>
              </a:xfrm>
              <a:custGeom>
                <a:avLst/>
                <a:gdLst>
                  <a:gd name="T0" fmla="*/ 79 w 139"/>
                  <a:gd name="T1" fmla="*/ 0 h 130"/>
                  <a:gd name="T2" fmla="*/ 112 w 139"/>
                  <a:gd name="T3" fmla="*/ 17 h 130"/>
                  <a:gd name="T4" fmla="*/ 130 w 139"/>
                  <a:gd name="T5" fmla="*/ 86 h 130"/>
                  <a:gd name="T6" fmla="*/ 76 w 139"/>
                  <a:gd name="T7" fmla="*/ 127 h 130"/>
                  <a:gd name="T8" fmla="*/ 8 w 139"/>
                  <a:gd name="T9" fmla="*/ 52 h 130"/>
                  <a:gd name="T10" fmla="*/ 51 w 139"/>
                  <a:gd name="T11" fmla="*/ 4 h 130"/>
                  <a:gd name="T12" fmla="*/ 59 w 139"/>
                  <a:gd name="T13" fmla="*/ 0 h 130"/>
                  <a:gd name="T14" fmla="*/ 79 w 139"/>
                  <a:gd name="T15" fmla="*/ 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30">
                    <a:moveTo>
                      <a:pt x="79" y="0"/>
                    </a:moveTo>
                    <a:cubicBezTo>
                      <a:pt x="91" y="4"/>
                      <a:pt x="102" y="8"/>
                      <a:pt x="112" y="17"/>
                    </a:cubicBezTo>
                    <a:cubicBezTo>
                      <a:pt x="129" y="32"/>
                      <a:pt x="139" y="60"/>
                      <a:pt x="130" y="86"/>
                    </a:cubicBezTo>
                    <a:cubicBezTo>
                      <a:pt x="122" y="108"/>
                      <a:pt x="100" y="125"/>
                      <a:pt x="76" y="127"/>
                    </a:cubicBezTo>
                    <a:cubicBezTo>
                      <a:pt x="33" y="130"/>
                      <a:pt x="0" y="94"/>
                      <a:pt x="8" y="52"/>
                    </a:cubicBezTo>
                    <a:cubicBezTo>
                      <a:pt x="13" y="28"/>
                      <a:pt x="27" y="12"/>
                      <a:pt x="51" y="4"/>
                    </a:cubicBezTo>
                    <a:cubicBezTo>
                      <a:pt x="54" y="3"/>
                      <a:pt x="57" y="2"/>
                      <a:pt x="59" y="0"/>
                    </a:cubicBezTo>
                    <a:cubicBezTo>
                      <a:pt x="66" y="0"/>
                      <a:pt x="72" y="0"/>
                      <a:pt x="79" y="0"/>
                    </a:cubicBezTo>
                    <a:close/>
                  </a:path>
                </a:pathLst>
              </a:custGeom>
              <a:solidFill>
                <a:srgbClr val="123E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GB" sz="2400" u="sng">
                  <a:solidFill>
                    <a:srgbClr val="5F5F5F"/>
                  </a:solidFill>
                  <a:cs typeface="Arial"/>
                </a:endParaRPr>
              </a:p>
            </p:txBody>
          </p:sp>
        </p:grpSp>
      </p:grpSp>
    </p:spTree>
    <p:extLst>
      <p:ext uri="{BB962C8B-B14F-4D97-AF65-F5344CB8AC3E}">
        <p14:creationId xmlns:p14="http://schemas.microsoft.com/office/powerpoint/2010/main" val="387500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04800" y="228600"/>
            <a:ext cx="7162800" cy="838200"/>
          </a:xfrm>
        </p:spPr>
        <p:txBody>
          <a:bodyPr anchor="ctr">
            <a:noAutofit/>
          </a:bodyPr>
          <a:lstStyle/>
          <a:p>
            <a:pPr eaLnBrk="1" hangingPunct="1"/>
            <a:r>
              <a:rPr lang="en-US" sz="2800" dirty="0"/>
              <a:t>WATCHMAN™ Device Endothelialization</a:t>
            </a:r>
          </a:p>
        </p:txBody>
      </p:sp>
      <p:pic>
        <p:nvPicPr>
          <p:cNvPr id="880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19" y="1546864"/>
            <a:ext cx="2736673" cy="181786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4" y="3931952"/>
            <a:ext cx="2736708" cy="1790717"/>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1000"/>
                    </a14:imgEffect>
                  </a14:imgLayer>
                </a14:imgProps>
              </a:ext>
              <a:ext uri="{28A0092B-C50C-407E-A947-70E740481C1C}">
                <a14:useLocalDpi xmlns:a14="http://schemas.microsoft.com/office/drawing/2010/main" val="0"/>
              </a:ext>
            </a:extLst>
          </a:blip>
          <a:srcRect b="82"/>
          <a:stretch>
            <a:fillRect/>
          </a:stretch>
        </p:blipFill>
        <p:spPr bwMode="auto">
          <a:xfrm>
            <a:off x="3962400" y="1574025"/>
            <a:ext cx="4191000" cy="410727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Box 8"/>
          <p:cNvSpPr txBox="1">
            <a:spLocks noChangeArrowheads="1"/>
          </p:cNvSpPr>
          <p:nvPr/>
        </p:nvSpPr>
        <p:spPr bwMode="auto">
          <a:xfrm>
            <a:off x="504984" y="3452230"/>
            <a:ext cx="2701925" cy="328613"/>
          </a:xfrm>
          <a:prstGeom prst="rect">
            <a:avLst/>
          </a:prstGeom>
          <a:noFill/>
          <a:ln w="9525">
            <a:noFill/>
            <a:miter lim="800000"/>
            <a:headEnd/>
            <a:tailEnd/>
          </a:ln>
        </p:spPr>
        <p:txBody>
          <a:bodyPr lIns="82058" tIns="41029" rIns="82058" bIns="41029">
            <a:spAutoFit/>
          </a:bodyPr>
          <a:lstStyle/>
          <a:p>
            <a:pPr>
              <a:defRPr/>
            </a:pPr>
            <a:r>
              <a:rPr lang="en-US" sz="1600" dirty="0">
                <a:solidFill>
                  <a:schemeClr val="accent6"/>
                </a:solidFill>
                <a:latin typeface="Lucida Sans Unicode" pitchFamily="34" charset="0"/>
                <a:cs typeface="Lucida Sans Unicode" pitchFamily="34" charset="0"/>
              </a:rPr>
              <a:t>Canine Model – 30 Day</a:t>
            </a:r>
          </a:p>
        </p:txBody>
      </p:sp>
      <p:sp>
        <p:nvSpPr>
          <p:cNvPr id="63496" name="TextBox 8"/>
          <p:cNvSpPr txBox="1">
            <a:spLocks noChangeArrowheads="1"/>
          </p:cNvSpPr>
          <p:nvPr/>
        </p:nvSpPr>
        <p:spPr bwMode="auto">
          <a:xfrm>
            <a:off x="539802" y="5850643"/>
            <a:ext cx="2701925" cy="330200"/>
          </a:xfrm>
          <a:prstGeom prst="rect">
            <a:avLst/>
          </a:prstGeom>
          <a:noFill/>
          <a:ln w="9525">
            <a:noFill/>
            <a:miter lim="800000"/>
            <a:headEnd/>
            <a:tailEnd/>
          </a:ln>
        </p:spPr>
        <p:txBody>
          <a:bodyPr lIns="82058" tIns="41029" rIns="82058" bIns="41029">
            <a:spAutoFit/>
          </a:bodyPr>
          <a:lstStyle/>
          <a:p>
            <a:pPr>
              <a:defRPr/>
            </a:pPr>
            <a:r>
              <a:rPr lang="en-US" sz="1600" dirty="0">
                <a:solidFill>
                  <a:schemeClr val="accent6"/>
                </a:solidFill>
                <a:latin typeface="Lucida Sans Unicode" pitchFamily="34" charset="0"/>
                <a:cs typeface="Lucida Sans Unicode" pitchFamily="34" charset="0"/>
              </a:rPr>
              <a:t>Canine Model – 45 Day</a:t>
            </a:r>
          </a:p>
        </p:txBody>
      </p:sp>
      <p:sp>
        <p:nvSpPr>
          <p:cNvPr id="63497" name="TextBox 8"/>
          <p:cNvSpPr txBox="1">
            <a:spLocks noChangeArrowheads="1"/>
          </p:cNvSpPr>
          <p:nvPr/>
        </p:nvSpPr>
        <p:spPr bwMode="auto">
          <a:xfrm>
            <a:off x="3886200" y="5737040"/>
            <a:ext cx="4610100" cy="575302"/>
          </a:xfrm>
          <a:prstGeom prst="rect">
            <a:avLst/>
          </a:prstGeom>
          <a:noFill/>
          <a:ln w="9525">
            <a:noFill/>
            <a:miter lim="800000"/>
            <a:headEnd/>
            <a:tailEnd/>
          </a:ln>
        </p:spPr>
        <p:txBody>
          <a:bodyPr wrap="square" lIns="82058" tIns="41029" rIns="82058" bIns="41029">
            <a:spAutoFit/>
          </a:bodyPr>
          <a:lstStyle/>
          <a:p>
            <a:pPr algn="ctr">
              <a:defRPr/>
            </a:pPr>
            <a:r>
              <a:rPr lang="en-US" sz="1600" dirty="0">
                <a:solidFill>
                  <a:schemeClr val="accent6"/>
                </a:solidFill>
                <a:latin typeface="Lucida Sans Unicode" pitchFamily="34" charset="0"/>
                <a:cs typeface="Lucida Sans Unicode" pitchFamily="34" charset="0"/>
              </a:rPr>
              <a:t>Human Pathology - 9 Months Post-implant </a:t>
            </a:r>
          </a:p>
          <a:p>
            <a:pPr algn="ctr">
              <a:defRPr/>
            </a:pPr>
            <a:r>
              <a:rPr lang="en-US" sz="1600" dirty="0">
                <a:solidFill>
                  <a:schemeClr val="accent6"/>
                </a:solidFill>
                <a:latin typeface="Lucida Sans Unicode" pitchFamily="34" charset="0"/>
                <a:cs typeface="Lucida Sans Unicode" pitchFamily="34" charset="0"/>
              </a:rPr>
              <a:t>(Non-device related death)</a:t>
            </a:r>
          </a:p>
        </p:txBody>
      </p:sp>
      <p:sp>
        <p:nvSpPr>
          <p:cNvPr id="12" name="Text Box 4"/>
          <p:cNvSpPr txBox="1">
            <a:spLocks noChangeArrowheads="1"/>
          </p:cNvSpPr>
          <p:nvPr/>
        </p:nvSpPr>
        <p:spPr bwMode="auto">
          <a:xfrm>
            <a:off x="2247908" y="6488668"/>
            <a:ext cx="3993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0">
            <a:spAutoFit/>
          </a:bodyPr>
          <a:lstStyle>
            <a:lvl1pPr eaLnBrk="0" hangingPunct="0">
              <a:defRPr sz="2400">
                <a:solidFill>
                  <a:schemeClr val="bg1"/>
                </a:solidFill>
                <a:latin typeface="Lucida Sans Unicode" pitchFamily="34" charset="0"/>
                <a:cs typeface="Arial" charset="0"/>
              </a:defRPr>
            </a:lvl1pPr>
            <a:lvl2pPr marL="37931725" indent="-37474525" eaLnBrk="0" hangingPunct="0">
              <a:defRPr sz="2400">
                <a:solidFill>
                  <a:schemeClr val="bg1"/>
                </a:solidFill>
                <a:latin typeface="Lucida Sans Unicode" pitchFamily="34" charset="0"/>
                <a:cs typeface="Arial" charset="0"/>
              </a:defRPr>
            </a:lvl2pPr>
            <a:lvl3pPr eaLnBrk="0" hangingPunct="0">
              <a:defRPr sz="2400">
                <a:solidFill>
                  <a:schemeClr val="bg1"/>
                </a:solidFill>
                <a:latin typeface="Lucida Sans Unicode" pitchFamily="34" charset="0"/>
                <a:cs typeface="Arial" charset="0"/>
              </a:defRPr>
            </a:lvl3pPr>
            <a:lvl4pPr eaLnBrk="0" hangingPunct="0">
              <a:defRPr sz="2400">
                <a:solidFill>
                  <a:schemeClr val="bg1"/>
                </a:solidFill>
                <a:latin typeface="Lucida Sans Unicode" pitchFamily="34" charset="0"/>
                <a:cs typeface="Arial" charset="0"/>
              </a:defRPr>
            </a:lvl4pPr>
            <a:lvl5pPr eaLnBrk="0" hangingPunct="0">
              <a:defRPr sz="2400">
                <a:solidFill>
                  <a:schemeClr val="bg1"/>
                </a:solidFill>
                <a:latin typeface="Lucida Sans Unicode" pitchFamily="34" charset="0"/>
                <a:cs typeface="Arial" charset="0"/>
              </a:defRPr>
            </a:lvl5pPr>
            <a:lvl6pPr marL="457200" eaLnBrk="0" fontAlgn="base" hangingPunct="0">
              <a:spcBef>
                <a:spcPct val="0"/>
              </a:spcBef>
              <a:spcAft>
                <a:spcPct val="0"/>
              </a:spcAft>
              <a:defRPr sz="2400">
                <a:solidFill>
                  <a:schemeClr val="bg1"/>
                </a:solidFill>
                <a:latin typeface="Lucida Sans Unicode" pitchFamily="34" charset="0"/>
                <a:cs typeface="Arial" charset="0"/>
              </a:defRPr>
            </a:lvl6pPr>
            <a:lvl7pPr marL="914400" eaLnBrk="0" fontAlgn="base" hangingPunct="0">
              <a:spcBef>
                <a:spcPct val="0"/>
              </a:spcBef>
              <a:spcAft>
                <a:spcPct val="0"/>
              </a:spcAft>
              <a:defRPr sz="2400">
                <a:solidFill>
                  <a:schemeClr val="bg1"/>
                </a:solidFill>
                <a:latin typeface="Lucida Sans Unicode" pitchFamily="34" charset="0"/>
                <a:cs typeface="Arial" charset="0"/>
              </a:defRPr>
            </a:lvl7pPr>
            <a:lvl8pPr marL="1371600" eaLnBrk="0" fontAlgn="base" hangingPunct="0">
              <a:spcBef>
                <a:spcPct val="0"/>
              </a:spcBef>
              <a:spcAft>
                <a:spcPct val="0"/>
              </a:spcAft>
              <a:defRPr sz="2400">
                <a:solidFill>
                  <a:schemeClr val="bg1"/>
                </a:solidFill>
                <a:latin typeface="Lucida Sans Unicode" pitchFamily="34" charset="0"/>
                <a:cs typeface="Arial" charset="0"/>
              </a:defRPr>
            </a:lvl8pPr>
            <a:lvl9pPr marL="1828800" eaLnBrk="0" fontAlgn="base" hangingPunct="0">
              <a:spcBef>
                <a:spcPct val="0"/>
              </a:spcBef>
              <a:spcAft>
                <a:spcPct val="0"/>
              </a:spcAft>
              <a:defRPr sz="2400">
                <a:solidFill>
                  <a:schemeClr val="bg1"/>
                </a:solidFill>
                <a:latin typeface="Lucida Sans Unicode" pitchFamily="34" charset="0"/>
                <a:cs typeface="Arial" charset="0"/>
              </a:defRPr>
            </a:lvl9pPr>
          </a:lstStyle>
          <a:p>
            <a:pPr algn="ctr" eaLnBrk="1" hangingPunct="1"/>
            <a:r>
              <a:rPr lang="en-US" sz="800" dirty="0">
                <a:solidFill>
                  <a:schemeClr val="bg1">
                    <a:lumMod val="50000"/>
                  </a:schemeClr>
                </a:solidFill>
                <a:cs typeface="Lucida Sans Unicode" pitchFamily="34" charset="0"/>
              </a:rPr>
              <a:t>Images on file at Boston Scientific Corporation. </a:t>
            </a:r>
          </a:p>
          <a:p>
            <a:pPr algn="ctr" eaLnBrk="1" hangingPunct="1"/>
            <a:r>
              <a:rPr lang="en-US" sz="800" dirty="0">
                <a:solidFill>
                  <a:schemeClr val="bg1">
                    <a:lumMod val="50000"/>
                  </a:schemeClr>
                </a:solidFill>
                <a:cs typeface="Lucida Sans Unicode" pitchFamily="34" charset="0"/>
              </a:rPr>
              <a:t>Results in animal models may not necessarily be indicative of clinical outcomes.</a:t>
            </a:r>
          </a:p>
        </p:txBody>
      </p:sp>
    </p:spTree>
    <p:extLst>
      <p:ext uri="{BB962C8B-B14F-4D97-AF65-F5344CB8AC3E}">
        <p14:creationId xmlns:p14="http://schemas.microsoft.com/office/powerpoint/2010/main" val="263990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t>WATCHMAN™ Clinical Leadership</a:t>
            </a:r>
            <a:endParaRPr lang="en-US" sz="2000" dirty="0"/>
          </a:p>
        </p:txBody>
      </p:sp>
      <p:sp>
        <p:nvSpPr>
          <p:cNvPr id="3" name="Content Placeholder 2"/>
          <p:cNvSpPr>
            <a:spLocks noGrp="1"/>
          </p:cNvSpPr>
          <p:nvPr>
            <p:ph sz="half" idx="1"/>
          </p:nvPr>
        </p:nvSpPr>
        <p:spPr>
          <a:xfrm>
            <a:off x="274320" y="1753791"/>
            <a:ext cx="8412480" cy="5180409"/>
          </a:xfrm>
          <a:ln>
            <a:noFill/>
          </a:ln>
        </p:spPr>
        <p:txBody>
          <a:bodyPr>
            <a:noAutofit/>
          </a:bodyPr>
          <a:lstStyle/>
          <a:p>
            <a:r>
              <a:rPr lang="en-US" sz="1800" dirty="0"/>
              <a:t>WATCHMAN is a </a:t>
            </a:r>
            <a:r>
              <a:rPr lang="en-US" sz="1800" b="1" dirty="0"/>
              <a:t>safe alternative </a:t>
            </a:r>
            <a:r>
              <a:rPr lang="en-US" sz="1800" dirty="0"/>
              <a:t>to long-term warfarin therapy which offers </a:t>
            </a:r>
            <a:r>
              <a:rPr lang="en-US" sz="1800" b="1" dirty="0"/>
              <a:t>comparable stroke risk reduction </a:t>
            </a:r>
            <a:r>
              <a:rPr lang="en-US" sz="1800" dirty="0"/>
              <a:t>and enables patients to </a:t>
            </a:r>
            <a:r>
              <a:rPr lang="en-US" sz="1800" b="1" dirty="0"/>
              <a:t>stop </a:t>
            </a:r>
            <a:br>
              <a:rPr lang="en-US" sz="1800" b="1" dirty="0"/>
            </a:br>
            <a:r>
              <a:rPr lang="en-US" sz="1800" b="1" dirty="0"/>
              <a:t>taking warfarin</a:t>
            </a:r>
            <a:r>
              <a:rPr lang="en-US" sz="1800" baseline="30000" dirty="0"/>
              <a:t>1,2,3</a:t>
            </a:r>
          </a:p>
          <a:p>
            <a:pPr lvl="1"/>
            <a:r>
              <a:rPr lang="en-US" sz="1600" dirty="0"/>
              <a:t>95% implant success rate</a:t>
            </a:r>
            <a:r>
              <a:rPr lang="en-US" sz="1600" baseline="30000" dirty="0"/>
              <a:t>1,2,3</a:t>
            </a:r>
          </a:p>
          <a:p>
            <a:pPr lvl="1"/>
            <a:r>
              <a:rPr lang="en-US" sz="1600" dirty="0"/>
              <a:t>1.5% procedural complication rate</a:t>
            </a:r>
            <a:r>
              <a:rPr lang="en-US" sz="1600" baseline="30000" dirty="0"/>
              <a:t>4</a:t>
            </a:r>
          </a:p>
          <a:p>
            <a:pPr lvl="1"/>
            <a:r>
              <a:rPr lang="en-US" sz="1600" dirty="0"/>
              <a:t>&gt;92% warfarin cessation after 45 days, &gt;99% after 1 year</a:t>
            </a:r>
            <a:r>
              <a:rPr lang="en-US" sz="1600" baseline="30000" dirty="0"/>
              <a:t>1</a:t>
            </a:r>
          </a:p>
          <a:p>
            <a:endParaRPr lang="en-US" sz="1800" dirty="0"/>
          </a:p>
          <a:p>
            <a:r>
              <a:rPr lang="en-US" sz="1800" dirty="0"/>
              <a:t>WATCHMAN therapy demonstrated </a:t>
            </a:r>
            <a:r>
              <a:rPr lang="en-US" sz="1800" b="1" dirty="0"/>
              <a:t>comparable stroke risk reduction </a:t>
            </a:r>
            <a:r>
              <a:rPr lang="en-US" sz="1800" dirty="0"/>
              <a:t>and </a:t>
            </a:r>
            <a:r>
              <a:rPr lang="en-US" sz="1800" b="1" dirty="0"/>
              <a:t>statistically</a:t>
            </a:r>
            <a:r>
              <a:rPr lang="en-US" sz="1800" b="1" strike="sngStrike" dirty="0"/>
              <a:t> </a:t>
            </a:r>
            <a:r>
              <a:rPr lang="en-US" sz="1800" b="1" dirty="0"/>
              <a:t>significant reductions </a:t>
            </a:r>
            <a:r>
              <a:rPr lang="en-US" sz="1800" dirty="0"/>
              <a:t>in </a:t>
            </a:r>
            <a:r>
              <a:rPr lang="en-US" sz="1800" b="1" dirty="0"/>
              <a:t>disabling/fatal strokes</a:t>
            </a:r>
            <a:r>
              <a:rPr lang="en-US" sz="1800" dirty="0"/>
              <a:t>, </a:t>
            </a:r>
            <a:r>
              <a:rPr lang="en-US" sz="1800" b="1" dirty="0"/>
              <a:t>major non-procedure related bleeding</a:t>
            </a:r>
            <a:r>
              <a:rPr lang="en-US" sz="1800" dirty="0"/>
              <a:t> and </a:t>
            </a:r>
            <a:r>
              <a:rPr lang="en-US" sz="1800" b="1" dirty="0"/>
              <a:t>mortality </a:t>
            </a:r>
            <a:r>
              <a:rPr lang="en-US" sz="1800" dirty="0"/>
              <a:t>compared to warfarin</a:t>
            </a:r>
            <a:r>
              <a:rPr lang="en-US" sz="1800" baseline="30000" dirty="0"/>
              <a:t>5,6</a:t>
            </a:r>
            <a:r>
              <a:rPr lang="en-US" sz="1800" dirty="0"/>
              <a:t>: </a:t>
            </a:r>
          </a:p>
          <a:p>
            <a:pPr lvl="1"/>
            <a:r>
              <a:rPr lang="en-US" sz="1600" dirty="0"/>
              <a:t>55% reduction in disabling/fatal stroke, largely driven by</a:t>
            </a:r>
            <a:r>
              <a:rPr lang="en-US" sz="1600" baseline="30000" dirty="0"/>
              <a:t>5</a:t>
            </a:r>
          </a:p>
          <a:p>
            <a:pPr lvl="2"/>
            <a:r>
              <a:rPr lang="en-US" dirty="0"/>
              <a:t>80% reduction in hemorrhagic stroke</a:t>
            </a:r>
            <a:r>
              <a:rPr lang="en-US" baseline="30000" dirty="0"/>
              <a:t>5</a:t>
            </a:r>
          </a:p>
          <a:p>
            <a:pPr lvl="1"/>
            <a:r>
              <a:rPr lang="en-US" sz="1600" dirty="0"/>
              <a:t>72% reduction in major non-procedure related bleeding</a:t>
            </a:r>
            <a:r>
              <a:rPr lang="en-US" sz="1600" baseline="30000" dirty="0"/>
              <a:t>6</a:t>
            </a:r>
          </a:p>
          <a:p>
            <a:pPr lvl="1"/>
            <a:r>
              <a:rPr lang="en-US" sz="1600" dirty="0"/>
              <a:t>27% reduction in all-cause mortality, largely driven by</a:t>
            </a:r>
            <a:r>
              <a:rPr lang="en-US" sz="1600" baseline="30000" dirty="0"/>
              <a:t>5</a:t>
            </a:r>
          </a:p>
          <a:p>
            <a:pPr lvl="2"/>
            <a:r>
              <a:rPr lang="en-US" sz="1400" dirty="0"/>
              <a:t>41% reduction in CV/unexplained mortality</a:t>
            </a:r>
            <a:r>
              <a:rPr lang="en-US" baseline="30000" dirty="0"/>
              <a:t>5</a:t>
            </a:r>
          </a:p>
          <a:p>
            <a:pPr lvl="1"/>
            <a:endParaRPr lang="en-US" baseline="30000" dirty="0"/>
          </a:p>
          <a:p>
            <a:pPr lvl="1"/>
            <a:endParaRPr lang="en-US" sz="1600" baseline="30000" dirty="0"/>
          </a:p>
        </p:txBody>
      </p:sp>
      <p:sp>
        <p:nvSpPr>
          <p:cNvPr id="4" name="TextBox 3"/>
          <p:cNvSpPr txBox="1"/>
          <p:nvPr/>
        </p:nvSpPr>
        <p:spPr>
          <a:xfrm>
            <a:off x="7917" y="6396335"/>
            <a:ext cx="7535883" cy="461665"/>
          </a:xfrm>
          <a:prstGeom prst="rect">
            <a:avLst/>
          </a:prstGeom>
          <a:noFill/>
        </p:spPr>
        <p:txBody>
          <a:bodyPr wrap="square" rtlCol="0">
            <a:spAutoFit/>
          </a:bodyPr>
          <a:lstStyle/>
          <a:p>
            <a:r>
              <a:rPr lang="en-US" sz="800" dirty="0">
                <a:solidFill>
                  <a:schemeClr val="bg1">
                    <a:lumMod val="65000"/>
                  </a:schemeClr>
                </a:solidFill>
              </a:rPr>
              <a:t>1. Holmes, DR et al. </a:t>
            </a:r>
            <a:r>
              <a:rPr lang="en-US" sz="800" i="1" dirty="0">
                <a:solidFill>
                  <a:schemeClr val="bg1">
                    <a:lumMod val="65000"/>
                  </a:schemeClr>
                </a:solidFill>
              </a:rPr>
              <a:t>JACC</a:t>
            </a:r>
            <a:r>
              <a:rPr lang="en-US" sz="800" dirty="0">
                <a:solidFill>
                  <a:schemeClr val="bg1">
                    <a:lumMod val="65000"/>
                  </a:schemeClr>
                </a:solidFill>
              </a:rPr>
              <a:t> 2014; 64(1).  2. </a:t>
            </a:r>
            <a:r>
              <a:rPr lang="en-US" altLang="en-US" sz="800" dirty="0">
                <a:solidFill>
                  <a:schemeClr val="bg1">
                    <a:lumMod val="65000"/>
                  </a:schemeClr>
                </a:solidFill>
              </a:rPr>
              <a:t>Reddy VY, Holmes DR, et al. JACC 2016; 69(3): 253-261.  </a:t>
            </a:r>
            <a:r>
              <a:rPr lang="en-US" sz="800" dirty="0">
                <a:solidFill>
                  <a:schemeClr val="bg1">
                    <a:lumMod val="65000"/>
                  </a:schemeClr>
                </a:solidFill>
              </a:rPr>
              <a:t>3. Boersma LVA, et al. Heart Rhythm  2017; 14(9): 1302-1308.   4. </a:t>
            </a:r>
            <a:r>
              <a:rPr lang="en-US" sz="800" dirty="0" err="1">
                <a:solidFill>
                  <a:schemeClr val="bg1">
                    <a:lumMod val="65000"/>
                  </a:schemeClr>
                </a:solidFill>
              </a:rPr>
              <a:t>Varosy</a:t>
            </a:r>
            <a:r>
              <a:rPr lang="en-US" sz="800" dirty="0">
                <a:solidFill>
                  <a:schemeClr val="bg1">
                    <a:lumMod val="65000"/>
                  </a:schemeClr>
                </a:solidFill>
              </a:rPr>
              <a:t> P et al. JACC 2018; 71</a:t>
            </a:r>
            <a:r>
              <a:rPr lang="en-US" altLang="en-US" sz="800" dirty="0">
                <a:solidFill>
                  <a:schemeClr val="bg1">
                    <a:lumMod val="65000"/>
                  </a:schemeClr>
                </a:solidFill>
              </a:rPr>
              <a:t>(11): A320.   5.  </a:t>
            </a:r>
            <a:r>
              <a:rPr lang="en-US" sz="800" dirty="0">
                <a:solidFill>
                  <a:schemeClr val="bg1">
                    <a:lumMod val="65000"/>
                  </a:schemeClr>
                </a:solidFill>
              </a:rPr>
              <a:t>Reddy VY et al. JACC. 2017; </a:t>
            </a:r>
            <a:r>
              <a:rPr lang="da-DK" sz="800" dirty="0">
                <a:solidFill>
                  <a:schemeClr val="bg1">
                    <a:lumMod val="65000"/>
                  </a:schemeClr>
                </a:solidFill>
              </a:rPr>
              <a:t>70(24): 2964-2975.  </a:t>
            </a:r>
            <a:r>
              <a:rPr lang="en-US" sz="800" dirty="0">
                <a:solidFill>
                  <a:schemeClr val="bg1">
                    <a:lumMod val="65000"/>
                  </a:schemeClr>
                </a:solidFill>
              </a:rPr>
              <a:t>6. </a:t>
            </a:r>
            <a:r>
              <a:rPr lang="da-DK" sz="800" dirty="0">
                <a:solidFill>
                  <a:schemeClr val="bg1">
                    <a:lumMod val="65000"/>
                  </a:schemeClr>
                </a:solidFill>
              </a:rPr>
              <a:t>Price, M. J., V. Y. Reddy, et al. JACC: CV Interv 2015; 8(15).</a:t>
            </a:r>
            <a:endParaRPr lang="en-US" sz="800" dirty="0">
              <a:solidFill>
                <a:schemeClr val="bg1">
                  <a:lumMod val="65000"/>
                </a:schemeClr>
              </a:solidFill>
            </a:endParaRPr>
          </a:p>
        </p:txBody>
      </p:sp>
    </p:spTree>
    <p:extLst>
      <p:ext uri="{BB962C8B-B14F-4D97-AF65-F5344CB8AC3E}">
        <p14:creationId xmlns:p14="http://schemas.microsoft.com/office/powerpoint/2010/main" val="3479433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0"/>
            <a:ext cx="7391400" cy="1219200"/>
          </a:xfrm>
        </p:spPr>
        <p:txBody>
          <a:bodyPr/>
          <a:lstStyle/>
          <a:p>
            <a:r>
              <a:rPr lang="en-US" dirty="0"/>
              <a:t>WATCHMAN Clinical Data</a:t>
            </a:r>
          </a:p>
        </p:txBody>
      </p:sp>
      <p:sp>
        <p:nvSpPr>
          <p:cNvPr id="2" name="Text Placeholder 1"/>
          <p:cNvSpPr>
            <a:spLocks noGrp="1"/>
          </p:cNvSpPr>
          <p:nvPr>
            <p:ph type="body" sz="quarter" idx="11"/>
          </p:nvPr>
        </p:nvSpPr>
        <p:spPr>
          <a:xfrm>
            <a:off x="1371600" y="3657600"/>
            <a:ext cx="6400800" cy="685800"/>
          </a:xfrm>
        </p:spPr>
        <p:txBody>
          <a:bodyPr/>
          <a:lstStyle/>
          <a:p>
            <a:r>
              <a:rPr lang="en-US" sz="2400" b="1" dirty="0"/>
              <a:t>Procedural Success and Safety</a:t>
            </a:r>
          </a:p>
        </p:txBody>
      </p:sp>
    </p:spTree>
    <p:extLst>
      <p:ext uri="{BB962C8B-B14F-4D97-AF65-F5344CB8AC3E}">
        <p14:creationId xmlns:p14="http://schemas.microsoft.com/office/powerpoint/2010/main" val="257867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6172200" cy="838200"/>
          </a:xfrm>
        </p:spPr>
        <p:txBody>
          <a:bodyPr>
            <a:noAutofit/>
          </a:bodyPr>
          <a:lstStyle/>
          <a:p>
            <a:r>
              <a:rPr lang="en-US" sz="2000" dirty="0"/>
              <a:t>WATCHMAN: Most Studied LAAC Device</a:t>
            </a:r>
            <a:br>
              <a:rPr lang="en-US" sz="2400" dirty="0"/>
            </a:br>
            <a:r>
              <a:rPr lang="en-US" sz="1800" b="0" dirty="0"/>
              <a:t>Only one proven with long-term data from randomized trials and multi-center registries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09812028"/>
              </p:ext>
            </p:extLst>
          </p:nvPr>
        </p:nvGraphicFramePr>
        <p:xfrm>
          <a:off x="274639" y="1643380"/>
          <a:ext cx="8716961" cy="4289100"/>
        </p:xfrm>
        <a:graphic>
          <a:graphicData uri="http://schemas.openxmlformats.org/drawingml/2006/table">
            <a:tbl>
              <a:tblPr firstRow="1" firstCol="1">
                <a:tableStyleId>{9DCAF9ED-07DC-4A11-8D7F-57B35C25682E}</a:tableStyleId>
              </a:tblPr>
              <a:tblGrid>
                <a:gridCol w="1605829">
                  <a:extLst>
                    <a:ext uri="{9D8B030D-6E8A-4147-A177-3AD203B41FA5}">
                      <a16:colId xmlns:a16="http://schemas.microsoft.com/office/drawing/2014/main" val="20000"/>
                    </a:ext>
                  </a:extLst>
                </a:gridCol>
                <a:gridCol w="956750">
                  <a:extLst>
                    <a:ext uri="{9D8B030D-6E8A-4147-A177-3AD203B41FA5}">
                      <a16:colId xmlns:a16="http://schemas.microsoft.com/office/drawing/2014/main" val="20001"/>
                    </a:ext>
                  </a:extLst>
                </a:gridCol>
                <a:gridCol w="6154382">
                  <a:extLst>
                    <a:ext uri="{9D8B030D-6E8A-4147-A177-3AD203B41FA5}">
                      <a16:colId xmlns:a16="http://schemas.microsoft.com/office/drawing/2014/main" val="20002"/>
                    </a:ext>
                  </a:extLst>
                </a:gridCol>
              </a:tblGrid>
              <a:tr h="383237">
                <a:tc>
                  <a:txBody>
                    <a:bodyPr/>
                    <a:lstStyle/>
                    <a:p>
                      <a:r>
                        <a:rPr lang="en-US" dirty="0"/>
                        <a:t>Key Trials</a:t>
                      </a:r>
                    </a:p>
                  </a:txBody>
                  <a:tcPr anchor="b"/>
                </a:tc>
                <a:tc>
                  <a:txBody>
                    <a:bodyPr/>
                    <a:lstStyle/>
                    <a:p>
                      <a:pPr algn="ctr"/>
                      <a:r>
                        <a:rPr lang="en-US" dirty="0"/>
                        <a:t>N</a:t>
                      </a:r>
                    </a:p>
                  </a:txBody>
                  <a:tcPr anchor="b"/>
                </a:tc>
                <a:tc>
                  <a:txBody>
                    <a:bodyPr/>
                    <a:lstStyle/>
                    <a:p>
                      <a:r>
                        <a:rPr lang="en-US" dirty="0"/>
                        <a:t>Highlights</a:t>
                      </a:r>
                    </a:p>
                  </a:txBody>
                  <a:tcPr anchor="b"/>
                </a:tc>
                <a:extLst>
                  <a:ext uri="{0D108BD9-81ED-4DB2-BD59-A6C34878D82A}">
                    <a16:rowId xmlns:a16="http://schemas.microsoft.com/office/drawing/2014/main" val="10000"/>
                  </a:ext>
                </a:extLst>
              </a:tr>
              <a:tr h="598479">
                <a:tc>
                  <a:txBody>
                    <a:bodyPr/>
                    <a:lstStyle/>
                    <a:p>
                      <a:r>
                        <a:rPr lang="en-US" sz="1600" dirty="0"/>
                        <a:t>PROTECT AF</a:t>
                      </a:r>
                      <a:r>
                        <a:rPr lang="en-US" sz="1600" baseline="30000" dirty="0"/>
                        <a:t>1</a:t>
                      </a:r>
                      <a:endParaRPr lang="en-US" sz="1600" dirty="0"/>
                    </a:p>
                    <a:p>
                      <a:r>
                        <a:rPr lang="en-US" sz="1600" dirty="0"/>
                        <a:t>(2005-2008)</a:t>
                      </a:r>
                      <a:endParaRPr lang="en-US" sz="1600" b="0" dirty="0"/>
                    </a:p>
                  </a:txBody>
                  <a:tcPr anchor="ctr"/>
                </a:tc>
                <a:tc>
                  <a:txBody>
                    <a:bodyPr/>
                    <a:lstStyle/>
                    <a:p>
                      <a:pPr algn="ctr"/>
                      <a:r>
                        <a:rPr lang="en-US" sz="1600" dirty="0"/>
                        <a:t>707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Prospective, randomized 2:1, non-inferiority trial of LAA closure vs. warfarin.  </a:t>
                      </a:r>
                      <a:endParaRPr kumimoji="0" lang="en-US" sz="1600" b="0" i="0" u="none" strike="noStrike" kern="1200" cap="none" spc="0" normalizeH="0" baseline="0" noProof="0" dirty="0">
                        <a:ln>
                          <a:noFill/>
                        </a:ln>
                        <a:solidFill>
                          <a:srgbClr val="000000"/>
                        </a:solidFill>
                        <a:effectLst/>
                        <a:uLnTx/>
                        <a:uFillTx/>
                        <a:latin typeface="+mn-lt"/>
                      </a:endParaRPr>
                    </a:p>
                  </a:txBody>
                  <a:tcPr anchor="ctr"/>
                </a:tc>
                <a:extLst>
                  <a:ext uri="{0D108BD9-81ED-4DB2-BD59-A6C34878D82A}">
                    <a16:rowId xmlns:a16="http://schemas.microsoft.com/office/drawing/2014/main" val="10001"/>
                  </a:ext>
                </a:extLst>
              </a:tr>
              <a:tr h="850470">
                <a:tc>
                  <a:txBody>
                    <a:bodyPr/>
                    <a:lstStyle/>
                    <a:p>
                      <a:r>
                        <a:rPr lang="en-US" sz="1600" dirty="0"/>
                        <a:t>CAP</a:t>
                      </a:r>
                      <a:r>
                        <a:rPr lang="en-US" sz="1600" baseline="30000" dirty="0"/>
                        <a:t>2</a:t>
                      </a:r>
                    </a:p>
                    <a:p>
                      <a:r>
                        <a:rPr lang="en-US" sz="1600" dirty="0"/>
                        <a:t>(2008-2010)</a:t>
                      </a:r>
                      <a:endParaRPr lang="en-US" sz="1600" b="0" dirty="0"/>
                    </a:p>
                  </a:txBody>
                  <a:tcPr anchor="ctr"/>
                </a:tc>
                <a:tc>
                  <a:txBody>
                    <a:bodyPr/>
                    <a:lstStyle/>
                    <a:p>
                      <a:pPr algn="ctr"/>
                      <a:r>
                        <a:rPr lang="en-US" sz="1600" dirty="0"/>
                        <a:t>566</a:t>
                      </a:r>
                    </a:p>
                  </a:txBody>
                  <a:tcPr anchor="ctr"/>
                </a:tc>
                <a:tc>
                  <a:txBody>
                    <a:bodyPr/>
                    <a:lstStyle/>
                    <a:p>
                      <a:r>
                        <a:rPr lang="en-US" sz="1600" dirty="0"/>
                        <a:t>Prospective</a:t>
                      </a:r>
                      <a:r>
                        <a:rPr lang="en-US" sz="1600" baseline="0" dirty="0"/>
                        <a:t> registry a</a:t>
                      </a:r>
                      <a:r>
                        <a:rPr lang="en-US" sz="1600" dirty="0"/>
                        <a:t>llowing continued access to the WATCHMAN Device and gain further information prior to PMA approval.</a:t>
                      </a:r>
                      <a:endParaRPr lang="en-US" sz="1600" dirty="0">
                        <a:latin typeface="+mn-lt"/>
                      </a:endParaRPr>
                    </a:p>
                  </a:txBody>
                  <a:tcPr anchor="ctr"/>
                </a:tc>
                <a:extLst>
                  <a:ext uri="{0D108BD9-81ED-4DB2-BD59-A6C34878D82A}">
                    <a16:rowId xmlns:a16="http://schemas.microsoft.com/office/drawing/2014/main" val="10002"/>
                  </a:ext>
                </a:extLst>
              </a:tr>
              <a:tr h="598479">
                <a:tc>
                  <a:txBody>
                    <a:bodyPr/>
                    <a:lstStyle/>
                    <a:p>
                      <a:r>
                        <a:rPr lang="en-US" sz="1600" dirty="0"/>
                        <a:t>PREVAIL</a:t>
                      </a:r>
                      <a:r>
                        <a:rPr lang="en-US" sz="1600" baseline="30000" dirty="0"/>
                        <a:t>3</a:t>
                      </a:r>
                    </a:p>
                    <a:p>
                      <a:r>
                        <a:rPr lang="en-US" sz="1600" dirty="0"/>
                        <a:t>(2010-2012)</a:t>
                      </a:r>
                      <a:endParaRPr lang="en-US" sz="1600" b="0" dirty="0"/>
                    </a:p>
                  </a:txBody>
                  <a:tcPr anchor="ctr"/>
                </a:tc>
                <a:tc>
                  <a:txBody>
                    <a:bodyPr/>
                    <a:lstStyle/>
                    <a:p>
                      <a:pPr algn="ctr"/>
                      <a:r>
                        <a:rPr lang="en-US" sz="1600" dirty="0"/>
                        <a:t>407</a:t>
                      </a:r>
                    </a:p>
                  </a:txBody>
                  <a:tcPr anchor="ctr"/>
                </a:tc>
                <a:tc>
                  <a:txBody>
                    <a:bodyPr/>
                    <a:lstStyle/>
                    <a:p>
                      <a:r>
                        <a:rPr kumimoji="0" lang="en-US" sz="1600" u="none" strike="noStrike" kern="1200" cap="none" spc="0" normalizeH="0" baseline="0" noProof="0" dirty="0">
                          <a:ln>
                            <a:noFill/>
                          </a:ln>
                          <a:effectLst/>
                          <a:uLnTx/>
                          <a:uFillTx/>
                        </a:rPr>
                        <a:t>Prospective, randomized 2:1, non-inferiority  trial</a:t>
                      </a:r>
                      <a:r>
                        <a:rPr lang="en-US" sz="1600" dirty="0"/>
                        <a:t> to collect additional information on the WATCHMAN Device.</a:t>
                      </a:r>
                      <a:endParaRPr lang="en-US" sz="1600" dirty="0">
                        <a:latin typeface="Calibri" pitchFamily="34" charset="0"/>
                        <a:cs typeface="Calibri" pitchFamily="34" charset="0"/>
                      </a:endParaRPr>
                    </a:p>
                  </a:txBody>
                  <a:tcPr anchor="ctr"/>
                </a:tc>
                <a:extLst>
                  <a:ext uri="{0D108BD9-81ED-4DB2-BD59-A6C34878D82A}">
                    <a16:rowId xmlns:a16="http://schemas.microsoft.com/office/drawing/2014/main" val="10003"/>
                  </a:ext>
                </a:extLst>
              </a:tr>
              <a:tr h="598479">
                <a:tc>
                  <a:txBody>
                    <a:bodyPr/>
                    <a:lstStyle/>
                    <a:p>
                      <a:r>
                        <a:rPr lang="en-US" sz="1600" dirty="0"/>
                        <a:t>CAP2</a:t>
                      </a:r>
                    </a:p>
                    <a:p>
                      <a:r>
                        <a:rPr lang="en-US" sz="1600" dirty="0"/>
                        <a:t>(2012-2014)</a:t>
                      </a:r>
                      <a:endParaRPr lang="en-US" sz="1600" b="0" dirty="0"/>
                    </a:p>
                  </a:txBody>
                  <a:tcPr anchor="ctr"/>
                </a:tc>
                <a:tc>
                  <a:txBody>
                    <a:bodyPr/>
                    <a:lstStyle/>
                    <a:p>
                      <a:pPr algn="ctr"/>
                      <a:r>
                        <a:rPr lang="en-US" sz="1600" dirty="0"/>
                        <a:t>579</a:t>
                      </a:r>
                    </a:p>
                  </a:txBody>
                  <a:tcPr anchor="ctr"/>
                </a:tc>
                <a:tc>
                  <a:txBody>
                    <a:bodyPr/>
                    <a:lstStyle/>
                    <a:p>
                      <a:r>
                        <a:rPr lang="en-US" sz="1600" dirty="0"/>
                        <a:t>Prospective</a:t>
                      </a:r>
                      <a:r>
                        <a:rPr lang="en-US" sz="1600" baseline="0" dirty="0"/>
                        <a:t> registry a</a:t>
                      </a:r>
                      <a:r>
                        <a:rPr lang="en-US" sz="1600" dirty="0"/>
                        <a:t>llowing continued access to the WATCHMAN Device prior to PMA approval.</a:t>
                      </a:r>
                      <a:endParaRPr lang="en-US" sz="1600" dirty="0">
                        <a:latin typeface="+mn-lt"/>
                      </a:endParaRPr>
                    </a:p>
                  </a:txBody>
                  <a:tcPr anchor="ctr"/>
                </a:tc>
                <a:extLst>
                  <a:ext uri="{0D108BD9-81ED-4DB2-BD59-A6C34878D82A}">
                    <a16:rowId xmlns:a16="http://schemas.microsoft.com/office/drawing/2014/main" val="10004"/>
                  </a:ext>
                </a:extLst>
              </a:tr>
              <a:tr h="598479">
                <a:tc>
                  <a:txBody>
                    <a:bodyPr/>
                    <a:lstStyle/>
                    <a:p>
                      <a:pPr marL="0" algn="l" defTabSz="914400" rtl="0" eaLnBrk="1" latinLnBrk="0" hangingPunct="1"/>
                      <a:r>
                        <a:rPr lang="en-US" sz="1600" b="1" kern="1200" dirty="0">
                          <a:solidFill>
                            <a:schemeClr val="dk1"/>
                          </a:solidFill>
                          <a:latin typeface="+mn-lt"/>
                          <a:ea typeface="+mn-ea"/>
                          <a:cs typeface="+mn-cs"/>
                        </a:rPr>
                        <a:t>EWOLUTION</a:t>
                      </a:r>
                    </a:p>
                    <a:p>
                      <a:pPr marL="0" algn="l" defTabSz="914400" rtl="0" eaLnBrk="1" latinLnBrk="0" hangingPunct="1"/>
                      <a:r>
                        <a:rPr lang="en-US" sz="1600" b="1" kern="1200" dirty="0">
                          <a:solidFill>
                            <a:schemeClr val="dk1"/>
                          </a:solidFill>
                          <a:latin typeface="+mn-lt"/>
                          <a:ea typeface="+mn-ea"/>
                          <a:cs typeface="+mn-cs"/>
                        </a:rPr>
                        <a:t>(2013-2015)</a:t>
                      </a:r>
                      <a:r>
                        <a:rPr lang="en-US" sz="1600" b="1" kern="1200" baseline="30000" dirty="0">
                          <a:solidFill>
                            <a:schemeClr val="dk1"/>
                          </a:solidFill>
                          <a:latin typeface="+mn-lt"/>
                          <a:ea typeface="+mn-ea"/>
                          <a:cs typeface="+mn-cs"/>
                        </a:rPr>
                        <a:t>4*</a:t>
                      </a:r>
                    </a:p>
                  </a:txBody>
                  <a:tcPr anchor="ctr"/>
                </a:tc>
                <a:tc>
                  <a:txBody>
                    <a:bodyPr/>
                    <a:lstStyle/>
                    <a:p>
                      <a:pPr algn="ctr"/>
                      <a:r>
                        <a:rPr lang="en-US" sz="1600" dirty="0"/>
                        <a:t>1025</a:t>
                      </a:r>
                    </a:p>
                  </a:txBody>
                  <a:tcPr anchor="ctr"/>
                </a:tc>
                <a:tc>
                  <a:txBody>
                    <a:bodyPr/>
                    <a:lstStyle/>
                    <a:p>
                      <a:r>
                        <a:rPr lang="en-US" sz="1600" dirty="0"/>
                        <a:t>Prospective</a:t>
                      </a:r>
                      <a:r>
                        <a:rPr lang="en-US" sz="1600" baseline="0" dirty="0"/>
                        <a:t> registry allowing all patients receiving a WATCHMAN Device at participating centers in Europe, Middle East and Russia</a:t>
                      </a:r>
                      <a:endParaRPr lang="en-US" sz="1600" dirty="0">
                        <a:latin typeface="+mn-lt"/>
                      </a:endParaRPr>
                    </a:p>
                  </a:txBody>
                  <a:tcPr anchor="ctr"/>
                </a:tc>
                <a:extLst>
                  <a:ext uri="{0D108BD9-81ED-4DB2-BD59-A6C34878D82A}">
                    <a16:rowId xmlns:a16="http://schemas.microsoft.com/office/drawing/2014/main" val="10005"/>
                  </a:ext>
                </a:extLst>
              </a:tr>
              <a:tr h="661477">
                <a:tc>
                  <a:txBody>
                    <a:bodyPr/>
                    <a:lstStyle/>
                    <a:p>
                      <a:r>
                        <a:rPr lang="en-US" sz="1800" baseline="0" dirty="0"/>
                        <a:t>Total patients</a:t>
                      </a:r>
                      <a:endParaRPr lang="en-US" sz="1800" b="1" dirty="0"/>
                    </a:p>
                  </a:txBody>
                  <a:tcPr anchor="ctr"/>
                </a:tc>
                <a:tc>
                  <a:txBody>
                    <a:bodyPr/>
                    <a:lstStyle/>
                    <a:p>
                      <a:pPr marL="0" algn="ctr" defTabSz="914400" rtl="0" eaLnBrk="1" latinLnBrk="0" hangingPunct="1"/>
                      <a:r>
                        <a:rPr lang="en-US" sz="1800" kern="1200" baseline="0" dirty="0"/>
                        <a:t>&gt;3,000</a:t>
                      </a:r>
                      <a:endParaRPr lang="en-US" sz="1800" b="1" kern="1200" baseline="0" dirty="0">
                        <a:solidFill>
                          <a:schemeClr val="tx1"/>
                        </a:solidFill>
                        <a:latin typeface="+mn-lt"/>
                        <a:ea typeface="+mn-ea"/>
                        <a:cs typeface="+mn-cs"/>
                      </a:endParaRPr>
                    </a:p>
                  </a:txBody>
                  <a:tcPr anchor="ctr"/>
                </a:tc>
                <a:tc>
                  <a:txBody>
                    <a:bodyPr/>
                    <a:lstStyle/>
                    <a:p>
                      <a:pPr marL="0" algn="l" defTabSz="914400" rtl="0" eaLnBrk="1" latinLnBrk="0" hangingPunct="1"/>
                      <a:r>
                        <a:rPr lang="en-US" sz="1800" kern="1200" baseline="0" dirty="0"/>
                        <a:t>~9,000 Patient-Years of Follow-up</a:t>
                      </a:r>
                      <a:endParaRPr lang="en-US" sz="1800" b="1" kern="1200" baseline="0" dirty="0">
                        <a:solidFill>
                          <a:schemeClr val="tx1"/>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49" name="Rectangle 48"/>
          <p:cNvSpPr/>
          <p:nvPr/>
        </p:nvSpPr>
        <p:spPr>
          <a:xfrm>
            <a:off x="-44668" y="6273225"/>
            <a:ext cx="3657600" cy="584775"/>
          </a:xfrm>
          <a:prstGeom prst="rect">
            <a:avLst/>
          </a:prstGeom>
        </p:spPr>
        <p:txBody>
          <a:bodyPr wrap="square">
            <a:spAutoFit/>
          </a:bodyPr>
          <a:lstStyle/>
          <a:p>
            <a:pPr fontAlgn="base">
              <a:spcBef>
                <a:spcPct val="0"/>
              </a:spcBef>
              <a:spcAft>
                <a:spcPct val="0"/>
              </a:spcAft>
            </a:pPr>
            <a:r>
              <a:rPr lang="da-DK" sz="800" dirty="0">
                <a:solidFill>
                  <a:srgbClr val="6A737B"/>
                </a:solidFill>
              </a:rPr>
              <a:t>1 Reddy, et al. JAMA. 2014 ;312(19): 1988-1998.</a:t>
            </a:r>
          </a:p>
          <a:p>
            <a:pPr marL="225425" indent="-225425" fontAlgn="base">
              <a:spcBef>
                <a:spcPct val="0"/>
              </a:spcBef>
              <a:spcAft>
                <a:spcPct val="0"/>
              </a:spcAft>
            </a:pPr>
            <a:r>
              <a:rPr lang="da-DK" sz="800" dirty="0">
                <a:solidFill>
                  <a:srgbClr val="6A737B"/>
                </a:solidFill>
              </a:rPr>
              <a:t>2 </a:t>
            </a:r>
            <a:r>
              <a:rPr lang="en-US" sz="800" dirty="0">
                <a:solidFill>
                  <a:srgbClr val="6A737B"/>
                </a:solidFill>
              </a:rPr>
              <a:t>Reddy VY et al. Circulation. 2011; 123:417-424.</a:t>
            </a:r>
            <a:endParaRPr lang="da-DK" sz="800" dirty="0">
              <a:solidFill>
                <a:srgbClr val="6A737B"/>
              </a:solidFill>
            </a:endParaRPr>
          </a:p>
          <a:p>
            <a:pPr marL="225425" indent="-225425" fontAlgn="base">
              <a:spcBef>
                <a:spcPct val="0"/>
              </a:spcBef>
              <a:spcAft>
                <a:spcPct val="0"/>
              </a:spcAft>
            </a:pPr>
            <a:r>
              <a:rPr lang="da-DK" sz="800" dirty="0">
                <a:solidFill>
                  <a:srgbClr val="6A737B"/>
                </a:solidFill>
              </a:rPr>
              <a:t>3 </a:t>
            </a:r>
            <a:r>
              <a:rPr lang="en-US" sz="800" dirty="0">
                <a:solidFill>
                  <a:srgbClr val="6A737B"/>
                </a:solidFill>
              </a:rPr>
              <a:t>Holmes  et al., JACC 2014,;4(1): 1-11.</a:t>
            </a:r>
          </a:p>
          <a:p>
            <a:pPr marL="225425" indent="-225425" fontAlgn="base">
              <a:spcBef>
                <a:spcPct val="0"/>
              </a:spcBef>
              <a:spcAft>
                <a:spcPct val="0"/>
              </a:spcAft>
            </a:pPr>
            <a:r>
              <a:rPr lang="en-US" sz="800" dirty="0">
                <a:solidFill>
                  <a:srgbClr val="6A737B"/>
                </a:solidFill>
              </a:rPr>
              <a:t>4 </a:t>
            </a:r>
            <a:r>
              <a:rPr lang="en-US" sz="800" dirty="0" err="1">
                <a:solidFill>
                  <a:srgbClr val="6A737B"/>
                </a:solidFill>
              </a:rPr>
              <a:t>Boersma</a:t>
            </a:r>
            <a:r>
              <a:rPr lang="en-US" sz="800" dirty="0">
                <a:solidFill>
                  <a:srgbClr val="6A737B"/>
                </a:solidFill>
              </a:rPr>
              <a:t>, L. V. A., et al. CCI (2015); 88(3): 460-465.</a:t>
            </a:r>
          </a:p>
        </p:txBody>
      </p:sp>
      <p:sp>
        <p:nvSpPr>
          <p:cNvPr id="2" name="TextBox 1"/>
          <p:cNvSpPr txBox="1"/>
          <p:nvPr/>
        </p:nvSpPr>
        <p:spPr>
          <a:xfrm>
            <a:off x="228600" y="5943600"/>
            <a:ext cx="8724951" cy="276999"/>
          </a:xfrm>
          <a:prstGeom prst="rect">
            <a:avLst/>
          </a:prstGeom>
          <a:noFill/>
        </p:spPr>
        <p:txBody>
          <a:bodyPr wrap="square" rtlCol="0">
            <a:spAutoFit/>
          </a:bodyPr>
          <a:lstStyle/>
          <a:p>
            <a:pPr marL="0" lvl="1"/>
            <a:r>
              <a:rPr lang="en-US" sz="1200" dirty="0">
                <a:solidFill>
                  <a:schemeClr val="accent4">
                    <a:lumMod val="50000"/>
                  </a:schemeClr>
                </a:solidFill>
              </a:rPr>
              <a:t>* Majority of patients enrolled could not take anticoagulation and therefore </a:t>
            </a:r>
            <a:r>
              <a:rPr lang="en-US" sz="1200" i="1" dirty="0">
                <a:solidFill>
                  <a:schemeClr val="accent4">
                    <a:lumMod val="50000"/>
                  </a:schemeClr>
                </a:solidFill>
              </a:rPr>
              <a:t>contraindicated </a:t>
            </a:r>
            <a:r>
              <a:rPr lang="en-US" sz="1200" dirty="0">
                <a:solidFill>
                  <a:schemeClr val="accent4">
                    <a:lumMod val="50000"/>
                  </a:schemeClr>
                </a:solidFill>
              </a:rPr>
              <a:t>in the US per current labeling</a:t>
            </a:r>
            <a:r>
              <a:rPr lang="en-US" sz="1200" i="1" dirty="0">
                <a:solidFill>
                  <a:schemeClr val="accent4">
                    <a:lumMod val="50000"/>
                  </a:schemeClr>
                </a:solidFill>
              </a:rPr>
              <a:t>.</a:t>
            </a:r>
            <a:endParaRPr lang="en-US" sz="1200" dirty="0">
              <a:solidFill>
                <a:schemeClr val="accent4">
                  <a:lumMod val="50000"/>
                </a:schemeClr>
              </a:solidFill>
            </a:endParaRPr>
          </a:p>
        </p:txBody>
      </p:sp>
    </p:spTree>
    <p:extLst>
      <p:ext uri="{BB962C8B-B14F-4D97-AF65-F5344CB8AC3E}">
        <p14:creationId xmlns:p14="http://schemas.microsoft.com/office/powerpoint/2010/main" val="62037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p:nvPr>
        </p:nvSpPr>
        <p:spPr/>
        <p:txBody>
          <a:bodyPr/>
          <a:lstStyle/>
          <a:p>
            <a:r>
              <a:rPr lang="en-US" altLang="en-US"/>
              <a:t>Procedural Success</a:t>
            </a:r>
          </a:p>
        </p:txBody>
      </p:sp>
      <p:sp>
        <p:nvSpPr>
          <p:cNvPr id="3" name="TextBox 2"/>
          <p:cNvSpPr txBox="1"/>
          <p:nvPr/>
        </p:nvSpPr>
        <p:spPr>
          <a:xfrm>
            <a:off x="990600" y="6276201"/>
            <a:ext cx="7467600" cy="276999"/>
          </a:xfrm>
          <a:prstGeom prst="rect">
            <a:avLst/>
          </a:prstGeom>
          <a:noFill/>
        </p:spPr>
        <p:txBody>
          <a:bodyPr>
            <a:spAutoFit/>
          </a:bodyPr>
          <a:lstStyle/>
          <a:p>
            <a:pPr>
              <a:defRPr/>
            </a:pPr>
            <a:r>
              <a:rPr lang="en-US" sz="1200" b="1" dirty="0">
                <a:solidFill>
                  <a:srgbClr val="00467F"/>
                </a:solidFill>
              </a:rPr>
              <a:t>Implant success defined as deployment and release of the device into the LAA; no leak ≥ 5 mm</a:t>
            </a:r>
          </a:p>
        </p:txBody>
      </p:sp>
      <p:sp>
        <p:nvSpPr>
          <p:cNvPr id="12" name="TextBox 1"/>
          <p:cNvSpPr txBox="1">
            <a:spLocks noChangeArrowheads="1"/>
          </p:cNvSpPr>
          <p:nvPr/>
        </p:nvSpPr>
        <p:spPr bwMode="auto">
          <a:xfrm>
            <a:off x="0" y="6477000"/>
            <a:ext cx="87495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6A737B">
                    <a:lumMod val="60000"/>
                    <a:lumOff val="40000"/>
                  </a:srgbClr>
                </a:solidFill>
              </a:rPr>
              <a:t>* The EWOLUTION Registry is a European prospective registry which reflects CE Mark indications for use which differ from the FDA indications for use.</a:t>
            </a:r>
          </a:p>
          <a:p>
            <a:pPr eaLnBrk="1" hangingPunct="1">
              <a:defRPr/>
            </a:pPr>
            <a:r>
              <a:rPr lang="en-US" altLang="en-US" sz="1000" dirty="0">
                <a:solidFill>
                  <a:srgbClr val="6A737B">
                    <a:lumMod val="60000"/>
                    <a:lumOff val="40000"/>
                  </a:srgbClr>
                </a:solidFill>
              </a:rPr>
              <a:t>1 </a:t>
            </a:r>
            <a:r>
              <a:rPr lang="da-DK" sz="1000" dirty="0">
                <a:solidFill>
                  <a:srgbClr val="6A737B">
                    <a:lumMod val="60000"/>
                    <a:lumOff val="40000"/>
                  </a:srgbClr>
                </a:solidFill>
              </a:rPr>
              <a:t>Boersma, L. V. A., B. Schmidt, et al. EHJ 2016; 37(31): 2465.  2. Reddy, V. Y., D. N. Gibson, et al. JACC 2016; 69(3): 253-261</a:t>
            </a:r>
          </a:p>
        </p:txBody>
      </p:sp>
      <p:sp>
        <p:nvSpPr>
          <p:cNvPr id="4" name="TextBox 3"/>
          <p:cNvSpPr txBox="1"/>
          <p:nvPr/>
        </p:nvSpPr>
        <p:spPr>
          <a:xfrm>
            <a:off x="3350650" y="1597223"/>
            <a:ext cx="1920719" cy="307777"/>
          </a:xfrm>
          <a:prstGeom prst="rect">
            <a:avLst/>
          </a:prstGeom>
          <a:noFill/>
          <a:ln w="25400">
            <a:solidFill>
              <a:schemeClr val="accent4"/>
            </a:solidFill>
          </a:ln>
        </p:spPr>
        <p:txBody>
          <a:bodyPr wrap="none" rtlCol="0">
            <a:spAutoFit/>
          </a:bodyPr>
          <a:lstStyle/>
          <a:p>
            <a:r>
              <a:rPr lang="en-US" sz="1400" b="1" i="1" dirty="0">
                <a:solidFill>
                  <a:srgbClr val="00467F"/>
                </a:solidFill>
              </a:rPr>
              <a:t>~50% new operators</a:t>
            </a:r>
          </a:p>
        </p:txBody>
      </p:sp>
      <p:sp>
        <p:nvSpPr>
          <p:cNvPr id="14" name="TextBox 13"/>
          <p:cNvSpPr txBox="1"/>
          <p:nvPr/>
        </p:nvSpPr>
        <p:spPr>
          <a:xfrm>
            <a:off x="7010400" y="1597223"/>
            <a:ext cx="2057400" cy="307777"/>
          </a:xfrm>
          <a:prstGeom prst="rect">
            <a:avLst/>
          </a:prstGeom>
          <a:solidFill>
            <a:schemeClr val="bg1"/>
          </a:solidFill>
          <a:ln w="25400">
            <a:solidFill>
              <a:schemeClr val="accent4"/>
            </a:solidFill>
          </a:ln>
        </p:spPr>
        <p:txBody>
          <a:bodyPr wrap="square" rtlCol="0">
            <a:spAutoFit/>
          </a:bodyPr>
          <a:lstStyle/>
          <a:p>
            <a:pPr algn="ctr"/>
            <a:r>
              <a:rPr lang="en-US" sz="1400" b="1" i="1" dirty="0">
                <a:solidFill>
                  <a:srgbClr val="00467F"/>
                </a:solidFill>
              </a:rPr>
              <a:t>~70% new operators</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97025"/>
            <a:ext cx="8261350"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97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a:t>Favorable Procedural Safety Profile: </a:t>
            </a:r>
            <a:br>
              <a:rPr lang="en-US" sz="2500" dirty="0"/>
            </a:br>
            <a:r>
              <a:rPr lang="en-US" sz="2000" dirty="0"/>
              <a:t>All Device and/or Procedure-related Serious Adverse Events within 7 Days</a:t>
            </a:r>
            <a:endParaRPr lang="en-US" sz="2500" strike="dblStrike"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98425833"/>
              </p:ext>
            </p:extLst>
          </p:nvPr>
        </p:nvGraphicFramePr>
        <p:xfrm>
          <a:off x="236696" y="1370494"/>
          <a:ext cx="8548687" cy="4694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7248845"/>
              </p:ext>
            </p:extLst>
          </p:nvPr>
        </p:nvGraphicFramePr>
        <p:xfrm>
          <a:off x="1752600" y="5942494"/>
          <a:ext cx="7010400" cy="370840"/>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370840">
                <a:tc>
                  <a:txBody>
                    <a:bodyPr/>
                    <a:lstStyle/>
                    <a:p>
                      <a:pPr algn="ctr"/>
                      <a:r>
                        <a:rPr lang="en-US" sz="1300" dirty="0">
                          <a:solidFill>
                            <a:schemeClr val="tx1"/>
                          </a:solidFill>
                        </a:rPr>
                        <a:t>N=232</a:t>
                      </a:r>
                    </a:p>
                  </a:txBody>
                  <a:tcPr/>
                </a:tc>
                <a:tc>
                  <a:txBody>
                    <a:bodyPr/>
                    <a:lstStyle/>
                    <a:p>
                      <a:pPr algn="ctr"/>
                      <a:r>
                        <a:rPr lang="en-US" sz="1300" dirty="0">
                          <a:solidFill>
                            <a:schemeClr val="tx1"/>
                          </a:solidFill>
                        </a:rPr>
                        <a:t>N=231</a:t>
                      </a:r>
                    </a:p>
                  </a:txBody>
                  <a:tcPr/>
                </a:tc>
                <a:tc>
                  <a:txBody>
                    <a:bodyPr/>
                    <a:lstStyle/>
                    <a:p>
                      <a:pPr algn="ctr"/>
                      <a:r>
                        <a:rPr lang="en-US" sz="1300" dirty="0">
                          <a:solidFill>
                            <a:schemeClr val="tx1"/>
                          </a:solidFill>
                        </a:rPr>
                        <a:t>N=566</a:t>
                      </a:r>
                    </a:p>
                  </a:txBody>
                  <a:tcPr/>
                </a:tc>
                <a:tc>
                  <a:txBody>
                    <a:bodyPr/>
                    <a:lstStyle/>
                    <a:p>
                      <a:pPr algn="ctr"/>
                      <a:r>
                        <a:rPr lang="en-US" sz="1300" dirty="0">
                          <a:solidFill>
                            <a:schemeClr val="tx1"/>
                          </a:solidFill>
                        </a:rPr>
                        <a:t>N=269</a:t>
                      </a:r>
                    </a:p>
                  </a:txBody>
                  <a:tcPr/>
                </a:tc>
                <a:tc>
                  <a:txBody>
                    <a:bodyPr/>
                    <a:lstStyle/>
                    <a:p>
                      <a:pPr algn="ctr"/>
                      <a:r>
                        <a:rPr lang="en-US" sz="1300" dirty="0">
                          <a:solidFill>
                            <a:schemeClr val="tx1"/>
                          </a:solidFill>
                        </a:rPr>
                        <a:t>N=579</a:t>
                      </a:r>
                    </a:p>
                  </a:txBody>
                  <a:tcPr/>
                </a:tc>
                <a:tc>
                  <a:txBody>
                    <a:bodyPr/>
                    <a:lstStyle/>
                    <a:p>
                      <a:pPr algn="ctr"/>
                      <a:r>
                        <a:rPr lang="en-US" sz="1300" dirty="0">
                          <a:solidFill>
                            <a:schemeClr val="tx1"/>
                          </a:solidFill>
                        </a:rPr>
                        <a:t>N=1019</a:t>
                      </a:r>
                      <a:r>
                        <a:rPr lang="en-US" sz="1300" baseline="30000" dirty="0">
                          <a:solidFill>
                            <a:schemeClr val="tx1"/>
                          </a:solidFill>
                        </a:rPr>
                        <a:t>1</a:t>
                      </a:r>
                    </a:p>
                  </a:txBody>
                  <a:tcPr/>
                </a:tc>
                <a:extLst>
                  <a:ext uri="{0D108BD9-81ED-4DB2-BD59-A6C34878D82A}">
                    <a16:rowId xmlns:a16="http://schemas.microsoft.com/office/drawing/2014/main" val="10000"/>
                  </a:ext>
                </a:extLst>
              </a:tr>
            </a:tbl>
          </a:graphicData>
        </a:graphic>
      </p:graphicFrame>
      <p:sp>
        <p:nvSpPr>
          <p:cNvPr id="18" name="TextBox 17"/>
          <p:cNvSpPr txBox="1"/>
          <p:nvPr/>
        </p:nvSpPr>
        <p:spPr>
          <a:xfrm>
            <a:off x="5105400" y="2956024"/>
            <a:ext cx="1463015" cy="817245"/>
          </a:xfrm>
          <a:prstGeom prst="roundRect">
            <a:avLst/>
          </a:prstGeom>
          <a:noFill/>
          <a:ln w="28575">
            <a:solidFill>
              <a:schemeClr val="tx1"/>
            </a:solidFill>
          </a:ln>
          <a:scene3d>
            <a:camera prst="orthographicFront"/>
            <a:lightRig rig="threePt" dir="t"/>
          </a:scene3d>
          <a:sp3d>
            <a:bevelT/>
          </a:sp3d>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rgbClr val="00467F"/>
                </a:solidFill>
              </a:rPr>
              <a:t>~50% New Operators in PREVAIL</a:t>
            </a:r>
          </a:p>
        </p:txBody>
      </p:sp>
      <p:sp>
        <p:nvSpPr>
          <p:cNvPr id="10" name="TextBox 1"/>
          <p:cNvSpPr txBox="1">
            <a:spLocks noChangeArrowheads="1"/>
          </p:cNvSpPr>
          <p:nvPr/>
        </p:nvSpPr>
        <p:spPr bwMode="auto">
          <a:xfrm>
            <a:off x="0" y="6477000"/>
            <a:ext cx="87495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6A737B">
                    <a:lumMod val="60000"/>
                    <a:lumOff val="40000"/>
                  </a:srgbClr>
                </a:solidFill>
              </a:rPr>
              <a:t>* The EWOLUTION Registry is a European prospective registry which reflects CE Mark indications for use which differ from the FDA indications for use.</a:t>
            </a:r>
          </a:p>
          <a:p>
            <a:pPr eaLnBrk="1" hangingPunct="1">
              <a:defRPr/>
            </a:pPr>
            <a:r>
              <a:rPr lang="en-US" altLang="en-US" sz="1000" dirty="0">
                <a:solidFill>
                  <a:srgbClr val="6A737B">
                    <a:lumMod val="60000"/>
                    <a:lumOff val="40000"/>
                  </a:srgbClr>
                </a:solidFill>
              </a:rPr>
              <a:t>1 </a:t>
            </a:r>
            <a:r>
              <a:rPr lang="da-DK" sz="1000" dirty="0">
                <a:solidFill>
                  <a:srgbClr val="6A737B">
                    <a:lumMod val="60000"/>
                    <a:lumOff val="40000"/>
                  </a:srgbClr>
                </a:solidFill>
              </a:rPr>
              <a:t>Boersma, L. V. A., B. Schmidt, et al. EHJ 2016; 37(31): 2465.  2. Reddy, V. Y., D. N. Gibson, et al. JACC 2016; 69(3): 253-261</a:t>
            </a:r>
          </a:p>
        </p:txBody>
      </p:sp>
    </p:spTree>
    <p:extLst>
      <p:ext uri="{BB962C8B-B14F-4D97-AF65-F5344CB8AC3E}">
        <p14:creationId xmlns:p14="http://schemas.microsoft.com/office/powerpoint/2010/main" val="2345798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Favorable Procedural Safety Profile: </a:t>
            </a:r>
            <a:br>
              <a:rPr lang="en-US" sz="3200" dirty="0"/>
            </a:br>
            <a:r>
              <a:rPr lang="en-US" sz="2200" dirty="0"/>
              <a:t>Major Procedural Complications Across WATCHMAN Studies</a:t>
            </a:r>
          </a:p>
        </p:txBody>
      </p:sp>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2776692751"/>
              </p:ext>
            </p:extLst>
          </p:nvPr>
        </p:nvGraphicFramePr>
        <p:xfrm>
          <a:off x="152400" y="1825830"/>
          <a:ext cx="8683625" cy="4879769"/>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5562600" y="1838325"/>
            <a:ext cx="0" cy="3200401"/>
          </a:xfrm>
          <a:prstGeom prst="line">
            <a:avLst/>
          </a:prstGeom>
          <a:ln w="19050">
            <a:solidFill>
              <a:schemeClr val="accent6">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05000" y="1828800"/>
            <a:ext cx="3352800"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09800" y="1447800"/>
            <a:ext cx="3048000" cy="307777"/>
          </a:xfrm>
          <a:prstGeom prst="rect">
            <a:avLst/>
          </a:prstGeom>
          <a:noFill/>
        </p:spPr>
        <p:txBody>
          <a:bodyPr wrap="square" rtlCol="0">
            <a:spAutoFit/>
          </a:bodyPr>
          <a:lstStyle/>
          <a:p>
            <a:pPr algn="ctr"/>
            <a:r>
              <a:rPr lang="en-US" sz="1400" b="1" dirty="0">
                <a:solidFill>
                  <a:schemeClr val="accent6">
                    <a:lumMod val="75000"/>
                  </a:schemeClr>
                </a:solidFill>
              </a:rPr>
              <a:t>Clinical Trial  Experience</a:t>
            </a:r>
          </a:p>
        </p:txBody>
      </p:sp>
      <p:cxnSp>
        <p:nvCxnSpPr>
          <p:cNvPr id="8" name="Straight Arrow Connector 7"/>
          <p:cNvCxnSpPr/>
          <p:nvPr/>
        </p:nvCxnSpPr>
        <p:spPr>
          <a:xfrm>
            <a:off x="5723906" y="1837221"/>
            <a:ext cx="2505694" cy="5804"/>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1447800"/>
            <a:ext cx="2532009" cy="307777"/>
          </a:xfrm>
          <a:prstGeom prst="rect">
            <a:avLst/>
          </a:prstGeom>
          <a:noFill/>
        </p:spPr>
        <p:txBody>
          <a:bodyPr wrap="square" rtlCol="0">
            <a:spAutoFit/>
          </a:bodyPr>
          <a:lstStyle/>
          <a:p>
            <a:pPr algn="ctr"/>
            <a:r>
              <a:rPr lang="en-US" sz="1400" b="1" dirty="0">
                <a:solidFill>
                  <a:schemeClr val="accent6">
                    <a:lumMod val="75000"/>
                  </a:schemeClr>
                </a:solidFill>
              </a:rPr>
              <a:t>Post Approval Experience</a:t>
            </a:r>
          </a:p>
        </p:txBody>
      </p:sp>
      <p:sp>
        <p:nvSpPr>
          <p:cNvPr id="15" name="Rectangle 14"/>
          <p:cNvSpPr/>
          <p:nvPr/>
        </p:nvSpPr>
        <p:spPr>
          <a:xfrm>
            <a:off x="1295400" y="5243576"/>
            <a:ext cx="6553200" cy="1350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19312785">
            <a:off x="580570" y="5552602"/>
            <a:ext cx="1743961" cy="261610"/>
          </a:xfrm>
          <a:prstGeom prst="rect">
            <a:avLst/>
          </a:prstGeom>
          <a:noFill/>
        </p:spPr>
        <p:txBody>
          <a:bodyPr wrap="square" rtlCol="0">
            <a:spAutoFit/>
          </a:bodyPr>
          <a:lstStyle/>
          <a:p>
            <a:r>
              <a:rPr lang="en-US" sz="1100" b="1" dirty="0">
                <a:solidFill>
                  <a:schemeClr val="accent6">
                    <a:lumMod val="75000"/>
                  </a:schemeClr>
                </a:solidFill>
              </a:rPr>
              <a:t>PROTECT AF (N=463)</a:t>
            </a:r>
          </a:p>
        </p:txBody>
      </p:sp>
      <p:sp>
        <p:nvSpPr>
          <p:cNvPr id="18" name="TextBox 17"/>
          <p:cNvSpPr txBox="1"/>
          <p:nvPr/>
        </p:nvSpPr>
        <p:spPr>
          <a:xfrm rot="19312785">
            <a:off x="1952170" y="5171602"/>
            <a:ext cx="1743961" cy="261610"/>
          </a:xfrm>
          <a:prstGeom prst="rect">
            <a:avLst/>
          </a:prstGeom>
          <a:noFill/>
        </p:spPr>
        <p:txBody>
          <a:bodyPr wrap="square" rtlCol="0">
            <a:spAutoFit/>
          </a:bodyPr>
          <a:lstStyle/>
          <a:p>
            <a:r>
              <a:rPr lang="en-US" sz="1100" b="1" dirty="0">
                <a:solidFill>
                  <a:schemeClr val="accent6">
                    <a:lumMod val="75000"/>
                  </a:schemeClr>
                </a:solidFill>
              </a:rPr>
              <a:t>CAP (N=566)</a:t>
            </a:r>
          </a:p>
        </p:txBody>
      </p:sp>
      <p:sp>
        <p:nvSpPr>
          <p:cNvPr id="19" name="TextBox 18"/>
          <p:cNvSpPr txBox="1"/>
          <p:nvPr/>
        </p:nvSpPr>
        <p:spPr>
          <a:xfrm rot="19312785">
            <a:off x="2561770" y="5387188"/>
            <a:ext cx="1743961" cy="261610"/>
          </a:xfrm>
          <a:prstGeom prst="rect">
            <a:avLst/>
          </a:prstGeom>
          <a:noFill/>
        </p:spPr>
        <p:txBody>
          <a:bodyPr wrap="square" rtlCol="0">
            <a:spAutoFit/>
          </a:bodyPr>
          <a:lstStyle/>
          <a:p>
            <a:r>
              <a:rPr lang="en-US" sz="1100" b="1" dirty="0">
                <a:solidFill>
                  <a:schemeClr val="accent6">
                    <a:lumMod val="75000"/>
                  </a:schemeClr>
                </a:solidFill>
              </a:rPr>
              <a:t>PREVAIL (N=269)</a:t>
            </a:r>
          </a:p>
        </p:txBody>
      </p:sp>
      <p:sp>
        <p:nvSpPr>
          <p:cNvPr id="20" name="TextBox 19"/>
          <p:cNvSpPr txBox="1"/>
          <p:nvPr/>
        </p:nvSpPr>
        <p:spPr>
          <a:xfrm rot="19312785">
            <a:off x="3628570" y="5247802"/>
            <a:ext cx="1743961" cy="261610"/>
          </a:xfrm>
          <a:prstGeom prst="rect">
            <a:avLst/>
          </a:prstGeom>
          <a:noFill/>
        </p:spPr>
        <p:txBody>
          <a:bodyPr wrap="square" rtlCol="0">
            <a:spAutoFit/>
          </a:bodyPr>
          <a:lstStyle/>
          <a:p>
            <a:r>
              <a:rPr lang="en-US" sz="1100" b="1" dirty="0">
                <a:solidFill>
                  <a:schemeClr val="accent6">
                    <a:lumMod val="75000"/>
                  </a:schemeClr>
                </a:solidFill>
              </a:rPr>
              <a:t>CAP2 (N=579)</a:t>
            </a:r>
          </a:p>
        </p:txBody>
      </p:sp>
      <p:sp>
        <p:nvSpPr>
          <p:cNvPr id="21" name="TextBox 20"/>
          <p:cNvSpPr txBox="1"/>
          <p:nvPr/>
        </p:nvSpPr>
        <p:spPr>
          <a:xfrm rot="19312785">
            <a:off x="4847770" y="5628802"/>
            <a:ext cx="1743961" cy="261610"/>
          </a:xfrm>
          <a:prstGeom prst="rect">
            <a:avLst/>
          </a:prstGeom>
          <a:noFill/>
        </p:spPr>
        <p:txBody>
          <a:bodyPr wrap="square" rtlCol="0">
            <a:spAutoFit/>
          </a:bodyPr>
          <a:lstStyle/>
          <a:p>
            <a:r>
              <a:rPr lang="en-US" sz="1100" b="1" dirty="0">
                <a:solidFill>
                  <a:schemeClr val="accent6">
                    <a:lumMod val="75000"/>
                  </a:schemeClr>
                </a:solidFill>
              </a:rPr>
              <a:t>EWOLUTION (N=1021)</a:t>
            </a:r>
          </a:p>
        </p:txBody>
      </p:sp>
      <p:sp>
        <p:nvSpPr>
          <p:cNvPr id="22" name="TextBox 21"/>
          <p:cNvSpPr txBox="1"/>
          <p:nvPr/>
        </p:nvSpPr>
        <p:spPr>
          <a:xfrm rot="19312785">
            <a:off x="5752669" y="5539588"/>
            <a:ext cx="1743961" cy="261610"/>
          </a:xfrm>
          <a:prstGeom prst="rect">
            <a:avLst/>
          </a:prstGeom>
          <a:noFill/>
        </p:spPr>
        <p:txBody>
          <a:bodyPr wrap="square" rtlCol="0">
            <a:spAutoFit/>
          </a:bodyPr>
          <a:lstStyle/>
          <a:p>
            <a:r>
              <a:rPr lang="en-US" sz="1100" b="1" dirty="0">
                <a:solidFill>
                  <a:schemeClr val="accent6">
                    <a:lumMod val="75000"/>
                  </a:schemeClr>
                </a:solidFill>
              </a:rPr>
              <a:t>U.S. Cohort (N=3822)</a:t>
            </a:r>
          </a:p>
        </p:txBody>
      </p:sp>
      <p:sp>
        <p:nvSpPr>
          <p:cNvPr id="25" name="TextBox 1"/>
          <p:cNvSpPr txBox="1">
            <a:spLocks noChangeArrowheads="1"/>
          </p:cNvSpPr>
          <p:nvPr/>
        </p:nvSpPr>
        <p:spPr bwMode="auto">
          <a:xfrm>
            <a:off x="0" y="6477000"/>
            <a:ext cx="87495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6A737B">
                    <a:lumMod val="60000"/>
                    <a:lumOff val="40000"/>
                  </a:srgbClr>
                </a:solidFill>
              </a:rPr>
              <a:t>* The EWOLUTION Registry is a European prospective registry which reflects CE Mark indications for use which differ from the FDA indications for use.</a:t>
            </a:r>
          </a:p>
          <a:p>
            <a:pPr eaLnBrk="1" hangingPunct="1">
              <a:defRPr/>
            </a:pPr>
            <a:r>
              <a:rPr lang="en-US" altLang="en-US" sz="1000" dirty="0">
                <a:solidFill>
                  <a:srgbClr val="6A737B">
                    <a:lumMod val="60000"/>
                    <a:lumOff val="40000"/>
                  </a:srgbClr>
                </a:solidFill>
              </a:rPr>
              <a:t>Source: Reddy VY, Holmes DR, et al. JACC 2016; 69(3): 253-261.</a:t>
            </a:r>
          </a:p>
        </p:txBody>
      </p:sp>
    </p:spTree>
    <p:extLst>
      <p:ext uri="{BB962C8B-B14F-4D97-AF65-F5344CB8AC3E}">
        <p14:creationId xmlns:p14="http://schemas.microsoft.com/office/powerpoint/2010/main" val="3313548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ext uri="{D42A27DB-BD31-4B8C-83A1-F6EECF244321}">
                <p14:modId xmlns:p14="http://schemas.microsoft.com/office/powerpoint/2010/main" val="3479192712"/>
              </p:ext>
            </p:extLst>
          </p:nvPr>
        </p:nvGraphicFramePr>
        <p:xfrm>
          <a:off x="287888" y="1513368"/>
          <a:ext cx="8598813" cy="4969661"/>
        </p:xfrm>
        <a:graphic>
          <a:graphicData uri="http://schemas.openxmlformats.org/drawingml/2006/table">
            <a:tbl>
              <a:tblPr firstRow="1">
                <a:tableStyleId>{72833802-FEF1-4C79-8D5D-14CF1EAF98D9}</a:tableStyleId>
              </a:tblPr>
              <a:tblGrid>
                <a:gridCol w="1973487">
                  <a:extLst>
                    <a:ext uri="{9D8B030D-6E8A-4147-A177-3AD203B41FA5}">
                      <a16:colId xmlns:a16="http://schemas.microsoft.com/office/drawing/2014/main" val="20000"/>
                    </a:ext>
                  </a:extLst>
                </a:gridCol>
                <a:gridCol w="954662">
                  <a:extLst>
                    <a:ext uri="{9D8B030D-6E8A-4147-A177-3AD203B41FA5}">
                      <a16:colId xmlns:a16="http://schemas.microsoft.com/office/drawing/2014/main" val="20001"/>
                    </a:ext>
                  </a:extLst>
                </a:gridCol>
                <a:gridCol w="875704">
                  <a:extLst>
                    <a:ext uri="{9D8B030D-6E8A-4147-A177-3AD203B41FA5}">
                      <a16:colId xmlns:a16="http://schemas.microsoft.com/office/drawing/2014/main" val="20002"/>
                    </a:ext>
                  </a:extLst>
                </a:gridCol>
                <a:gridCol w="839816">
                  <a:extLst>
                    <a:ext uri="{9D8B030D-6E8A-4147-A177-3AD203B41FA5}">
                      <a16:colId xmlns:a16="http://schemas.microsoft.com/office/drawing/2014/main" val="20003"/>
                    </a:ext>
                  </a:extLst>
                </a:gridCol>
                <a:gridCol w="882883">
                  <a:extLst>
                    <a:ext uri="{9D8B030D-6E8A-4147-A177-3AD203B41FA5}">
                      <a16:colId xmlns:a16="http://schemas.microsoft.com/office/drawing/2014/main" val="20004"/>
                    </a:ext>
                  </a:extLst>
                </a:gridCol>
                <a:gridCol w="1155760">
                  <a:extLst>
                    <a:ext uri="{9D8B030D-6E8A-4147-A177-3AD203B41FA5}">
                      <a16:colId xmlns:a16="http://schemas.microsoft.com/office/drawing/2014/main" val="20005"/>
                    </a:ext>
                  </a:extLst>
                </a:gridCol>
                <a:gridCol w="947484">
                  <a:extLst>
                    <a:ext uri="{9D8B030D-6E8A-4147-A177-3AD203B41FA5}">
                      <a16:colId xmlns:a16="http://schemas.microsoft.com/office/drawing/2014/main" val="20006"/>
                    </a:ext>
                  </a:extLst>
                </a:gridCol>
                <a:gridCol w="969017">
                  <a:extLst>
                    <a:ext uri="{9D8B030D-6E8A-4147-A177-3AD203B41FA5}">
                      <a16:colId xmlns:a16="http://schemas.microsoft.com/office/drawing/2014/main" val="20007"/>
                    </a:ext>
                  </a:extLst>
                </a:gridCol>
              </a:tblGrid>
              <a:tr h="456183">
                <a:tc>
                  <a:txBody>
                    <a:bodyPr/>
                    <a:lstStyle/>
                    <a:p>
                      <a:endParaRPr lang="en-US" sz="1200" b="1" dirty="0">
                        <a:solidFill>
                          <a:schemeClr val="bg1"/>
                        </a:solidFill>
                        <a:effectLst>
                          <a:outerShdw blurRad="38100" dist="38100" dir="2700000" algn="tl">
                            <a:srgbClr val="000000">
                              <a:alpha val="43137"/>
                            </a:srgbClr>
                          </a:outerShdw>
                        </a:effectLst>
                      </a:endParaRPr>
                    </a:p>
                  </a:txBody>
                  <a:tcPr marL="89724" marR="89724" anchor="ctr">
                    <a:lnL w="9525" cap="flat" cmpd="sng" algn="ctr">
                      <a:noFill/>
                      <a:prstDash val="solid"/>
                    </a:lnL>
                    <a:lnR>
                      <a:noFill/>
                    </a:lnR>
                    <a:lnT w="9525" cap="flat" cmpd="sng" algn="ctr">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solidFill>
                          <a:effectLst>
                            <a:outerShdw blurRad="38100" dist="38100" dir="2700000" algn="tl">
                              <a:srgbClr val="000000">
                                <a:alpha val="43137"/>
                              </a:srgbClr>
                            </a:outerShdw>
                          </a:effectLst>
                        </a:rPr>
                        <a:t>PROTECT-AF</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9525" cap="flat" cmpd="sng" algn="ctr">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solidFill>
                          <a:effectLst>
                            <a:outerShdw blurRad="38100" dist="38100" dir="2700000" algn="tl">
                              <a:srgbClr val="000000">
                                <a:alpha val="43137"/>
                              </a:srgbClr>
                            </a:outerShdw>
                          </a:effectLst>
                        </a:rPr>
                        <a:t>PREVAIL</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9525" cap="flat" cmpd="sng" algn="ctr">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solidFill>
                          <a:effectLst>
                            <a:outerShdw blurRad="38100" dist="38100" dir="2700000" algn="tl">
                              <a:srgbClr val="000000">
                                <a:alpha val="43137"/>
                              </a:srgbClr>
                            </a:outerShdw>
                          </a:effectLst>
                        </a:rPr>
                        <a:t>CAP</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9525" cap="flat" cmpd="sng" algn="ctr">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solidFill>
                          <a:effectLst>
                            <a:outerShdw blurRad="38100" dist="38100" dir="2700000" algn="tl">
                              <a:srgbClr val="000000">
                                <a:alpha val="43137"/>
                              </a:srgbClr>
                            </a:outerShdw>
                          </a:effectLst>
                        </a:rPr>
                        <a:t>CAP2</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9525" cap="flat" cmpd="sng" algn="ctr">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solidFill>
                          <a:effectLst>
                            <a:outerShdw blurRad="38100" dist="38100" dir="2700000" algn="tl">
                              <a:srgbClr val="000000">
                                <a:alpha val="43137"/>
                              </a:srgbClr>
                            </a:outerShdw>
                          </a:effectLst>
                        </a:rPr>
                        <a:t>EWOLUTION</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9525" cap="flat" cmpd="sng" algn="ctr">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solidFill>
                          <a:effectLst>
                            <a:outerShdw blurRad="38100" dist="38100" dir="2700000" algn="tl">
                              <a:srgbClr val="000000">
                                <a:alpha val="43137"/>
                              </a:srgbClr>
                            </a:outerShdw>
                          </a:effectLst>
                        </a:rPr>
                        <a:t>Post-FDA Approval</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9525" cap="flat" cmpd="sng" algn="ctr">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bg1"/>
                          </a:solidFill>
                          <a:effectLst>
                            <a:outerShdw blurRad="38100" dist="38100" dir="2700000" algn="tl">
                              <a:srgbClr val="000000">
                                <a:alpha val="43137"/>
                              </a:srgbClr>
                            </a:outerShdw>
                          </a:effectLst>
                        </a:rPr>
                        <a:t>Aggregate Data</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w="9525" cap="flat" cmpd="sng" algn="ctr">
                      <a:noFill/>
                      <a:prstDash val="solid"/>
                    </a:lnR>
                    <a:lnT w="9525" cap="flat" cmpd="sng" algn="ctr">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8907">
                <a:tc>
                  <a:txBody>
                    <a:bodyPr/>
                    <a:lstStyle/>
                    <a:p>
                      <a:r>
                        <a:rPr lang="en-US" sz="1200" b="1" dirty="0">
                          <a:solidFill>
                            <a:schemeClr val="bg1"/>
                          </a:solidFill>
                          <a:effectLst>
                            <a:outerShdw blurRad="38100" dist="38100" dir="2700000" algn="tl">
                              <a:srgbClr val="000000">
                                <a:alpha val="43137"/>
                              </a:srgbClr>
                            </a:outerShdw>
                          </a:effectLst>
                        </a:rPr>
                        <a:t>Pericardial</a:t>
                      </a:r>
                      <a:r>
                        <a:rPr lang="en-US" sz="1200" b="1" baseline="0" dirty="0">
                          <a:solidFill>
                            <a:schemeClr val="bg1"/>
                          </a:solidFill>
                          <a:effectLst>
                            <a:outerShdw blurRad="38100" dist="38100" dir="2700000" algn="tl">
                              <a:srgbClr val="000000">
                                <a:alpha val="43137"/>
                              </a:srgbClr>
                            </a:outerShdw>
                          </a:effectLst>
                        </a:rPr>
                        <a:t> Tamponade</a:t>
                      </a:r>
                      <a:endParaRPr lang="en-US" sz="1200" b="1" dirty="0">
                        <a:solidFill>
                          <a:schemeClr val="bg1"/>
                        </a:solidFill>
                        <a:effectLst>
                          <a:outerShdw blurRad="38100" dist="38100" dir="2700000" algn="tl">
                            <a:srgbClr val="000000">
                              <a:alpha val="43137"/>
                            </a:srgbClr>
                          </a:outerShdw>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20 (4.3%)</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5 (1.9%)</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8 (1.4%)</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11 (1.9%)</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3</a:t>
                      </a:r>
                      <a:r>
                        <a:rPr lang="en-US" sz="1200" b="1" baseline="0" dirty="0">
                          <a:solidFill>
                            <a:schemeClr val="bg1"/>
                          </a:solidFill>
                          <a:effectLst>
                            <a:outerShdw blurRad="38100" dist="38100" dir="2700000" algn="tl">
                              <a:srgbClr val="000000">
                                <a:alpha val="43137"/>
                              </a:srgbClr>
                            </a:outerShdw>
                          </a:effectLst>
                        </a:rPr>
                        <a:t> (0.29%)</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39 (1.02%)</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86 (1.28%)</a:t>
                      </a: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1"/>
                  </a:ext>
                </a:extLst>
              </a:tr>
              <a:tr h="370840">
                <a:tc>
                  <a:txBody>
                    <a:bodyPr/>
                    <a:lstStyle/>
                    <a:p>
                      <a:r>
                        <a:rPr lang="en-US" sz="1200" dirty="0">
                          <a:solidFill>
                            <a:schemeClr val="accent6">
                              <a:lumMod val="75000"/>
                            </a:schemeClr>
                          </a:solidFill>
                          <a:effectLst/>
                        </a:rPr>
                        <a:t>  Treated with</a:t>
                      </a:r>
                      <a:br>
                        <a:rPr lang="en-US" sz="1200" dirty="0">
                          <a:solidFill>
                            <a:schemeClr val="accent6">
                              <a:lumMod val="75000"/>
                            </a:schemeClr>
                          </a:solidFill>
                          <a:effectLst/>
                        </a:rPr>
                      </a:br>
                      <a:r>
                        <a:rPr lang="en-US" sz="1200" dirty="0">
                          <a:solidFill>
                            <a:schemeClr val="accent6">
                              <a:lumMod val="75000"/>
                            </a:schemeClr>
                          </a:solidFill>
                          <a:effectLst/>
                        </a:rPr>
                        <a:t>  pericardiocentesis</a:t>
                      </a:r>
                      <a:endParaRPr lang="en-US" sz="1200" b="1" dirty="0">
                        <a:solidFill>
                          <a:schemeClr val="accent6">
                            <a:lumMod val="75000"/>
                          </a:schemeClr>
                        </a:solidFill>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13 (2.8%)</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4 (1.5%)</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7 (1.2%)</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n/a</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2</a:t>
                      </a:r>
                      <a:r>
                        <a:rPr lang="en-US" sz="1200" baseline="0" dirty="0">
                          <a:solidFill>
                            <a:schemeClr val="accent6">
                              <a:lumMod val="75000"/>
                            </a:schemeClr>
                          </a:solidFill>
                          <a:effectLst/>
                        </a:rPr>
                        <a:t> (0.20%)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24 (0.63%)</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solidFill>
                          <a:schemeClr val="accent6">
                            <a:lumMod val="75000"/>
                          </a:schemeClr>
                        </a:solidFill>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8210">
                <a:tc>
                  <a:txBody>
                    <a:bodyPr/>
                    <a:lstStyle/>
                    <a:p>
                      <a:r>
                        <a:rPr lang="en-US" sz="1200" dirty="0">
                          <a:solidFill>
                            <a:schemeClr val="accent6">
                              <a:lumMod val="75000"/>
                            </a:schemeClr>
                          </a:solidFill>
                          <a:effectLst/>
                        </a:rPr>
                        <a:t>  Treated surgically</a:t>
                      </a:r>
                      <a:endParaRPr lang="en-US" sz="1200" b="1" dirty="0">
                        <a:solidFill>
                          <a:schemeClr val="accent6">
                            <a:lumMod val="75000"/>
                          </a:schemeClr>
                        </a:solidFill>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7 (1.5%)</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 (0.4%)</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 (0.2%)</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n/a</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a:t>
                      </a:r>
                      <a:r>
                        <a:rPr lang="en-US" sz="1200" baseline="0" dirty="0">
                          <a:solidFill>
                            <a:schemeClr val="accent6">
                              <a:lumMod val="75000"/>
                            </a:schemeClr>
                          </a:solidFill>
                          <a:effectLst/>
                        </a:rPr>
                        <a:t> (0.10%)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12 (0.31%)</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solidFill>
                          <a:schemeClr val="accent6">
                            <a:lumMod val="75000"/>
                          </a:schemeClr>
                        </a:solidFill>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92608">
                <a:tc>
                  <a:txBody>
                    <a:bodyPr/>
                    <a:lstStyle/>
                    <a:p>
                      <a:r>
                        <a:rPr lang="en-US" sz="1200" dirty="0">
                          <a:solidFill>
                            <a:schemeClr val="accent6">
                              <a:lumMod val="75000"/>
                            </a:schemeClr>
                          </a:solidFill>
                          <a:effectLst/>
                        </a:rPr>
                        <a:t>  Resulted</a:t>
                      </a:r>
                      <a:r>
                        <a:rPr lang="en-US" sz="1200" baseline="0" dirty="0">
                          <a:solidFill>
                            <a:schemeClr val="accent6">
                              <a:lumMod val="75000"/>
                            </a:schemeClr>
                          </a:solidFill>
                          <a:effectLst/>
                        </a:rPr>
                        <a:t> in death</a:t>
                      </a:r>
                      <a:endParaRPr lang="en-US" sz="1200" b="1" dirty="0">
                        <a:solidFill>
                          <a:schemeClr val="accent6">
                            <a:lumMod val="75000"/>
                          </a:schemeClr>
                        </a:solidFill>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3 (0.78%)</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solidFill>
                          <a:schemeClr val="accent6">
                            <a:lumMod val="75000"/>
                          </a:schemeClr>
                        </a:solidFill>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r>
                        <a:rPr lang="en-US" sz="1200" dirty="0">
                          <a:solidFill>
                            <a:schemeClr val="accent6">
                              <a:lumMod val="75000"/>
                            </a:schemeClr>
                          </a:solidFill>
                          <a:effectLst/>
                        </a:rPr>
                        <a:t>Pericardial</a:t>
                      </a:r>
                      <a:r>
                        <a:rPr lang="en-US" sz="1200" baseline="0" dirty="0">
                          <a:solidFill>
                            <a:schemeClr val="accent6">
                              <a:lumMod val="75000"/>
                            </a:schemeClr>
                          </a:solidFill>
                          <a:effectLst/>
                        </a:rPr>
                        <a:t> effusion – no intervention</a:t>
                      </a:r>
                      <a:endParaRPr lang="en-US" sz="1200" b="1" dirty="0">
                        <a:solidFill>
                          <a:schemeClr val="accent6">
                            <a:lumMod val="75000"/>
                          </a:schemeClr>
                        </a:solidFill>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4 (0.9%)</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5 (0.9%)</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3 (0.5%)</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4</a:t>
                      </a:r>
                      <a:r>
                        <a:rPr lang="en-US" sz="1200" baseline="0" dirty="0">
                          <a:solidFill>
                            <a:schemeClr val="accent6">
                              <a:lumMod val="75000"/>
                            </a:schemeClr>
                          </a:solidFill>
                          <a:effectLst/>
                        </a:rPr>
                        <a:t> (0.39%)</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11 (0.29%)</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27 (0.40%)</a:t>
                      </a:r>
                      <a:endParaRPr lang="en-US" sz="1200" b="1" dirty="0">
                        <a:solidFill>
                          <a:schemeClr val="accent6">
                            <a:lumMod val="75000"/>
                          </a:schemeClr>
                        </a:solidFill>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96266">
                <a:tc>
                  <a:txBody>
                    <a:bodyPr/>
                    <a:lstStyle/>
                    <a:p>
                      <a:r>
                        <a:rPr lang="en-US" sz="1200" b="1" dirty="0">
                          <a:solidFill>
                            <a:schemeClr val="bg1"/>
                          </a:solidFill>
                          <a:effectLst>
                            <a:outerShdw blurRad="38100" dist="38100" dir="2700000" algn="tl">
                              <a:srgbClr val="000000">
                                <a:alpha val="43137"/>
                              </a:srgbClr>
                            </a:outerShdw>
                          </a:effectLst>
                        </a:rPr>
                        <a:t>Procedure-related</a:t>
                      </a:r>
                      <a:r>
                        <a:rPr lang="en-US" sz="1200" b="1" baseline="0" dirty="0">
                          <a:solidFill>
                            <a:schemeClr val="bg1"/>
                          </a:solidFill>
                          <a:effectLst>
                            <a:outerShdw blurRad="38100" dist="38100" dir="2700000" algn="tl">
                              <a:srgbClr val="000000">
                                <a:alpha val="43137"/>
                              </a:srgbClr>
                            </a:outerShdw>
                          </a:effectLst>
                        </a:rPr>
                        <a:t> stroke</a:t>
                      </a:r>
                      <a:endParaRPr lang="en-US" sz="1200" b="1" dirty="0">
                        <a:solidFill>
                          <a:schemeClr val="bg1"/>
                        </a:solidFill>
                        <a:effectLst>
                          <a:outerShdw blurRad="38100" dist="38100" dir="2700000" algn="tl">
                            <a:srgbClr val="000000">
                              <a:alpha val="43137"/>
                            </a:srgbClr>
                          </a:outerShdw>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5 (1.15%)</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1 (0.37%)</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0</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2 (0.35%)</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1</a:t>
                      </a:r>
                      <a:r>
                        <a:rPr lang="en-US" sz="1200" b="1" baseline="0" dirty="0">
                          <a:solidFill>
                            <a:schemeClr val="bg1"/>
                          </a:solidFill>
                          <a:effectLst>
                            <a:outerShdw blurRad="38100" dist="38100" dir="2700000" algn="tl">
                              <a:srgbClr val="000000">
                                <a:alpha val="43137"/>
                              </a:srgbClr>
                            </a:outerShdw>
                          </a:effectLst>
                        </a:rPr>
                        <a:t> (0.10%)</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3 (0.078%)</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12 (0.18%)</a:t>
                      </a: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6"/>
                  </a:ext>
                </a:extLst>
              </a:tr>
              <a:tr h="285293">
                <a:tc>
                  <a:txBody>
                    <a:bodyPr/>
                    <a:lstStyle/>
                    <a:p>
                      <a:r>
                        <a:rPr lang="en-US" sz="1200" b="1" dirty="0">
                          <a:solidFill>
                            <a:schemeClr val="bg1"/>
                          </a:solidFill>
                          <a:effectLst>
                            <a:outerShdw blurRad="38100" dist="38100" dir="2700000" algn="tl">
                              <a:srgbClr val="000000">
                                <a:alpha val="43137"/>
                              </a:srgbClr>
                            </a:outerShdw>
                          </a:effectLst>
                        </a:rPr>
                        <a:t>Device embolization</a:t>
                      </a: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3 (0.6%)</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2 (0.7%)</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1 (0.2%)</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0</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2</a:t>
                      </a:r>
                      <a:r>
                        <a:rPr lang="en-US" sz="1200" b="1" baseline="0" dirty="0">
                          <a:solidFill>
                            <a:schemeClr val="bg1"/>
                          </a:solidFill>
                          <a:effectLst>
                            <a:outerShdw blurRad="38100" dist="38100" dir="2700000" algn="tl">
                              <a:srgbClr val="000000">
                                <a:alpha val="43137"/>
                              </a:srgbClr>
                            </a:outerShdw>
                          </a:effectLst>
                        </a:rPr>
                        <a:t> (0.20%)</a:t>
                      </a: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9 (0.24%)</a:t>
                      </a: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b="1" dirty="0">
                          <a:solidFill>
                            <a:schemeClr val="bg1"/>
                          </a:solidFill>
                          <a:effectLst>
                            <a:outerShdw blurRad="38100" dist="38100" dir="2700000" algn="tl">
                              <a:srgbClr val="000000">
                                <a:alpha val="43137"/>
                              </a:srgbClr>
                            </a:outerShdw>
                          </a:effectLst>
                        </a:rPr>
                        <a:t>17 (0.25%)</a:t>
                      </a: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7"/>
                  </a:ext>
                </a:extLst>
              </a:tr>
              <a:tr h="370840">
                <a:tc>
                  <a:txBody>
                    <a:bodyPr/>
                    <a:lstStyle/>
                    <a:p>
                      <a:r>
                        <a:rPr lang="en-US" sz="1200" dirty="0">
                          <a:solidFill>
                            <a:schemeClr val="accent6">
                              <a:lumMod val="75000"/>
                            </a:schemeClr>
                          </a:solidFill>
                          <a:effectLst/>
                        </a:rPr>
                        <a:t>  Removed </a:t>
                      </a:r>
                      <a:br>
                        <a:rPr lang="en-US" sz="1200" dirty="0">
                          <a:solidFill>
                            <a:schemeClr val="accent6">
                              <a:lumMod val="75000"/>
                            </a:schemeClr>
                          </a:solidFill>
                          <a:effectLst/>
                        </a:rPr>
                      </a:br>
                      <a:r>
                        <a:rPr lang="en-US" sz="1200" dirty="0">
                          <a:solidFill>
                            <a:schemeClr val="accent6">
                              <a:lumMod val="75000"/>
                            </a:schemeClr>
                          </a:solidFill>
                          <a:effectLst/>
                        </a:rPr>
                        <a:t>  percutaneously</a:t>
                      </a:r>
                      <a:endParaRPr lang="en-US" sz="1200" b="1" dirty="0">
                        <a:solidFill>
                          <a:schemeClr val="accent6">
                            <a:lumMod val="75000"/>
                          </a:schemeClr>
                        </a:solidFill>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3</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solidFill>
                          <a:schemeClr val="accent6">
                            <a:lumMod val="75000"/>
                          </a:schemeClr>
                        </a:solidFill>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96265">
                <a:tc>
                  <a:txBody>
                    <a:bodyPr/>
                    <a:lstStyle/>
                    <a:p>
                      <a:r>
                        <a:rPr lang="en-US" sz="1200" dirty="0">
                          <a:solidFill>
                            <a:schemeClr val="accent6">
                              <a:lumMod val="75000"/>
                            </a:schemeClr>
                          </a:solidFill>
                          <a:effectLst/>
                        </a:rPr>
                        <a:t>  Removed surgically</a:t>
                      </a:r>
                      <a:endParaRPr lang="en-US" sz="1200" b="1" dirty="0">
                        <a:solidFill>
                          <a:schemeClr val="accent6">
                            <a:lumMod val="75000"/>
                          </a:schemeClr>
                        </a:solidFill>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2</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2</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6</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200" b="1" dirty="0">
                        <a:solidFill>
                          <a:schemeClr val="accent6">
                            <a:lumMod val="75000"/>
                          </a:schemeClr>
                        </a:solidFill>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77978">
                <a:tc>
                  <a:txBody>
                    <a:bodyPr/>
                    <a:lstStyle/>
                    <a:p>
                      <a:r>
                        <a:rPr lang="en-US" sz="1200" b="1" dirty="0">
                          <a:solidFill>
                            <a:schemeClr val="bg1"/>
                          </a:solidFill>
                          <a:effectLst>
                            <a:outerShdw blurRad="38100" dist="38100" dir="2700000" algn="tl">
                              <a:srgbClr val="000000">
                                <a:alpha val="43137"/>
                              </a:srgbClr>
                            </a:outerShdw>
                          </a:effectLst>
                        </a:rPr>
                        <a:t>Death</a:t>
                      </a: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endParaRPr lang="en-US" sz="1200" b="1" dirty="0">
                        <a:solidFill>
                          <a:schemeClr val="bg1"/>
                        </a:solidFill>
                        <a:effectLst>
                          <a:outerShdw blurRad="38100" dist="38100" dir="2700000" algn="tl">
                            <a:srgbClr val="000000">
                              <a:alpha val="43137"/>
                            </a:srgbClr>
                          </a:outerShdw>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10"/>
                  </a:ext>
                </a:extLst>
              </a:tr>
              <a:tr h="370840">
                <a:tc>
                  <a:txBody>
                    <a:bodyPr/>
                    <a:lstStyle/>
                    <a:p>
                      <a:r>
                        <a:rPr lang="en-US" sz="1200" dirty="0">
                          <a:solidFill>
                            <a:schemeClr val="accent6">
                              <a:lumMod val="75000"/>
                            </a:schemeClr>
                          </a:solidFill>
                          <a:effectLst/>
                        </a:rPr>
                        <a:t>  Procedure-related</a:t>
                      </a:r>
                      <a:br>
                        <a:rPr lang="en-US" sz="1200" dirty="0">
                          <a:solidFill>
                            <a:schemeClr val="accent6">
                              <a:lumMod val="75000"/>
                            </a:schemeClr>
                          </a:solidFill>
                          <a:effectLst/>
                        </a:rPr>
                      </a:br>
                      <a:r>
                        <a:rPr lang="en-US" sz="1200" dirty="0">
                          <a:solidFill>
                            <a:schemeClr val="accent6">
                              <a:lumMod val="75000"/>
                            </a:schemeClr>
                          </a:solidFill>
                          <a:effectLst/>
                        </a:rPr>
                        <a:t>  mortality</a:t>
                      </a:r>
                      <a:endParaRPr lang="en-US" sz="1200" b="1" dirty="0">
                        <a:solidFill>
                          <a:schemeClr val="accent6">
                            <a:lumMod val="75000"/>
                          </a:schemeClr>
                        </a:solidFill>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 (0.1%)</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3 (0.078%)</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4 (0.06%)</a:t>
                      </a:r>
                      <a:endParaRPr lang="en-US" sz="1200" b="1" dirty="0">
                        <a:solidFill>
                          <a:schemeClr val="accent6">
                            <a:lumMod val="75000"/>
                          </a:schemeClr>
                        </a:solidFill>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70840">
                <a:tc>
                  <a:txBody>
                    <a:bodyPr/>
                    <a:lstStyle/>
                    <a:p>
                      <a:r>
                        <a:rPr lang="en-US" sz="1200" dirty="0">
                          <a:solidFill>
                            <a:schemeClr val="accent6">
                              <a:lumMod val="75000"/>
                            </a:schemeClr>
                          </a:solidFill>
                          <a:effectLst/>
                        </a:rPr>
                        <a:t>  Additional</a:t>
                      </a:r>
                      <a:r>
                        <a:rPr lang="en-US" sz="1200" baseline="0" dirty="0">
                          <a:solidFill>
                            <a:schemeClr val="accent6">
                              <a:lumMod val="75000"/>
                            </a:schemeClr>
                          </a:solidFill>
                          <a:effectLst/>
                        </a:rPr>
                        <a:t> mortality</a:t>
                      </a:r>
                      <a:br>
                        <a:rPr lang="en-US" sz="1200" baseline="0" dirty="0">
                          <a:solidFill>
                            <a:schemeClr val="accent6">
                              <a:lumMod val="75000"/>
                            </a:schemeClr>
                          </a:solidFill>
                          <a:effectLst/>
                        </a:rPr>
                      </a:br>
                      <a:r>
                        <a:rPr lang="en-US" sz="1200" baseline="0" dirty="0">
                          <a:solidFill>
                            <a:schemeClr val="accent6">
                              <a:lumMod val="75000"/>
                            </a:schemeClr>
                          </a:solidFill>
                          <a:effectLst/>
                        </a:rPr>
                        <a:t>  within 7 days</a:t>
                      </a:r>
                      <a:endParaRPr lang="en-US" sz="1200" b="1" dirty="0">
                        <a:solidFill>
                          <a:schemeClr val="accent6">
                            <a:lumMod val="75000"/>
                          </a:schemeClr>
                        </a:solidFill>
                        <a:effectLst/>
                      </a:endParaRPr>
                    </a:p>
                  </a:txBody>
                  <a:tcPr marL="89724" marR="89724" anchor="ctr">
                    <a:lnL w="9525" cap="flat" cmpd="sng" algn="ctr">
                      <a:noFill/>
                      <a:prstDash val="soli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0</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 (0.17%)</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3 (0.29%)</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1 (0.026%)</a:t>
                      </a:r>
                      <a:endParaRPr lang="en-US" sz="1200" b="1" dirty="0">
                        <a:solidFill>
                          <a:schemeClr val="accent6">
                            <a:lumMod val="75000"/>
                          </a:schemeClr>
                        </a:solidFill>
                        <a:effectLst/>
                      </a:endParaRPr>
                    </a:p>
                  </a:txBody>
                  <a:tcPr marL="89724" marR="89724" anchor="ctr">
                    <a:lnL>
                      <a:noFill/>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solidFill>
                            <a:schemeClr val="accent6">
                              <a:lumMod val="75000"/>
                            </a:schemeClr>
                          </a:solidFill>
                          <a:effectLst/>
                        </a:rPr>
                        <a:t>5 (0.07%)</a:t>
                      </a:r>
                      <a:endParaRPr lang="en-US" sz="1200" b="1" dirty="0">
                        <a:solidFill>
                          <a:schemeClr val="accent6">
                            <a:lumMod val="75000"/>
                          </a:schemeClr>
                        </a:solidFill>
                        <a:effectLst/>
                      </a:endParaRPr>
                    </a:p>
                  </a:txBody>
                  <a:tcPr marL="89724" marR="89724" anchor="ctr">
                    <a:lnL>
                      <a:noFill/>
                    </a:lnL>
                    <a:lnR w="9525" cap="flat" cmpd="sng" algn="ctr">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a:xfrm>
            <a:off x="381000" y="228600"/>
            <a:ext cx="6553200" cy="838200"/>
          </a:xfrm>
        </p:spPr>
        <p:txBody>
          <a:bodyPr>
            <a:noAutofit/>
          </a:bodyPr>
          <a:lstStyle/>
          <a:p>
            <a:r>
              <a:rPr lang="en-US" sz="2400" dirty="0"/>
              <a:t>Favorable Procedural Safety Profile: </a:t>
            </a:r>
            <a:br>
              <a:rPr lang="en-US" sz="2400" dirty="0"/>
            </a:br>
            <a:r>
              <a:rPr lang="en-US" sz="2000" dirty="0"/>
              <a:t>Major Procedural Complications Across WATCHMAN Studies</a:t>
            </a:r>
          </a:p>
        </p:txBody>
      </p:sp>
      <p:sp>
        <p:nvSpPr>
          <p:cNvPr id="5" name="Rectangle 4"/>
          <p:cNvSpPr/>
          <p:nvPr/>
        </p:nvSpPr>
        <p:spPr>
          <a:xfrm>
            <a:off x="7924800" y="1447800"/>
            <a:ext cx="990600" cy="51054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
          <p:cNvSpPr txBox="1">
            <a:spLocks noChangeArrowheads="1"/>
          </p:cNvSpPr>
          <p:nvPr/>
        </p:nvSpPr>
        <p:spPr bwMode="auto">
          <a:xfrm>
            <a:off x="0" y="6477000"/>
            <a:ext cx="87495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a:solidFill>
                  <a:srgbClr val="6A737B">
                    <a:lumMod val="60000"/>
                    <a:lumOff val="40000"/>
                  </a:srgbClr>
                </a:solidFill>
              </a:rPr>
              <a:t>* The EWOLUTION Registry is a European prospective registry which reflects CE Mark indications for use which differ from the FDA indications for use.</a:t>
            </a:r>
          </a:p>
          <a:p>
            <a:pPr eaLnBrk="1" hangingPunct="1">
              <a:defRPr/>
            </a:pPr>
            <a:r>
              <a:rPr lang="en-US" altLang="en-US" sz="1000" dirty="0">
                <a:solidFill>
                  <a:srgbClr val="6A737B">
                    <a:lumMod val="60000"/>
                    <a:lumOff val="40000"/>
                  </a:srgbClr>
                </a:solidFill>
              </a:rPr>
              <a:t>Source: Reddy VY, Holmes DR, et al. JACC 2016; 69(3): 253-261.</a:t>
            </a:r>
          </a:p>
        </p:txBody>
      </p:sp>
    </p:spTree>
    <p:extLst>
      <p:ext uri="{BB962C8B-B14F-4D97-AF65-F5344CB8AC3E}">
        <p14:creationId xmlns:p14="http://schemas.microsoft.com/office/powerpoint/2010/main" val="363516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32020" y="3752830"/>
            <a:ext cx="7620000" cy="2571770"/>
            <a:chOff x="555229" y="3547711"/>
            <a:chExt cx="8171059" cy="2893440"/>
          </a:xfrm>
        </p:grpSpPr>
        <p:pic>
          <p:nvPicPr>
            <p:cNvPr id="5" name="Picture 4">
              <a:extLst>
                <a:ext uri="{FF2B5EF4-FFF2-40B4-BE49-F238E27FC236}">
                  <a16:creationId xmlns:a16="http://schemas.microsoft.com/office/drawing/2014/main" id="{EAF399DD-D429-42BD-BF19-203D05E3CF98}"/>
                </a:ext>
              </a:extLst>
            </p:cNvPr>
            <p:cNvPicPr>
              <a:picLocks noChangeAspect="1"/>
            </p:cNvPicPr>
            <p:nvPr/>
          </p:nvPicPr>
          <p:blipFill>
            <a:blip r:embed="rId3"/>
            <a:stretch>
              <a:fillRect/>
            </a:stretch>
          </p:blipFill>
          <p:spPr>
            <a:xfrm>
              <a:off x="914400" y="3581400"/>
              <a:ext cx="7498264" cy="2741696"/>
            </a:xfrm>
            <a:prstGeom prst="rect">
              <a:avLst/>
            </a:prstGeom>
            <a:ln>
              <a:noFill/>
            </a:ln>
          </p:spPr>
        </p:pic>
        <p:sp>
          <p:nvSpPr>
            <p:cNvPr id="8" name="Rounded Rectangle 7"/>
            <p:cNvSpPr/>
            <p:nvPr/>
          </p:nvSpPr>
          <p:spPr>
            <a:xfrm>
              <a:off x="555229" y="3547711"/>
              <a:ext cx="8171059" cy="2893440"/>
            </a:xfrm>
            <a:prstGeom prst="roundRect">
              <a:avLst/>
            </a:prstGeom>
            <a:solidFill>
              <a:schemeClr val="bg1">
                <a:lumMod val="75000"/>
                <a:alpha val="31000"/>
              </a:schemeClr>
            </a:solidFill>
            <a:ln w="28575">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title"/>
          </p:nvPr>
        </p:nvSpPr>
        <p:spPr>
          <a:xfrm>
            <a:off x="381000" y="228600"/>
            <a:ext cx="7162800" cy="838200"/>
          </a:xfrm>
        </p:spPr>
        <p:txBody>
          <a:bodyPr>
            <a:normAutofit/>
          </a:bodyPr>
          <a:lstStyle/>
          <a:p>
            <a:r>
              <a:rPr lang="en-US" sz="2700" dirty="0"/>
              <a:t>Real World Data: </a:t>
            </a:r>
            <a:r>
              <a:rPr lang="en-US" sz="2700" dirty="0" err="1"/>
              <a:t>NESTed</a:t>
            </a:r>
            <a:r>
              <a:rPr lang="en-US" sz="2700" dirty="0"/>
              <a:t> PAS (LAAO Registry)</a:t>
            </a:r>
            <a:br>
              <a:rPr lang="en-US" sz="3600" dirty="0"/>
            </a:br>
            <a:r>
              <a:rPr lang="en-US" sz="2200" dirty="0"/>
              <a:t>Major Procedural Complications within 7 Days</a:t>
            </a:r>
          </a:p>
        </p:txBody>
      </p:sp>
      <p:graphicFrame>
        <p:nvGraphicFramePr>
          <p:cNvPr id="6" name="Table 5">
            <a:extLst>
              <a:ext uri="{FF2B5EF4-FFF2-40B4-BE49-F238E27FC236}">
                <a16:creationId xmlns:a16="http://schemas.microsoft.com/office/drawing/2014/main" id="{A14450AC-5175-4FFA-A74C-8FB4CE809BC4}"/>
              </a:ext>
            </a:extLst>
          </p:cNvPr>
          <p:cNvGraphicFramePr>
            <a:graphicFrameLocks noGrp="1" noChangeAspect="1"/>
          </p:cNvGraphicFramePr>
          <p:nvPr>
            <p:extLst>
              <p:ext uri="{D42A27DB-BD31-4B8C-83A1-F6EECF244321}">
                <p14:modId xmlns:p14="http://schemas.microsoft.com/office/powerpoint/2010/main" val="2594267804"/>
              </p:ext>
            </p:extLst>
          </p:nvPr>
        </p:nvGraphicFramePr>
        <p:xfrm>
          <a:off x="381000" y="1524000"/>
          <a:ext cx="8537830" cy="1936687"/>
        </p:xfrm>
        <a:graphic>
          <a:graphicData uri="http://schemas.openxmlformats.org/drawingml/2006/table">
            <a:tbl>
              <a:tblPr firstRow="1" bandRow="1">
                <a:tableStyleId>{9DCAF9ED-07DC-4A11-8D7F-57B35C25682E}</a:tableStyleId>
              </a:tblPr>
              <a:tblGrid>
                <a:gridCol w="1545400">
                  <a:extLst>
                    <a:ext uri="{9D8B030D-6E8A-4147-A177-3AD203B41FA5}">
                      <a16:colId xmlns:a16="http://schemas.microsoft.com/office/drawing/2014/main" val="1703107217"/>
                    </a:ext>
                  </a:extLst>
                </a:gridCol>
                <a:gridCol w="1421193">
                  <a:extLst>
                    <a:ext uri="{9D8B030D-6E8A-4147-A177-3AD203B41FA5}">
                      <a16:colId xmlns:a16="http://schemas.microsoft.com/office/drawing/2014/main" val="2893187368"/>
                    </a:ext>
                  </a:extLst>
                </a:gridCol>
                <a:gridCol w="996125">
                  <a:extLst>
                    <a:ext uri="{9D8B030D-6E8A-4147-A177-3AD203B41FA5}">
                      <a16:colId xmlns:a16="http://schemas.microsoft.com/office/drawing/2014/main" val="1821289883"/>
                    </a:ext>
                  </a:extLst>
                </a:gridCol>
                <a:gridCol w="923925">
                  <a:extLst>
                    <a:ext uri="{9D8B030D-6E8A-4147-A177-3AD203B41FA5}">
                      <a16:colId xmlns:a16="http://schemas.microsoft.com/office/drawing/2014/main" val="2538491336"/>
                    </a:ext>
                  </a:extLst>
                </a:gridCol>
                <a:gridCol w="923925">
                  <a:extLst>
                    <a:ext uri="{9D8B030D-6E8A-4147-A177-3AD203B41FA5}">
                      <a16:colId xmlns:a16="http://schemas.microsoft.com/office/drawing/2014/main" val="1118577013"/>
                    </a:ext>
                  </a:extLst>
                </a:gridCol>
                <a:gridCol w="1374775">
                  <a:extLst>
                    <a:ext uri="{9D8B030D-6E8A-4147-A177-3AD203B41FA5}">
                      <a16:colId xmlns:a16="http://schemas.microsoft.com/office/drawing/2014/main" val="2326320661"/>
                    </a:ext>
                  </a:extLst>
                </a:gridCol>
                <a:gridCol w="1352487">
                  <a:extLst>
                    <a:ext uri="{9D8B030D-6E8A-4147-A177-3AD203B41FA5}">
                      <a16:colId xmlns:a16="http://schemas.microsoft.com/office/drawing/2014/main" val="425658129"/>
                    </a:ext>
                  </a:extLst>
                </a:gridCol>
              </a:tblGrid>
              <a:tr h="457200">
                <a:tc>
                  <a:txBody>
                    <a:bodyPr/>
                    <a:lstStyle/>
                    <a:p>
                      <a:pPr>
                        <a:lnSpc>
                          <a:spcPct val="115000"/>
                        </a:lnSpc>
                      </a:pPr>
                      <a:endParaRPr lang="en-US" sz="1600" dirty="0">
                        <a:effectLst/>
                        <a:latin typeface="Arial" panose="020B060402020202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PROTECT AF</a:t>
                      </a:r>
                    </a:p>
                    <a:p>
                      <a:pPr marL="0" marR="0" algn="ctr">
                        <a:lnSpc>
                          <a:spcPct val="115000"/>
                        </a:lnSpc>
                        <a:spcBef>
                          <a:spcPts val="0"/>
                        </a:spcBef>
                        <a:spcAft>
                          <a:spcPts val="1000"/>
                        </a:spcAft>
                      </a:pPr>
                      <a:r>
                        <a:rPr lang="en-US" sz="1400" dirty="0">
                          <a:effectLst/>
                        </a:rPr>
                        <a:t>N=707</a:t>
                      </a:r>
                      <a:endParaRPr lang="en-US" sz="1400" dirty="0">
                        <a:effectLst/>
                        <a:latin typeface="Arial" panose="020B060402020202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PREVAIL</a:t>
                      </a:r>
                    </a:p>
                    <a:p>
                      <a:pPr marL="0" marR="0" algn="ctr">
                        <a:lnSpc>
                          <a:spcPct val="115000"/>
                        </a:lnSpc>
                        <a:spcBef>
                          <a:spcPts val="0"/>
                        </a:spcBef>
                        <a:spcAft>
                          <a:spcPts val="1000"/>
                        </a:spcAft>
                      </a:pPr>
                      <a:r>
                        <a:rPr lang="en-US" sz="1400" dirty="0">
                          <a:effectLst/>
                        </a:rPr>
                        <a:t>N=407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CAP</a:t>
                      </a:r>
                    </a:p>
                    <a:p>
                      <a:pPr marL="0" marR="0" algn="ctr">
                        <a:lnSpc>
                          <a:spcPct val="115000"/>
                        </a:lnSpc>
                        <a:spcBef>
                          <a:spcPts val="0"/>
                        </a:spcBef>
                        <a:spcAft>
                          <a:spcPts val="1000"/>
                        </a:spcAft>
                      </a:pPr>
                      <a:r>
                        <a:rPr lang="en-US" sz="1400" dirty="0">
                          <a:effectLst/>
                        </a:rPr>
                        <a:t>N=566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CAP2</a:t>
                      </a:r>
                    </a:p>
                    <a:p>
                      <a:pPr marL="0" marR="0" algn="ctr">
                        <a:lnSpc>
                          <a:spcPct val="115000"/>
                        </a:lnSpc>
                        <a:spcBef>
                          <a:spcPts val="0"/>
                        </a:spcBef>
                        <a:spcAft>
                          <a:spcPts val="1000"/>
                        </a:spcAft>
                      </a:pPr>
                      <a:r>
                        <a:rPr lang="en-US" sz="1400" dirty="0">
                          <a:effectLst/>
                        </a:rPr>
                        <a:t>N-579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a:effectLst/>
                        </a:rPr>
                        <a:t>EWOLUTION</a:t>
                      </a:r>
                    </a:p>
                    <a:p>
                      <a:pPr marL="0" marR="0" algn="ctr">
                        <a:lnSpc>
                          <a:spcPct val="115000"/>
                        </a:lnSpc>
                        <a:spcBef>
                          <a:spcPts val="0"/>
                        </a:spcBef>
                        <a:spcAft>
                          <a:spcPts val="1000"/>
                        </a:spcAft>
                      </a:pPr>
                      <a:r>
                        <a:rPr lang="en-US" sz="1400" dirty="0">
                          <a:effectLst/>
                        </a:rPr>
                        <a:t>N=1014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tc>
                  <a:txBody>
                    <a:bodyPr/>
                    <a:lstStyle/>
                    <a:p>
                      <a:pPr marL="0" marR="0" algn="ctr">
                        <a:lnSpc>
                          <a:spcPct val="115000"/>
                        </a:lnSpc>
                        <a:spcBef>
                          <a:spcPts val="0"/>
                        </a:spcBef>
                        <a:spcAft>
                          <a:spcPts val="1000"/>
                        </a:spcAft>
                      </a:pPr>
                      <a:r>
                        <a:rPr lang="en-US" sz="1400" dirty="0" err="1">
                          <a:effectLst/>
                        </a:rPr>
                        <a:t>NESTed</a:t>
                      </a:r>
                      <a:r>
                        <a:rPr lang="en-US" sz="1400" dirty="0">
                          <a:effectLst/>
                        </a:rPr>
                        <a:t> PAS</a:t>
                      </a:r>
                    </a:p>
                    <a:p>
                      <a:pPr marL="0" marR="0" algn="ctr">
                        <a:lnSpc>
                          <a:spcPct val="115000"/>
                        </a:lnSpc>
                        <a:spcBef>
                          <a:spcPts val="0"/>
                        </a:spcBef>
                        <a:spcAft>
                          <a:spcPts val="1000"/>
                        </a:spcAft>
                      </a:pPr>
                      <a:r>
                        <a:rPr lang="en-US" sz="1400" dirty="0">
                          <a:effectLst/>
                        </a:rPr>
                        <a:t>N=979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b"/>
                </a:tc>
                <a:extLst>
                  <a:ext uri="{0D108BD9-81ED-4DB2-BD59-A6C34878D82A}">
                    <a16:rowId xmlns:a16="http://schemas.microsoft.com/office/drawing/2014/main" val="678153922"/>
                  </a:ext>
                </a:extLst>
              </a:tr>
              <a:tr h="234048">
                <a:tc>
                  <a:txBody>
                    <a:bodyPr/>
                    <a:lstStyle/>
                    <a:p>
                      <a:pPr marL="0" marR="0">
                        <a:lnSpc>
                          <a:spcPct val="115000"/>
                        </a:lnSpc>
                        <a:spcBef>
                          <a:spcPts val="0"/>
                        </a:spcBef>
                        <a:spcAft>
                          <a:spcPts val="1000"/>
                        </a:spcAft>
                      </a:pPr>
                      <a:r>
                        <a:rPr lang="en-US" sz="1600" dirty="0">
                          <a:effectLst/>
                        </a:rPr>
                        <a:t>Age (</a:t>
                      </a:r>
                      <a:r>
                        <a:rPr lang="en-US" sz="1600" dirty="0" err="1">
                          <a:effectLst/>
                        </a:rPr>
                        <a:t>yrs</a:t>
                      </a:r>
                      <a:r>
                        <a:rPr lang="en-US" sz="1600" dirty="0">
                          <a:effectLst/>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72±8.9</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74.3±7.4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74.0±8.3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75.3±8.0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73±9</a:t>
                      </a:r>
                      <a:endParaRPr lang="en-US" sz="1600" dirty="0">
                        <a:effectLst/>
                        <a:latin typeface="Arial" panose="020B060402020202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b="1" dirty="0">
                          <a:effectLst/>
                        </a:rPr>
                        <a:t>76.6±8.1</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val="751845033"/>
                  </a:ext>
                </a:extLst>
              </a:tr>
              <a:tr h="223002">
                <a:tc>
                  <a:txBody>
                    <a:bodyPr/>
                    <a:lstStyle/>
                    <a:p>
                      <a:pPr marL="0" marR="0">
                        <a:lnSpc>
                          <a:spcPct val="115000"/>
                        </a:lnSpc>
                        <a:spcBef>
                          <a:spcPts val="0"/>
                        </a:spcBef>
                        <a:spcAft>
                          <a:spcPts val="1000"/>
                        </a:spcAft>
                      </a:pPr>
                      <a:r>
                        <a:rPr lang="en-US" sz="1600" dirty="0">
                          <a:effectLst/>
                        </a:rPr>
                        <a:t>Male</a:t>
                      </a:r>
                      <a:r>
                        <a:rPr lang="en-US" sz="1600" baseline="0" dirty="0">
                          <a:effectLst/>
                        </a:rPr>
                        <a:t> </a:t>
                      </a:r>
                      <a:r>
                        <a:rPr lang="en-US" sz="1600" dirty="0">
                          <a:effectLst/>
                        </a:rPr>
                        <a: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70.3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70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65.5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61.0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59.9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b="1" dirty="0">
                          <a:effectLst/>
                        </a:rPr>
                        <a:t>61.3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val="2075922882"/>
                  </a:ext>
                </a:extLst>
              </a:tr>
              <a:tr h="223002">
                <a:tc>
                  <a:txBody>
                    <a:bodyPr/>
                    <a:lstStyle/>
                    <a:p>
                      <a:pPr marL="0" marR="0" algn="l">
                        <a:lnSpc>
                          <a:spcPct val="115000"/>
                        </a:lnSpc>
                        <a:spcBef>
                          <a:spcPts val="0"/>
                        </a:spcBef>
                        <a:spcAft>
                          <a:spcPts val="1000"/>
                        </a:spcAft>
                      </a:pPr>
                      <a:r>
                        <a:rPr lang="en-US" sz="1600" dirty="0">
                          <a:effectLst/>
                        </a:rPr>
                        <a:t>CHA</a:t>
                      </a:r>
                      <a:r>
                        <a:rPr lang="en-US" sz="1600" baseline="0" dirty="0">
                          <a:effectLst/>
                        </a:rPr>
                        <a:t>DS</a:t>
                      </a:r>
                      <a:r>
                        <a:rPr lang="en-US" sz="1600" baseline="-25000" dirty="0">
                          <a:effectLst/>
                        </a:rPr>
                        <a:t>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38100" marT="9525" marB="0" anchor="ctr"/>
                </a:tc>
                <a:tc>
                  <a:txBody>
                    <a:bodyPr/>
                    <a:lstStyle/>
                    <a:p>
                      <a:pPr marL="0" marR="0" algn="ctr">
                        <a:lnSpc>
                          <a:spcPct val="115000"/>
                        </a:lnSpc>
                        <a:spcBef>
                          <a:spcPts val="0"/>
                        </a:spcBef>
                        <a:spcAft>
                          <a:spcPts val="1000"/>
                        </a:spcAft>
                      </a:pPr>
                      <a:r>
                        <a:rPr lang="nl-BE" sz="1600">
                          <a:effectLst/>
                        </a:rPr>
                        <a:t>2.2 ± 1.2</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2.4 ± 1.2</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dirty="0">
                          <a:effectLst/>
                        </a:rPr>
                        <a:t>2.6 ± 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dirty="0">
                          <a:effectLst/>
                        </a:rPr>
                        <a:t>2.7 ± 1.1</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dirty="0">
                          <a:effectLst/>
                        </a:rPr>
                        <a:t>2.8 ± 1.3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b="1" dirty="0">
                          <a:effectLst/>
                        </a:rPr>
                        <a:t>3.2 ± 1.3</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val="3845783235"/>
                  </a:ext>
                </a:extLst>
              </a:tr>
              <a:tr h="223002">
                <a:tc>
                  <a:txBody>
                    <a:bodyPr/>
                    <a:lstStyle/>
                    <a:p>
                      <a:pPr marL="0" marR="0" algn="l">
                        <a:lnSpc>
                          <a:spcPct val="115000"/>
                        </a:lnSpc>
                        <a:spcBef>
                          <a:spcPts val="0"/>
                        </a:spcBef>
                        <a:spcAft>
                          <a:spcPts val="1000"/>
                        </a:spcAft>
                      </a:pPr>
                      <a:r>
                        <a:rPr lang="nl-BE" sz="1600" dirty="0">
                          <a:effectLst/>
                        </a:rPr>
                        <a:t>CHA</a:t>
                      </a:r>
                      <a:r>
                        <a:rPr lang="nl-BE" sz="1600" baseline="-25000" dirty="0">
                          <a:effectLst/>
                        </a:rPr>
                        <a:t>2</a:t>
                      </a:r>
                      <a:r>
                        <a:rPr lang="nl-BE" sz="1600" dirty="0">
                          <a:effectLst/>
                        </a:rPr>
                        <a:t>DS</a:t>
                      </a:r>
                      <a:r>
                        <a:rPr lang="nl-BE" sz="1600" baseline="-25000" dirty="0">
                          <a:effectLst/>
                        </a:rPr>
                        <a:t>2</a:t>
                      </a:r>
                      <a:r>
                        <a:rPr lang="nl-BE" sz="1600" dirty="0">
                          <a:effectLst/>
                        </a:rPr>
                        <a:t>-VASc</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38100" marT="9525" marB="0" anchor="ctr"/>
                </a:tc>
                <a:tc>
                  <a:txBody>
                    <a:bodyPr/>
                    <a:lstStyle/>
                    <a:p>
                      <a:pPr marL="0" marR="0" algn="ctr">
                        <a:lnSpc>
                          <a:spcPct val="115000"/>
                        </a:lnSpc>
                        <a:spcBef>
                          <a:spcPts val="0"/>
                        </a:spcBef>
                        <a:spcAft>
                          <a:spcPts val="1000"/>
                        </a:spcAft>
                      </a:pPr>
                      <a:r>
                        <a:rPr lang="nl-BE" sz="1600">
                          <a:effectLst/>
                        </a:rPr>
                        <a:t>3.4 ± 1.5</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3.9 ± 1.5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4.0 ± 1.1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4.5 ± 1.3</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a:effectLst/>
                        </a:rPr>
                        <a:t>4.5 ± 1.6</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b="1" dirty="0">
                          <a:effectLst/>
                        </a:rPr>
                        <a:t>5.0 ± 1.4</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val="2721223372"/>
                  </a:ext>
                </a:extLst>
              </a:tr>
              <a:tr h="223002">
                <a:tc>
                  <a:txBody>
                    <a:bodyPr/>
                    <a:lstStyle/>
                    <a:p>
                      <a:pPr marL="0" marR="0" algn="l">
                        <a:lnSpc>
                          <a:spcPct val="115000"/>
                        </a:lnSpc>
                        <a:spcBef>
                          <a:spcPts val="0"/>
                        </a:spcBef>
                        <a:spcAft>
                          <a:spcPts val="1000"/>
                        </a:spcAft>
                      </a:pPr>
                      <a:r>
                        <a:rPr lang="en-US" sz="1600" dirty="0">
                          <a:effectLst/>
                        </a:rPr>
                        <a:t>HAS-BLED</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0" marR="38100" marT="9525" marB="0" anchor="ctr"/>
                </a:tc>
                <a:tc>
                  <a:txBody>
                    <a:bodyPr/>
                    <a:lstStyle/>
                    <a:p>
                      <a:pPr marL="0" marR="0" algn="ctr">
                        <a:lnSpc>
                          <a:spcPct val="115000"/>
                        </a:lnSpc>
                        <a:spcBef>
                          <a:spcPts val="0"/>
                        </a:spcBef>
                        <a:spcAft>
                          <a:spcPts val="1000"/>
                        </a:spcAft>
                      </a:pPr>
                      <a:r>
                        <a:rPr lang="en-US" sz="1600" dirty="0">
                          <a:effectLst/>
                        </a:rPr>
                        <a:t>n/a</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n/a</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en-US" sz="1600" dirty="0">
                          <a:effectLst/>
                        </a:rPr>
                        <a:t>n/a</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dirty="0">
                          <a:effectLst/>
                        </a:rPr>
                        <a:t>2.4 ± 1.2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tc>
                  <a:txBody>
                    <a:bodyPr/>
                    <a:lstStyle/>
                    <a:p>
                      <a:pPr marL="0" marR="0" algn="ctr">
                        <a:lnSpc>
                          <a:spcPct val="115000"/>
                        </a:lnSpc>
                        <a:spcBef>
                          <a:spcPts val="0"/>
                        </a:spcBef>
                        <a:spcAft>
                          <a:spcPts val="1000"/>
                        </a:spcAft>
                      </a:pPr>
                      <a:r>
                        <a:rPr lang="nl-BE" sz="1600" b="1" dirty="0">
                          <a:effectLst/>
                        </a:rPr>
                        <a:t>2.7 ± 1.0</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9525" marB="0" anchor="ctr"/>
                </a:tc>
                <a:extLst>
                  <a:ext uri="{0D108BD9-81ED-4DB2-BD59-A6C34878D82A}">
                    <a16:rowId xmlns:a16="http://schemas.microsoft.com/office/drawing/2014/main" val="624694740"/>
                  </a:ext>
                </a:extLst>
              </a:tr>
            </a:tbl>
          </a:graphicData>
        </a:graphic>
      </p:graphicFrame>
      <p:sp>
        <p:nvSpPr>
          <p:cNvPr id="7" name="Rectangle 6"/>
          <p:cNvSpPr/>
          <p:nvPr/>
        </p:nvSpPr>
        <p:spPr>
          <a:xfrm>
            <a:off x="0" y="6320135"/>
            <a:ext cx="9144000" cy="430887"/>
          </a:xfrm>
          <a:prstGeom prst="rect">
            <a:avLst/>
          </a:prstGeom>
        </p:spPr>
        <p:txBody>
          <a:bodyPr wrap="square">
            <a:spAutoFit/>
          </a:bodyPr>
          <a:lstStyle/>
          <a:p>
            <a:pPr algn="ctr">
              <a:spcBef>
                <a:spcPct val="0"/>
              </a:spcBef>
            </a:pPr>
            <a:r>
              <a:rPr lang="en-US" altLang="en-US" sz="1100" b="1" dirty="0">
                <a:solidFill>
                  <a:srgbClr val="00467F"/>
                </a:solidFill>
                <a:cs typeface="Times New Roman" panose="02020603050405020304" pitchFamily="18" charset="0"/>
              </a:rPr>
              <a:t>Primary composite safety endpoint:  </a:t>
            </a:r>
            <a:r>
              <a:rPr lang="en-US" altLang="en-US" sz="1100" dirty="0">
                <a:solidFill>
                  <a:srgbClr val="00467F"/>
                </a:solidFill>
                <a:cs typeface="Times New Roman" panose="02020603050405020304" pitchFamily="18" charset="0"/>
              </a:rPr>
              <a:t>death, ischemic stroke, systemic embolism, or device/procedure-related events necessitating cardiac surgery or major endovascular intervention within either 7-days post-implant or hospital discharge, whichever occurred later.</a:t>
            </a:r>
          </a:p>
        </p:txBody>
      </p:sp>
      <p:sp>
        <p:nvSpPr>
          <p:cNvPr id="9" name="TextBox 8"/>
          <p:cNvSpPr txBox="1"/>
          <p:nvPr/>
        </p:nvSpPr>
        <p:spPr>
          <a:xfrm>
            <a:off x="0" y="6699706"/>
            <a:ext cx="6324600" cy="338554"/>
          </a:xfrm>
          <a:prstGeom prst="rect">
            <a:avLst/>
          </a:prstGeom>
          <a:noFill/>
        </p:spPr>
        <p:txBody>
          <a:bodyPr wrap="square" rtlCol="0">
            <a:spAutoFit/>
          </a:bodyPr>
          <a:lstStyle/>
          <a:p>
            <a:r>
              <a:rPr lang="en-US" sz="800" dirty="0" err="1">
                <a:solidFill>
                  <a:srgbClr val="6A737B">
                    <a:lumMod val="60000"/>
                    <a:lumOff val="40000"/>
                  </a:srgbClr>
                </a:solidFill>
              </a:rPr>
              <a:t>Varosy</a:t>
            </a:r>
            <a:r>
              <a:rPr lang="en-US" sz="800" dirty="0">
                <a:solidFill>
                  <a:srgbClr val="6A737B">
                    <a:lumMod val="60000"/>
                    <a:lumOff val="40000"/>
                  </a:srgbClr>
                </a:solidFill>
              </a:rPr>
              <a:t> P et al. JACC 2018; 71</a:t>
            </a:r>
            <a:r>
              <a:rPr lang="en-US" altLang="en-US" sz="800" dirty="0">
                <a:solidFill>
                  <a:srgbClr val="6A737B">
                    <a:lumMod val="60000"/>
                    <a:lumOff val="40000"/>
                  </a:srgbClr>
                </a:solidFill>
              </a:rPr>
              <a:t>(11): A320.</a:t>
            </a:r>
          </a:p>
          <a:p>
            <a:endParaRPr lang="en-US" sz="800" i="1" dirty="0">
              <a:solidFill>
                <a:srgbClr val="6A737B">
                  <a:lumMod val="60000"/>
                  <a:lumOff val="40000"/>
                </a:srgbClr>
              </a:solidFill>
            </a:endParaRPr>
          </a:p>
        </p:txBody>
      </p:sp>
    </p:spTree>
    <p:extLst>
      <p:ext uri="{BB962C8B-B14F-4D97-AF65-F5344CB8AC3E}">
        <p14:creationId xmlns:p14="http://schemas.microsoft.com/office/powerpoint/2010/main" val="335998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0"/>
            <a:ext cx="7391400" cy="1219200"/>
          </a:xfrm>
        </p:spPr>
        <p:txBody>
          <a:bodyPr/>
          <a:lstStyle/>
          <a:p>
            <a:r>
              <a:rPr lang="en-US" dirty="0"/>
              <a:t>WATCHMAN Clinical Data</a:t>
            </a:r>
          </a:p>
        </p:txBody>
      </p:sp>
      <p:sp>
        <p:nvSpPr>
          <p:cNvPr id="2" name="Text Placeholder 1"/>
          <p:cNvSpPr>
            <a:spLocks noGrp="1"/>
          </p:cNvSpPr>
          <p:nvPr>
            <p:ph type="body" sz="quarter" idx="11"/>
          </p:nvPr>
        </p:nvSpPr>
        <p:spPr>
          <a:xfrm>
            <a:off x="1371600" y="3657600"/>
            <a:ext cx="6400800" cy="685800"/>
          </a:xfrm>
        </p:spPr>
        <p:txBody>
          <a:bodyPr/>
          <a:lstStyle/>
          <a:p>
            <a:r>
              <a:rPr lang="en-US" sz="2400" b="1" dirty="0"/>
              <a:t>Stroke Risk and Bleeding Reduction</a:t>
            </a:r>
          </a:p>
        </p:txBody>
      </p:sp>
    </p:spTree>
    <p:extLst>
      <p:ext uri="{BB962C8B-B14F-4D97-AF65-F5344CB8AC3E}">
        <p14:creationId xmlns:p14="http://schemas.microsoft.com/office/powerpoint/2010/main" val="250888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38200"/>
          </a:xfrm>
        </p:spPr>
        <p:txBody>
          <a:bodyPr>
            <a:noAutofit/>
          </a:bodyPr>
          <a:lstStyle/>
          <a:p>
            <a:r>
              <a:rPr lang="en-US" sz="2400" dirty="0"/>
              <a:t>2014 ACC/AHA/HRS Treatment Guidelines to Prevent Thromboembolism in Patients with AF</a:t>
            </a:r>
          </a:p>
        </p:txBody>
      </p:sp>
      <p:sp>
        <p:nvSpPr>
          <p:cNvPr id="3" name="Content Placeholder 2"/>
          <p:cNvSpPr>
            <a:spLocks noGrp="1"/>
          </p:cNvSpPr>
          <p:nvPr>
            <p:ph sz="half" idx="1"/>
          </p:nvPr>
        </p:nvSpPr>
        <p:spPr>
          <a:xfrm>
            <a:off x="274320" y="1752600"/>
            <a:ext cx="5834987" cy="4956048"/>
          </a:xfrm>
        </p:spPr>
        <p:txBody>
          <a:bodyPr>
            <a:normAutofit/>
          </a:bodyPr>
          <a:lstStyle/>
          <a:p>
            <a:r>
              <a:rPr lang="en-US" sz="1800" b="1" dirty="0"/>
              <a:t>Assess stroke risk with CHA</a:t>
            </a:r>
            <a:r>
              <a:rPr lang="en-US" sz="1800" b="1" baseline="-25000" dirty="0"/>
              <a:t>2</a:t>
            </a:r>
            <a:r>
              <a:rPr lang="en-US" sz="1800" b="1" dirty="0"/>
              <a:t>DS</a:t>
            </a:r>
            <a:r>
              <a:rPr lang="en-US" sz="1800" b="1" baseline="-25000" dirty="0"/>
              <a:t>2</a:t>
            </a:r>
            <a:r>
              <a:rPr lang="en-US" sz="1800" b="1" dirty="0"/>
              <a:t>-VASc score</a:t>
            </a:r>
          </a:p>
          <a:p>
            <a:endParaRPr lang="en-US" sz="1600" dirty="0"/>
          </a:p>
          <a:p>
            <a:pPr lvl="1"/>
            <a:r>
              <a:rPr lang="en-US" dirty="0"/>
              <a:t>Score 1: Annual stroke risk 1%,                                     oral anticoagulants or aspirin </a:t>
            </a:r>
            <a:r>
              <a:rPr lang="en-US" u="sng" dirty="0"/>
              <a:t>may be considered</a:t>
            </a:r>
          </a:p>
          <a:p>
            <a:pPr lvl="1"/>
            <a:r>
              <a:rPr lang="en-US" dirty="0"/>
              <a:t>Score ≥2: Annual stroke risk 2%-15%,                               oral anticoagulants </a:t>
            </a:r>
            <a:r>
              <a:rPr lang="en-US" u="sng" dirty="0"/>
              <a:t>are recommended</a:t>
            </a:r>
          </a:p>
          <a:p>
            <a:pPr lvl="1"/>
            <a:endParaRPr lang="en-US" sz="1600" b="1" dirty="0"/>
          </a:p>
          <a:p>
            <a:r>
              <a:rPr lang="en-US" sz="1800" b="1" dirty="0"/>
              <a:t>Balance benefit vs. bleeding risk</a:t>
            </a:r>
          </a:p>
          <a:p>
            <a:endParaRPr lang="en-US" sz="1800" dirty="0"/>
          </a:p>
        </p:txBody>
      </p:sp>
      <p:sp>
        <p:nvSpPr>
          <p:cNvPr id="4" name="TextBox 3"/>
          <p:cNvSpPr txBox="1"/>
          <p:nvPr/>
        </p:nvSpPr>
        <p:spPr>
          <a:xfrm>
            <a:off x="5919716" y="3911365"/>
            <a:ext cx="2917209" cy="461665"/>
          </a:xfrm>
          <a:prstGeom prst="rect">
            <a:avLst/>
          </a:prstGeom>
          <a:noFill/>
        </p:spPr>
        <p:txBody>
          <a:bodyPr wrap="square" rtlCol="0">
            <a:spAutoFit/>
          </a:bodyPr>
          <a:lstStyle/>
          <a:p>
            <a:pPr algn="r"/>
            <a:r>
              <a:rPr lang="en-US" sz="1200" dirty="0">
                <a:solidFill>
                  <a:srgbClr val="00467F"/>
                </a:solidFill>
                <a:latin typeface="ITC Officina Serif"/>
              </a:rPr>
              <a:t>2014 AHA/ACC/HRS Guideline for the Management of Patients with AF </a:t>
            </a:r>
          </a:p>
        </p:txBody>
      </p:sp>
      <p:grpSp>
        <p:nvGrpSpPr>
          <p:cNvPr id="6" name="Group 5"/>
          <p:cNvGrpSpPr/>
          <p:nvPr/>
        </p:nvGrpSpPr>
        <p:grpSpPr>
          <a:xfrm>
            <a:off x="6072116" y="1858430"/>
            <a:ext cx="2788693" cy="2038782"/>
            <a:chOff x="-1981200" y="3200400"/>
            <a:chExt cx="3575304" cy="2743200"/>
          </a:xfrm>
        </p:grpSpPr>
        <p:sp>
          <p:nvSpPr>
            <p:cNvPr id="5" name="Flowchart: Multidocument 4"/>
            <p:cNvSpPr/>
            <p:nvPr/>
          </p:nvSpPr>
          <p:spPr>
            <a:xfrm>
              <a:off x="-1981200" y="3200400"/>
              <a:ext cx="3575304" cy="2743200"/>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4139" y="3782199"/>
              <a:ext cx="3060014" cy="170420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8" name="Rectangle 7"/>
          <p:cNvSpPr/>
          <p:nvPr/>
        </p:nvSpPr>
        <p:spPr>
          <a:xfrm>
            <a:off x="13448" y="6656204"/>
            <a:ext cx="8978151" cy="215444"/>
          </a:xfrm>
          <a:prstGeom prst="rect">
            <a:avLst/>
          </a:prstGeom>
        </p:spPr>
        <p:txBody>
          <a:bodyPr wrap="square">
            <a:spAutoFit/>
          </a:bodyPr>
          <a:lstStyle/>
          <a:p>
            <a:r>
              <a:rPr lang="en-US" sz="800" dirty="0">
                <a:solidFill>
                  <a:srgbClr val="6A737B"/>
                </a:solidFill>
                <a:latin typeface="ITC Officina Serif"/>
              </a:rPr>
              <a:t>January, CT. et al. </a:t>
            </a:r>
            <a:r>
              <a:rPr lang="en-US" sz="800" dirty="0">
                <a:solidFill>
                  <a:srgbClr val="6A737B"/>
                </a:solidFill>
              </a:rPr>
              <a:t>2014 AHA/ACC/HRS Guideline for the Management of Patients With Atrial Fibrillation. JACC. 2014; </a:t>
            </a:r>
            <a:r>
              <a:rPr lang="en-US" sz="800" dirty="0" err="1">
                <a:solidFill>
                  <a:srgbClr val="6A737B"/>
                </a:solidFill>
              </a:rPr>
              <a:t>doi</a:t>
            </a:r>
            <a:r>
              <a:rPr lang="en-US" sz="800" dirty="0">
                <a:solidFill>
                  <a:srgbClr val="6A737B"/>
                </a:solidFill>
              </a:rPr>
              <a:t>: 10.1016/j.jacc.2014.03.022</a:t>
            </a:r>
            <a:endParaRPr lang="en-US" sz="800" dirty="0">
              <a:solidFill>
                <a:srgbClr val="6A737B"/>
              </a:solidFill>
              <a:latin typeface="ITC Officina Serif"/>
            </a:endParaRPr>
          </a:p>
        </p:txBody>
      </p:sp>
      <p:graphicFrame>
        <p:nvGraphicFramePr>
          <p:cNvPr id="7" name="Table 6"/>
          <p:cNvGraphicFramePr>
            <a:graphicFrameLocks noGrp="1"/>
          </p:cNvGraphicFramePr>
          <p:nvPr>
            <p:extLst>
              <p:ext uri="{D42A27DB-BD31-4B8C-83A1-F6EECF244321}">
                <p14:modId xmlns:p14="http://schemas.microsoft.com/office/powerpoint/2010/main" val="2859250803"/>
              </p:ext>
            </p:extLst>
          </p:nvPr>
        </p:nvGraphicFramePr>
        <p:xfrm>
          <a:off x="753555" y="4770120"/>
          <a:ext cx="7704645" cy="1630680"/>
        </p:xfrm>
        <a:graphic>
          <a:graphicData uri="http://schemas.openxmlformats.org/drawingml/2006/table">
            <a:tbl>
              <a:tblPr firstRow="1">
                <a:tableStyleId>{9DCAF9ED-07DC-4A11-8D7F-57B35C25682E}</a:tableStyleId>
              </a:tblPr>
              <a:tblGrid>
                <a:gridCol w="2655125">
                  <a:extLst>
                    <a:ext uri="{9D8B030D-6E8A-4147-A177-3AD203B41FA5}">
                      <a16:colId xmlns:a16="http://schemas.microsoft.com/office/drawing/2014/main" val="20000"/>
                    </a:ext>
                  </a:extLst>
                </a:gridCol>
                <a:gridCol w="5049520">
                  <a:extLst>
                    <a:ext uri="{9D8B030D-6E8A-4147-A177-3AD203B41FA5}">
                      <a16:colId xmlns:a16="http://schemas.microsoft.com/office/drawing/2014/main" val="20001"/>
                    </a:ext>
                  </a:extLst>
                </a:gridCol>
              </a:tblGrid>
              <a:tr h="370840">
                <a:tc>
                  <a:txBody>
                    <a:bodyPr/>
                    <a:lstStyle/>
                    <a:p>
                      <a:pPr algn="ctr"/>
                      <a:r>
                        <a:rPr lang="en-US" dirty="0"/>
                        <a:t>CHA</a:t>
                      </a:r>
                      <a:r>
                        <a:rPr lang="en-US" baseline="-25000" dirty="0"/>
                        <a:t>2</a:t>
                      </a:r>
                      <a:r>
                        <a:rPr lang="en-US" dirty="0"/>
                        <a:t>DS</a:t>
                      </a:r>
                      <a:r>
                        <a:rPr lang="en-US" baseline="-25000" dirty="0"/>
                        <a:t>2</a:t>
                      </a:r>
                      <a:r>
                        <a:rPr lang="en-US" dirty="0"/>
                        <a:t> </a:t>
                      </a:r>
                      <a:r>
                        <a:rPr lang="en-US" dirty="0" err="1"/>
                        <a:t>VASc</a:t>
                      </a:r>
                      <a:r>
                        <a:rPr lang="en-US" dirty="0"/>
                        <a:t> Score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dirty="0"/>
                        <a:t>Recommendation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b="1" dirty="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ctr"/>
                      <a:r>
                        <a:rPr lang="en-US" sz="1400" dirty="0"/>
                        <a:t>No anticoagulant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b="1" dirty="0"/>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ctr"/>
                      <a:r>
                        <a:rPr lang="en-US" sz="1400" dirty="0"/>
                        <a:t>Aspirin</a:t>
                      </a:r>
                      <a:r>
                        <a:rPr lang="en-US" sz="1400" baseline="0" dirty="0"/>
                        <a:t> (81-325 mg daily) or warfarin (INR 2-3)</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b="1" dirty="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lumMod val="95000"/>
                      </a:schemeClr>
                    </a:solidFill>
                  </a:tcPr>
                </a:tc>
                <a:tc>
                  <a:txBody>
                    <a:bodyPr/>
                    <a:lstStyle/>
                    <a:p>
                      <a:pPr algn="ctr"/>
                      <a:r>
                        <a:rPr lang="en-US" sz="1400" dirty="0"/>
                        <a:t>Oral anticoagulants are recommended (warfarin (INR 2-3), </a:t>
                      </a:r>
                      <a:r>
                        <a:rPr lang="en-US" sz="1400" dirty="0" err="1"/>
                        <a:t>dabigatran</a:t>
                      </a:r>
                      <a:r>
                        <a:rPr lang="en-US" sz="1400" dirty="0"/>
                        <a:t>, </a:t>
                      </a:r>
                      <a:r>
                        <a:rPr lang="en-US" sz="1400" dirty="0" err="1"/>
                        <a:t>rivaroxaban</a:t>
                      </a:r>
                      <a:r>
                        <a:rPr lang="en-US" sz="1400" dirty="0"/>
                        <a:t> or </a:t>
                      </a:r>
                      <a:r>
                        <a:rPr lang="en-US" sz="1400" dirty="0" err="1"/>
                        <a:t>apixaban</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0008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Patient Level Meta-Analysis</a:t>
            </a:r>
            <a:br>
              <a:rPr lang="en-US" dirty="0"/>
            </a:br>
            <a:r>
              <a:rPr lang="en-US" dirty="0"/>
              <a:t>PROTECT AF, PREVAIL 5 Years</a:t>
            </a:r>
          </a:p>
        </p:txBody>
      </p:sp>
      <p:graphicFrame>
        <p:nvGraphicFramePr>
          <p:cNvPr id="13" name="Content Placeholder 15"/>
          <p:cNvGraphicFramePr>
            <a:graphicFrameLocks/>
          </p:cNvGraphicFramePr>
          <p:nvPr>
            <p:extLst>
              <p:ext uri="{D42A27DB-BD31-4B8C-83A1-F6EECF244321}">
                <p14:modId xmlns:p14="http://schemas.microsoft.com/office/powerpoint/2010/main" val="1872929696"/>
              </p:ext>
            </p:extLst>
          </p:nvPr>
        </p:nvGraphicFramePr>
        <p:xfrm>
          <a:off x="152400" y="1295400"/>
          <a:ext cx="8503920" cy="4919785"/>
        </p:xfrm>
        <a:graphic>
          <a:graphicData uri="http://schemas.openxmlformats.org/drawingml/2006/table">
            <a:tbl>
              <a:tblPr firstRow="1" bandRow="1">
                <a:tableStyleId>{5C22544A-7EE6-4342-B048-85BDC9FD1C3A}</a:tableStyleId>
              </a:tblPr>
              <a:tblGrid>
                <a:gridCol w="646747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122045">
                  <a:extLst>
                    <a:ext uri="{9D8B030D-6E8A-4147-A177-3AD203B41FA5}">
                      <a16:colId xmlns:a16="http://schemas.microsoft.com/office/drawing/2014/main" val="20002"/>
                    </a:ext>
                  </a:extLst>
                </a:gridCol>
              </a:tblGrid>
              <a:tr h="332740">
                <a:tc>
                  <a:txBody>
                    <a:bodyPr/>
                    <a:lstStyle/>
                    <a:p>
                      <a:pPr algn="l"/>
                      <a:endParaRPr lang="en-US" sz="1600" b="1" baseline="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b="1" baseline="0" dirty="0"/>
                        <a:t>HR</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1600" b="1" baseline="0" dirty="0"/>
                        <a:t>p-value</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00701">
                <a:tc>
                  <a:txBody>
                    <a:bodyPr/>
                    <a:lstStyle/>
                    <a:p>
                      <a:pPr algn="l" fontAlgn="b"/>
                      <a:r>
                        <a:rPr lang="en-US" sz="1200" b="1" i="0" u="none" strike="noStrike" dirty="0">
                          <a:solidFill>
                            <a:schemeClr val="tx1"/>
                          </a:solidFill>
                          <a:effectLst/>
                          <a:latin typeface="+mn-lt"/>
                        </a:rPr>
                        <a:t>Efficacy</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0.82</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0.3</a:t>
                      </a:r>
                    </a:p>
                  </a:txBody>
                  <a:tcPr marL="7620" marR="7620" marT="762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0701">
                <a:tc>
                  <a:txBody>
                    <a:bodyPr/>
                    <a:lstStyle/>
                    <a:p>
                      <a:pPr marL="274320" lvl="1" algn="l" fontAlgn="b"/>
                      <a:r>
                        <a:rPr lang="en-US" sz="1200" b="1" i="0" u="none" strike="noStrike" dirty="0">
                          <a:solidFill>
                            <a:schemeClr val="tx1"/>
                          </a:solidFill>
                          <a:effectLst/>
                          <a:latin typeface="+mn-lt"/>
                        </a:rPr>
                        <a:t>All stroke or SE</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0.96</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0.9</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701">
                <a:tc>
                  <a:txBody>
                    <a:bodyPr/>
                    <a:lstStyle/>
                    <a:p>
                      <a:pPr marL="457200" lvl="1" indent="0" algn="l" fontAlgn="b"/>
                      <a:r>
                        <a:rPr lang="en-US" sz="1200" b="1" i="0" u="none" strike="noStrike" dirty="0">
                          <a:solidFill>
                            <a:schemeClr val="tx1"/>
                          </a:solidFill>
                          <a:effectLst/>
                          <a:latin typeface="+mn-lt"/>
                        </a:rPr>
                        <a:t>Ischemic stroke or SE</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1.7</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0.08</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0701">
                <a:tc>
                  <a:txBody>
                    <a:bodyPr/>
                    <a:lstStyle/>
                    <a:p>
                      <a:pPr marL="457200" lvl="1" indent="0" algn="l" fontAlgn="b"/>
                      <a:r>
                        <a:rPr lang="en-US" sz="1200" b="1" i="0" u="none" strike="noStrike" dirty="0">
                          <a:solidFill>
                            <a:schemeClr val="tx1"/>
                          </a:solidFill>
                          <a:effectLst/>
                          <a:latin typeface="+mn-lt"/>
                        </a:rPr>
                        <a:t>Hemorrhagic stroke</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0.2</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0.0022</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0701">
                <a:tc>
                  <a:txBody>
                    <a:bodyPr/>
                    <a:lstStyle/>
                    <a:p>
                      <a:pPr marL="457200" lvl="1" indent="0" algn="l" fontAlgn="b"/>
                      <a:r>
                        <a:rPr lang="en-US" sz="1200" b="1" i="0" u="none" strike="noStrike" dirty="0">
                          <a:solidFill>
                            <a:schemeClr val="tx1"/>
                          </a:solidFill>
                          <a:effectLst/>
                          <a:latin typeface="+mn-lt"/>
                        </a:rPr>
                        <a:t>Ischemic stroke or SE</a:t>
                      </a:r>
                      <a:r>
                        <a:rPr lang="en-US" sz="1200" b="1" i="0" u="none" strike="noStrike" baseline="0" dirty="0">
                          <a:solidFill>
                            <a:schemeClr val="tx1"/>
                          </a:solidFill>
                          <a:effectLst/>
                          <a:latin typeface="+mn-lt"/>
                        </a:rPr>
                        <a:t> </a:t>
                      </a:r>
                      <a:r>
                        <a:rPr lang="en-US" sz="1200" b="1" i="0" u="none" strike="noStrike" dirty="0">
                          <a:solidFill>
                            <a:schemeClr val="tx1"/>
                          </a:solidFill>
                          <a:effectLst/>
                          <a:latin typeface="+mn-lt"/>
                        </a:rPr>
                        <a:t>&gt;7 days</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1.4</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0.3</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0701">
                <a:tc>
                  <a:txBody>
                    <a:bodyPr/>
                    <a:lstStyle/>
                    <a:p>
                      <a:pPr marL="457200" indent="0" algn="l" fontAlgn="b"/>
                      <a:r>
                        <a:rPr lang="en-US" sz="1200" b="1" i="0" u="none" strike="noStrike" dirty="0">
                          <a:solidFill>
                            <a:schemeClr val="tx1"/>
                          </a:solidFill>
                          <a:effectLst/>
                          <a:latin typeface="+mn-lt"/>
                        </a:rPr>
                        <a:t>Disabling/Fatal Stroke (MRS change of ≥2)</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0.45</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0.03</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0701">
                <a:tc>
                  <a:txBody>
                    <a:bodyPr/>
                    <a:lstStyle/>
                    <a:p>
                      <a:pPr marL="457200" indent="0" algn="l" fontAlgn="b"/>
                      <a:r>
                        <a:rPr lang="en-US" sz="1200" b="1" i="0" u="none" strike="noStrike" dirty="0">
                          <a:solidFill>
                            <a:schemeClr val="tx1"/>
                          </a:solidFill>
                          <a:effectLst/>
                          <a:latin typeface="+mn-lt"/>
                        </a:rPr>
                        <a:t>Non-Disabling Stroke</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1.38</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0.35</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0701">
                <a:tc>
                  <a:txBody>
                    <a:bodyPr/>
                    <a:lstStyle/>
                    <a:p>
                      <a:pPr marL="274320" lvl="1" algn="l" fontAlgn="b"/>
                      <a:r>
                        <a:rPr lang="en-US" sz="1200" b="1" i="0" u="none" strike="noStrike" dirty="0">
                          <a:solidFill>
                            <a:schemeClr val="tx1"/>
                          </a:solidFill>
                          <a:effectLst/>
                          <a:latin typeface="+mn-lt"/>
                        </a:rPr>
                        <a:t>CV/unexplained death</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0.59</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0.03</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76794">
                <a:tc>
                  <a:txBody>
                    <a:bodyPr/>
                    <a:lstStyle/>
                    <a:p>
                      <a:pPr algn="l" fontAlgn="b"/>
                      <a:endParaRPr lang="en-US" sz="500" b="1" i="0" u="none" strike="noStrike" dirty="0">
                        <a:solidFill>
                          <a:schemeClr val="tx1"/>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500" b="1" i="0" u="none" strike="noStrike" dirty="0">
                        <a:solidFill>
                          <a:schemeClr val="tx1"/>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500" b="1" i="0" u="none" strike="noStrike" dirty="0">
                        <a:solidFill>
                          <a:schemeClr val="tx1"/>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9"/>
                  </a:ext>
                </a:extLst>
              </a:tr>
              <a:tr h="400701">
                <a:tc>
                  <a:txBody>
                    <a:bodyPr/>
                    <a:lstStyle/>
                    <a:p>
                      <a:pPr algn="l" fontAlgn="b"/>
                      <a:r>
                        <a:rPr lang="en-US" sz="1200" b="1" i="0" u="none" strike="noStrike" dirty="0">
                          <a:solidFill>
                            <a:schemeClr val="tx1"/>
                          </a:solidFill>
                          <a:effectLst/>
                          <a:latin typeface="+mn-lt"/>
                        </a:rPr>
                        <a:t>All-cause death</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0.73</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0.04</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00701">
                <a:tc>
                  <a:txBody>
                    <a:bodyPr/>
                    <a:lstStyle/>
                    <a:p>
                      <a:pPr algn="l" fontAlgn="b"/>
                      <a:r>
                        <a:rPr lang="en-US" sz="1200" b="1" i="0" u="none" strike="noStrike" dirty="0">
                          <a:solidFill>
                            <a:schemeClr val="tx1"/>
                          </a:solidFill>
                          <a:effectLst/>
                          <a:latin typeface="+mn-lt"/>
                        </a:rPr>
                        <a:t>Major bleed, all</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0.91</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0.6</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400701">
                <a:tc>
                  <a:txBody>
                    <a:bodyPr/>
                    <a:lstStyle/>
                    <a:p>
                      <a:pPr algn="l" fontAlgn="b"/>
                      <a:r>
                        <a:rPr lang="en-US" sz="1200" b="1" i="0" u="none" strike="noStrike" dirty="0">
                          <a:solidFill>
                            <a:schemeClr val="tx1"/>
                          </a:solidFill>
                          <a:effectLst/>
                          <a:latin typeface="+mn-lt"/>
                        </a:rPr>
                        <a:t>Major bleeding, non</a:t>
                      </a:r>
                      <a:r>
                        <a:rPr lang="en-US" sz="1200" b="1" i="0" u="none" strike="noStrike" baseline="0" dirty="0">
                          <a:solidFill>
                            <a:schemeClr val="tx1"/>
                          </a:solidFill>
                          <a:effectLst/>
                          <a:latin typeface="+mn-lt"/>
                        </a:rPr>
                        <a:t> procedure-related</a:t>
                      </a:r>
                      <a:endParaRPr lang="en-US" sz="1200" b="1" i="0" u="none" strike="noStrike" dirty="0">
                        <a:solidFill>
                          <a:schemeClr val="tx1"/>
                        </a:solidFill>
                        <a:effectLst/>
                        <a:latin typeface="+mn-lt"/>
                      </a:endParaRP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0.48</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chemeClr val="tx1"/>
                          </a:solidFill>
                          <a:effectLst/>
                          <a:latin typeface="+mn-lt"/>
                        </a:rPr>
                        <a:t>0.0003</a:t>
                      </a:r>
                    </a:p>
                  </a:txBody>
                  <a:tcPr marL="7620" marR="7620" marT="762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aphicFrame>
        <p:nvGraphicFramePr>
          <p:cNvPr id="14" name="Chart 13"/>
          <p:cNvGraphicFramePr/>
          <p:nvPr>
            <p:extLst>
              <p:ext uri="{D42A27DB-BD31-4B8C-83A1-F6EECF244321}">
                <p14:modId xmlns:p14="http://schemas.microsoft.com/office/powerpoint/2010/main" val="1243467773"/>
              </p:ext>
            </p:extLst>
          </p:nvPr>
        </p:nvGraphicFramePr>
        <p:xfrm>
          <a:off x="1271979" y="1522003"/>
          <a:ext cx="6096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990600" y="6477000"/>
            <a:ext cx="4090737" cy="307777"/>
          </a:xfrm>
          <a:prstGeom prst="rect">
            <a:avLst/>
          </a:prstGeom>
          <a:noFill/>
        </p:spPr>
        <p:txBody>
          <a:bodyPr wrap="square" rtlCol="0">
            <a:spAutoFit/>
          </a:bodyPr>
          <a:lstStyle/>
          <a:p>
            <a:pPr marL="236538" indent="-119063" algn="r"/>
            <a:r>
              <a:rPr lang="en-US" sz="1400" b="1" dirty="0">
                <a:solidFill>
                  <a:srgbClr val="000000"/>
                </a:solidFill>
              </a:rPr>
              <a:t>Favors WATCHMAN </a:t>
            </a:r>
            <a:r>
              <a:rPr lang="en-US" sz="1400" b="1" dirty="0">
                <a:solidFill>
                  <a:srgbClr val="000000"/>
                </a:solidFill>
                <a:sym typeface="Wingdings" panose="05000000000000000000" pitchFamily="2" charset="2"/>
              </a:rPr>
              <a:t> </a:t>
            </a:r>
            <a:endParaRPr lang="en-US" sz="1400" b="1" dirty="0">
              <a:solidFill>
                <a:srgbClr val="000000"/>
              </a:solidFill>
            </a:endParaRPr>
          </a:p>
        </p:txBody>
      </p:sp>
      <p:sp>
        <p:nvSpPr>
          <p:cNvPr id="16" name="TextBox 15"/>
          <p:cNvSpPr txBox="1"/>
          <p:nvPr/>
        </p:nvSpPr>
        <p:spPr>
          <a:xfrm>
            <a:off x="5223804" y="6477000"/>
            <a:ext cx="2953017" cy="307777"/>
          </a:xfrm>
          <a:prstGeom prst="rect">
            <a:avLst/>
          </a:prstGeom>
          <a:noFill/>
        </p:spPr>
        <p:txBody>
          <a:bodyPr wrap="square" rtlCol="0">
            <a:spAutoFit/>
          </a:bodyPr>
          <a:lstStyle/>
          <a:p>
            <a:pPr marL="236538" indent="-119063"/>
            <a:r>
              <a:rPr lang="en-US" sz="1400" b="1" dirty="0">
                <a:solidFill>
                  <a:srgbClr val="000000"/>
                </a:solidFill>
                <a:sym typeface="Wingdings"/>
              </a:rPr>
              <a:t> </a:t>
            </a:r>
            <a:r>
              <a:rPr lang="en-US" sz="1400" b="1" dirty="0">
                <a:solidFill>
                  <a:srgbClr val="000000"/>
                </a:solidFill>
              </a:rPr>
              <a:t>Favors warfarin</a:t>
            </a:r>
          </a:p>
        </p:txBody>
      </p:sp>
      <p:sp>
        <p:nvSpPr>
          <p:cNvPr id="17" name="TextBox 16"/>
          <p:cNvSpPr txBox="1"/>
          <p:nvPr/>
        </p:nvSpPr>
        <p:spPr>
          <a:xfrm>
            <a:off x="3309464" y="6639769"/>
            <a:ext cx="3124200" cy="307777"/>
          </a:xfrm>
          <a:prstGeom prst="rect">
            <a:avLst/>
          </a:prstGeom>
          <a:noFill/>
        </p:spPr>
        <p:txBody>
          <a:bodyPr wrap="square" rtlCol="0">
            <a:spAutoFit/>
          </a:bodyPr>
          <a:lstStyle/>
          <a:p>
            <a:pPr algn="ctr"/>
            <a:r>
              <a:rPr lang="en-US" sz="1400" b="1" dirty="0">
                <a:solidFill>
                  <a:srgbClr val="000000"/>
                </a:solidFill>
              </a:rPr>
              <a:t>Hazard Ratio (95% CI)</a:t>
            </a:r>
          </a:p>
        </p:txBody>
      </p:sp>
      <p:sp>
        <p:nvSpPr>
          <p:cNvPr id="9" name="Rectangle 8"/>
          <p:cNvSpPr/>
          <p:nvPr/>
        </p:nvSpPr>
        <p:spPr>
          <a:xfrm rot="16200000">
            <a:off x="6378833" y="3831967"/>
            <a:ext cx="5259288" cy="338554"/>
          </a:xfrm>
          <a:prstGeom prst="rect">
            <a:avLst/>
          </a:prstGeom>
        </p:spPr>
        <p:txBody>
          <a:bodyPr wrap="square">
            <a:spAutoFit/>
          </a:bodyPr>
          <a:lstStyle/>
          <a:p>
            <a:r>
              <a:rPr lang="en-US" sz="800" dirty="0">
                <a:solidFill>
                  <a:schemeClr val="bg1">
                    <a:lumMod val="75000"/>
                  </a:schemeClr>
                </a:solidFill>
              </a:rPr>
              <a:t>Source: . Reddy VY, </a:t>
            </a:r>
            <a:r>
              <a:rPr lang="en-US" sz="800" dirty="0" err="1">
                <a:solidFill>
                  <a:schemeClr val="bg1">
                    <a:lumMod val="75000"/>
                  </a:schemeClr>
                </a:solidFill>
              </a:rPr>
              <a:t>Doshi</a:t>
            </a:r>
            <a:r>
              <a:rPr lang="en-US" sz="800" dirty="0">
                <a:solidFill>
                  <a:schemeClr val="bg1">
                    <a:lumMod val="75000"/>
                  </a:schemeClr>
                </a:solidFill>
              </a:rPr>
              <a:t> SK, Kar S, et al. 5-Year Outcomes After Left Atrial Appendage Closure: From the PREVAIL and PROTECT AF Trials. JACC 2017;</a:t>
            </a:r>
            <a:r>
              <a:rPr lang="da-DK" sz="800" dirty="0">
                <a:solidFill>
                  <a:schemeClr val="bg1">
                    <a:lumMod val="75000"/>
                  </a:schemeClr>
                </a:solidFill>
              </a:rPr>
              <a:t> 70(24): 2964-2975.</a:t>
            </a:r>
            <a:endParaRPr lang="en-US" sz="800" dirty="0">
              <a:solidFill>
                <a:schemeClr val="bg1">
                  <a:lumMod val="75000"/>
                </a:schemeClr>
              </a:solidFill>
            </a:endParaRPr>
          </a:p>
        </p:txBody>
      </p:sp>
    </p:spTree>
    <p:extLst>
      <p:ext uri="{BB962C8B-B14F-4D97-AF65-F5344CB8AC3E}">
        <p14:creationId xmlns:p14="http://schemas.microsoft.com/office/powerpoint/2010/main" val="141423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28"/>
          <p:cNvCxnSpPr>
            <a:cxnSpLocks noChangeShapeType="1"/>
          </p:cNvCxnSpPr>
          <p:nvPr/>
        </p:nvCxnSpPr>
        <p:spPr bwMode="auto">
          <a:xfrm>
            <a:off x="7804150" y="5062538"/>
            <a:ext cx="0" cy="500062"/>
          </a:xfrm>
          <a:prstGeom prst="line">
            <a:avLst/>
          </a:prstGeom>
          <a:noFill/>
          <a:ln w="12700" algn="ctr">
            <a:solidFill>
              <a:schemeClr val="accent6"/>
            </a:solidFill>
            <a:round/>
            <a:headEnd/>
            <a:tailEnd/>
          </a:ln>
          <a:extLst>
            <a:ext uri="{909E8E84-426E-40DD-AFC4-6F175D3DCCD1}">
              <a14:hiddenFill xmlns:a14="http://schemas.microsoft.com/office/drawing/2010/main">
                <a:noFill/>
              </a14:hiddenFill>
            </a:ext>
          </a:extLst>
        </p:spPr>
      </p:cxnSp>
      <p:cxnSp>
        <p:nvCxnSpPr>
          <p:cNvPr id="6" name="Straight Connector 7"/>
          <p:cNvCxnSpPr>
            <a:cxnSpLocks noChangeShapeType="1"/>
          </p:cNvCxnSpPr>
          <p:nvPr/>
        </p:nvCxnSpPr>
        <p:spPr bwMode="auto">
          <a:xfrm>
            <a:off x="6887204" y="4743993"/>
            <a:ext cx="0" cy="580155"/>
          </a:xfrm>
          <a:prstGeom prst="line">
            <a:avLst/>
          </a:prstGeom>
          <a:noFill/>
          <a:ln w="12700" algn="ctr">
            <a:solidFill>
              <a:schemeClr val="accent3"/>
            </a:solidFill>
            <a:round/>
            <a:headEnd/>
            <a:tailEnd/>
          </a:ln>
          <a:extLst>
            <a:ext uri="{909E8E84-426E-40DD-AFC4-6F175D3DCCD1}">
              <a14:hiddenFill xmlns:a14="http://schemas.microsoft.com/office/drawing/2010/main">
                <a:noFill/>
              </a14:hiddenFill>
            </a:ext>
          </a:extLst>
        </p:spPr>
      </p:cxnSp>
      <p:cxnSp>
        <p:nvCxnSpPr>
          <p:cNvPr id="7" name="Straight Connector 8"/>
          <p:cNvCxnSpPr>
            <a:cxnSpLocks noChangeShapeType="1"/>
          </p:cNvCxnSpPr>
          <p:nvPr/>
        </p:nvCxnSpPr>
        <p:spPr bwMode="auto">
          <a:xfrm flipH="1">
            <a:off x="5805830" y="5013325"/>
            <a:ext cx="7938" cy="393700"/>
          </a:xfrm>
          <a:prstGeom prst="line">
            <a:avLst/>
          </a:prstGeom>
          <a:noFill/>
          <a:ln w="12700" algn="ctr">
            <a:solidFill>
              <a:schemeClr val="tx2"/>
            </a:solidFill>
            <a:round/>
            <a:headEnd/>
            <a:tailEnd/>
          </a:ln>
          <a:extLst>
            <a:ext uri="{909E8E84-426E-40DD-AFC4-6F175D3DCCD1}">
              <a14:hiddenFill xmlns:a14="http://schemas.microsoft.com/office/drawing/2010/main">
                <a:noFill/>
              </a14:hiddenFill>
            </a:ext>
          </a:extLst>
        </p:spPr>
      </p:cxnSp>
      <p:cxnSp>
        <p:nvCxnSpPr>
          <p:cNvPr id="5" name="Straight Connector 27"/>
          <p:cNvCxnSpPr>
            <a:cxnSpLocks noChangeShapeType="1"/>
          </p:cNvCxnSpPr>
          <p:nvPr/>
        </p:nvCxnSpPr>
        <p:spPr bwMode="auto">
          <a:xfrm flipH="1">
            <a:off x="6705817" y="5062538"/>
            <a:ext cx="7937" cy="384175"/>
          </a:xfrm>
          <a:prstGeom prst="line">
            <a:avLst/>
          </a:prstGeom>
          <a:noFill/>
          <a:ln w="12700" algn="ctr">
            <a:solidFill>
              <a:schemeClr val="accent2"/>
            </a:solidFill>
            <a:round/>
            <a:headEnd/>
            <a:tailEnd/>
          </a:ln>
          <a:extLst>
            <a:ext uri="{909E8E84-426E-40DD-AFC4-6F175D3DCCD1}">
              <a14:hiddenFill xmlns:a14="http://schemas.microsoft.com/office/drawing/2010/main">
                <a:noFill/>
              </a14:hiddenFill>
            </a:ext>
          </a:extLst>
        </p:spPr>
      </p:cxnSp>
      <p:cxnSp>
        <p:nvCxnSpPr>
          <p:cNvPr id="43" name="Straight Connector 7"/>
          <p:cNvCxnSpPr>
            <a:cxnSpLocks noChangeShapeType="1"/>
          </p:cNvCxnSpPr>
          <p:nvPr/>
        </p:nvCxnSpPr>
        <p:spPr bwMode="auto">
          <a:xfrm>
            <a:off x="6679322" y="4554538"/>
            <a:ext cx="0" cy="844550"/>
          </a:xfrm>
          <a:prstGeom prst="line">
            <a:avLst/>
          </a:prstGeom>
          <a:noFill/>
          <a:ln w="12700" algn="ctr">
            <a:solidFill>
              <a:schemeClr val="accent1"/>
            </a:solidFill>
            <a:prstDash val="solid"/>
            <a:round/>
            <a:headEnd/>
            <a:tailEnd/>
          </a:ln>
          <a:extLst>
            <a:ext uri="{909E8E84-426E-40DD-AFC4-6F175D3DCCD1}">
              <a14:hiddenFill xmlns:a14="http://schemas.microsoft.com/office/drawing/2010/main">
                <a:noFill/>
              </a14:hiddenFill>
            </a:ext>
          </a:extLst>
        </p:spPr>
      </p:cxnSp>
      <p:cxnSp>
        <p:nvCxnSpPr>
          <p:cNvPr id="4" name="Straight Connector 28"/>
          <p:cNvCxnSpPr>
            <a:cxnSpLocks noChangeShapeType="1"/>
          </p:cNvCxnSpPr>
          <p:nvPr/>
        </p:nvCxnSpPr>
        <p:spPr bwMode="auto">
          <a:xfrm>
            <a:off x="7785249" y="4500563"/>
            <a:ext cx="0" cy="681037"/>
          </a:xfrm>
          <a:prstGeom prst="line">
            <a:avLst/>
          </a:prstGeom>
          <a:noFill/>
          <a:ln w="12700" algn="ctr">
            <a:solidFill>
              <a:schemeClr val="accent4"/>
            </a:solidFill>
            <a:round/>
            <a:headEnd/>
            <a:tailEnd/>
          </a:ln>
          <a:extLst>
            <a:ext uri="{909E8E84-426E-40DD-AFC4-6F175D3DCCD1}">
              <a14:hiddenFill xmlns:a14="http://schemas.microsoft.com/office/drawing/2010/main">
                <a:noFill/>
              </a14:hiddenFill>
            </a:ext>
          </a:extLst>
        </p:spPr>
      </p:cxnSp>
      <p:sp>
        <p:nvSpPr>
          <p:cNvPr id="9" name="TextBox 8"/>
          <p:cNvSpPr txBox="1"/>
          <p:nvPr/>
        </p:nvSpPr>
        <p:spPr>
          <a:xfrm>
            <a:off x="0" y="2909888"/>
            <a:ext cx="1219200" cy="954107"/>
          </a:xfrm>
          <a:prstGeom prst="rect">
            <a:avLst/>
          </a:prstGeom>
          <a:noFill/>
        </p:spPr>
        <p:txBody>
          <a:bodyPr>
            <a:spAutoFit/>
          </a:bodyPr>
          <a:lstStyle/>
          <a:p>
            <a:pPr algn="ctr">
              <a:defRPr/>
            </a:pPr>
            <a:r>
              <a:rPr lang="en-US" sz="1400" b="1" dirty="0">
                <a:solidFill>
                  <a:schemeClr val="tx1"/>
                </a:solidFill>
                <a:latin typeface="+mj-lt"/>
              </a:rPr>
              <a:t>Ischemic Stroke Risk </a:t>
            </a:r>
            <a:r>
              <a:rPr lang="en-US" sz="1400" dirty="0">
                <a:solidFill>
                  <a:schemeClr val="tx1"/>
                </a:solidFill>
                <a:latin typeface="+mj-lt"/>
              </a:rPr>
              <a:t>(events per 100 </a:t>
            </a:r>
            <a:r>
              <a:rPr lang="en-US" sz="1400" dirty="0" err="1">
                <a:solidFill>
                  <a:schemeClr val="tx1"/>
                </a:solidFill>
                <a:latin typeface="+mj-lt"/>
              </a:rPr>
              <a:t>pt-yrs</a:t>
            </a:r>
            <a:r>
              <a:rPr lang="en-US" sz="1400" dirty="0">
                <a:solidFill>
                  <a:schemeClr val="tx1"/>
                </a:solidFill>
                <a:latin typeface="+mj-lt"/>
              </a:rPr>
              <a:t>)</a:t>
            </a:r>
          </a:p>
        </p:txBody>
      </p:sp>
      <p:sp>
        <p:nvSpPr>
          <p:cNvPr id="10" name="Oval 9"/>
          <p:cNvSpPr/>
          <p:nvPr/>
        </p:nvSpPr>
        <p:spPr>
          <a:xfrm>
            <a:off x="2332038" y="2005013"/>
            <a:ext cx="92075" cy="90487"/>
          </a:xfrm>
          <a:prstGeom prst="ellipse">
            <a:avLst/>
          </a:prstGeom>
          <a:solidFill>
            <a:schemeClr val="bg1"/>
          </a:solidFill>
          <a:ln w="19050">
            <a:solidFill>
              <a:schemeClr val="accent4">
                <a:lumMod val="50000"/>
              </a:schemeClr>
            </a:solidFill>
          </a:ln>
        </p:spPr>
        <p:txBody>
          <a:bodyPr anchor="ctr"/>
          <a:lstStyle/>
          <a:p>
            <a:pPr algn="ctr">
              <a:defRPr/>
            </a:pPr>
            <a:endParaRPr lang="en-US" sz="1050" b="1" dirty="0">
              <a:latin typeface="+mj-lt"/>
            </a:endParaRPr>
          </a:p>
        </p:txBody>
      </p:sp>
      <p:sp>
        <p:nvSpPr>
          <p:cNvPr id="11" name="Oval 10"/>
          <p:cNvSpPr/>
          <p:nvPr/>
        </p:nvSpPr>
        <p:spPr>
          <a:xfrm>
            <a:off x="2333625" y="2266950"/>
            <a:ext cx="90488" cy="92075"/>
          </a:xfrm>
          <a:prstGeom prst="ellipse">
            <a:avLst/>
          </a:prstGeom>
          <a:solidFill>
            <a:schemeClr val="accent4">
              <a:lumMod val="50000"/>
            </a:schemeClr>
          </a:solidFill>
          <a:ln w="19050">
            <a:solidFill>
              <a:schemeClr val="accent4">
                <a:lumMod val="50000"/>
              </a:schemeClr>
            </a:solidFill>
          </a:ln>
        </p:spPr>
        <p:txBody>
          <a:bodyPr anchor="ctr"/>
          <a:lstStyle/>
          <a:p>
            <a:pPr algn="ctr">
              <a:defRPr/>
            </a:pPr>
            <a:endParaRPr lang="en-US" sz="1050" b="1" dirty="0">
              <a:latin typeface="+mj-lt"/>
            </a:endParaRPr>
          </a:p>
        </p:txBody>
      </p:sp>
      <p:sp>
        <p:nvSpPr>
          <p:cNvPr id="12" name="TextBox 1"/>
          <p:cNvSpPr txBox="1"/>
          <p:nvPr/>
        </p:nvSpPr>
        <p:spPr>
          <a:xfrm>
            <a:off x="6832748" y="5014934"/>
            <a:ext cx="825352" cy="24622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000" b="1" i="0" dirty="0">
                <a:solidFill>
                  <a:schemeClr val="tx1"/>
                </a:solidFill>
                <a:latin typeface="+mj-lt"/>
              </a:rPr>
              <a:t>PREVAIL</a:t>
            </a:r>
          </a:p>
        </p:txBody>
      </p:sp>
      <p:sp>
        <p:nvSpPr>
          <p:cNvPr id="13" name="TextBox 1"/>
          <p:cNvSpPr txBox="1"/>
          <p:nvPr/>
        </p:nvSpPr>
        <p:spPr>
          <a:xfrm>
            <a:off x="4807784" y="5216805"/>
            <a:ext cx="1108815" cy="253916"/>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000" b="1" i="0" dirty="0">
                <a:solidFill>
                  <a:schemeClr val="tx1"/>
                </a:solidFill>
                <a:latin typeface="+mj-lt"/>
              </a:rPr>
              <a:t>PROTECT</a:t>
            </a:r>
            <a:r>
              <a:rPr lang="en-US" sz="1050" b="1" i="0" dirty="0">
                <a:solidFill>
                  <a:schemeClr val="tx1"/>
                </a:solidFill>
                <a:latin typeface="+mj-lt"/>
              </a:rPr>
              <a:t> </a:t>
            </a:r>
            <a:r>
              <a:rPr lang="en-US" sz="1000" b="1" i="0" dirty="0">
                <a:solidFill>
                  <a:schemeClr val="tx1"/>
                </a:solidFill>
                <a:latin typeface="+mj-lt"/>
              </a:rPr>
              <a:t>AF</a:t>
            </a:r>
          </a:p>
        </p:txBody>
      </p:sp>
      <p:grpSp>
        <p:nvGrpSpPr>
          <p:cNvPr id="14" name="Group 16"/>
          <p:cNvGrpSpPr>
            <a:grpSpLocks/>
          </p:cNvGrpSpPr>
          <p:nvPr/>
        </p:nvGrpSpPr>
        <p:grpSpPr bwMode="auto">
          <a:xfrm>
            <a:off x="2209800" y="1857375"/>
            <a:ext cx="3342934" cy="952500"/>
            <a:chOff x="2057400" y="1757065"/>
            <a:chExt cx="4045609" cy="1153049"/>
          </a:xfrm>
        </p:grpSpPr>
        <p:grpSp>
          <p:nvGrpSpPr>
            <p:cNvPr id="15" name="Group 17"/>
            <p:cNvGrpSpPr>
              <a:grpSpLocks/>
            </p:cNvGrpSpPr>
            <p:nvPr/>
          </p:nvGrpSpPr>
          <p:grpSpPr bwMode="auto">
            <a:xfrm>
              <a:off x="2057400" y="1757065"/>
              <a:ext cx="4042434" cy="1153049"/>
              <a:chOff x="2133600" y="3970832"/>
              <a:chExt cx="4042434" cy="1153049"/>
            </a:xfrm>
          </p:grpSpPr>
          <p:sp>
            <p:nvSpPr>
              <p:cNvPr id="18" name="Rounded Rectangle 17"/>
              <p:cNvSpPr/>
              <p:nvPr/>
            </p:nvSpPr>
            <p:spPr>
              <a:xfrm>
                <a:off x="2133600" y="3970832"/>
                <a:ext cx="3932879" cy="1153049"/>
              </a:xfrm>
              <a:prstGeom prst="roundRect">
                <a:avLst/>
              </a:prstGeom>
              <a:solidFill>
                <a:schemeClr val="bg1">
                  <a:lumMod val="95000"/>
                </a:schemeClr>
              </a:solidFill>
              <a:ln w="38100">
                <a:noFill/>
              </a:ln>
            </p:spPr>
            <p:txBody>
              <a:bodyPr anchor="ctr"/>
              <a:lstStyle/>
              <a:p>
                <a:pPr algn="ctr">
                  <a:defRPr/>
                </a:pPr>
                <a:endParaRPr lang="en-US" sz="1050" b="1" dirty="0">
                  <a:latin typeface="+mj-lt"/>
                </a:endParaRPr>
              </a:p>
            </p:txBody>
          </p:sp>
          <p:cxnSp>
            <p:nvCxnSpPr>
              <p:cNvPr id="19" name="Straight Connector 18"/>
              <p:cNvCxnSpPr/>
              <p:nvPr/>
            </p:nvCxnSpPr>
            <p:spPr bwMode="auto">
              <a:xfrm>
                <a:off x="2286025" y="4261476"/>
                <a:ext cx="365185" cy="0"/>
              </a:xfrm>
              <a:prstGeom prst="line">
                <a:avLst/>
              </a:prstGeom>
              <a:solidFill>
                <a:srgbClr val="00FF00"/>
              </a:solidFill>
              <a:ln w="19050" cap="flat" cmpd="sng" algn="ctr">
                <a:solidFill>
                  <a:schemeClr val="tx1">
                    <a:lumMod val="65000"/>
                  </a:schemeClr>
                </a:solidFill>
                <a:prstDash val="sysDot"/>
                <a:round/>
                <a:headEnd type="none" w="med" len="med"/>
                <a:tailEnd type="none" w="med" len="med"/>
              </a:ln>
              <a:effectLst/>
            </p:spPr>
          </p:cxnSp>
          <p:cxnSp>
            <p:nvCxnSpPr>
              <p:cNvPr id="20" name="Straight Connector 19"/>
              <p:cNvCxnSpPr/>
              <p:nvPr/>
            </p:nvCxnSpPr>
            <p:spPr bwMode="auto">
              <a:xfrm>
                <a:off x="2286025" y="4515592"/>
                <a:ext cx="365185" cy="0"/>
              </a:xfrm>
              <a:prstGeom prst="line">
                <a:avLst/>
              </a:prstGeom>
              <a:solidFill>
                <a:srgbClr val="00FF00"/>
              </a:solidFill>
              <a:ln w="19050" cap="flat" cmpd="sng" algn="ctr">
                <a:solidFill>
                  <a:schemeClr val="tx1">
                    <a:lumMod val="65000"/>
                  </a:schemeClr>
                </a:solidFill>
                <a:prstDash val="solid"/>
                <a:round/>
                <a:headEnd type="none" w="med" len="med"/>
                <a:tailEnd type="none" w="med" len="med"/>
              </a:ln>
              <a:effectLst/>
            </p:spPr>
          </p:cxnSp>
          <p:sp>
            <p:nvSpPr>
              <p:cNvPr id="21" name="TextBox 20"/>
              <p:cNvSpPr txBox="1"/>
              <p:nvPr/>
            </p:nvSpPr>
            <p:spPr>
              <a:xfrm>
                <a:off x="2729010" y="4077242"/>
                <a:ext cx="3447024" cy="369500"/>
              </a:xfrm>
              <a:prstGeom prst="rect">
                <a:avLst/>
              </a:prstGeom>
              <a:noFill/>
            </p:spPr>
            <p:txBody>
              <a:bodyPr>
                <a:spAutoFit/>
              </a:bodyPr>
              <a:lstStyle/>
              <a:p>
                <a:pPr>
                  <a:defRPr/>
                </a:pPr>
                <a:r>
                  <a:rPr lang="en-US" sz="1800" b="1" dirty="0">
                    <a:solidFill>
                      <a:schemeClr val="tx1"/>
                    </a:solidFill>
                    <a:latin typeface="+mj-lt"/>
                  </a:rPr>
                  <a:t>Untreated AF</a:t>
                </a:r>
              </a:p>
            </p:txBody>
          </p:sp>
          <p:sp>
            <p:nvSpPr>
              <p:cNvPr id="22" name="TextBox 21"/>
              <p:cNvSpPr txBox="1"/>
              <p:nvPr/>
            </p:nvSpPr>
            <p:spPr>
              <a:xfrm>
                <a:off x="2725835" y="4345652"/>
                <a:ext cx="3445437" cy="369500"/>
              </a:xfrm>
              <a:prstGeom prst="rect">
                <a:avLst/>
              </a:prstGeom>
              <a:noFill/>
            </p:spPr>
            <p:txBody>
              <a:bodyPr>
                <a:spAutoFit/>
              </a:bodyPr>
              <a:lstStyle/>
              <a:p>
                <a:pPr>
                  <a:defRPr/>
                </a:pPr>
                <a:r>
                  <a:rPr lang="en-US" sz="1800" b="1" dirty="0">
                    <a:solidFill>
                      <a:schemeClr val="tx1"/>
                    </a:solidFill>
                    <a:latin typeface="+mj-lt"/>
                  </a:rPr>
                  <a:t>Treated with Warfarin</a:t>
                </a:r>
              </a:p>
            </p:txBody>
          </p:sp>
        </p:grpSp>
        <p:sp>
          <p:nvSpPr>
            <p:cNvPr id="16" name="TextBox 15"/>
            <p:cNvSpPr txBox="1"/>
            <p:nvPr/>
          </p:nvSpPr>
          <p:spPr>
            <a:xfrm>
              <a:off x="2655986" y="2420942"/>
              <a:ext cx="3447023" cy="369500"/>
            </a:xfrm>
            <a:prstGeom prst="rect">
              <a:avLst/>
            </a:prstGeom>
            <a:noFill/>
          </p:spPr>
          <p:txBody>
            <a:bodyPr>
              <a:spAutoFit/>
            </a:bodyPr>
            <a:lstStyle/>
            <a:p>
              <a:pPr>
                <a:defRPr/>
              </a:pPr>
              <a:r>
                <a:rPr lang="en-US" sz="1800" b="1" dirty="0">
                  <a:solidFill>
                    <a:schemeClr val="tx1"/>
                  </a:solidFill>
                  <a:latin typeface="+mj-lt"/>
                </a:rPr>
                <a:t>WATCHMAN Arm</a:t>
              </a:r>
            </a:p>
          </p:txBody>
        </p:sp>
        <p:sp>
          <p:nvSpPr>
            <p:cNvPr id="17" name="Isosceles Triangle 16"/>
            <p:cNvSpPr/>
            <p:nvPr/>
          </p:nvSpPr>
          <p:spPr>
            <a:xfrm>
              <a:off x="2290801" y="2505117"/>
              <a:ext cx="182592" cy="182646"/>
            </a:xfrm>
            <a:prstGeom prst="triangle">
              <a:avLst/>
            </a:prstGeom>
            <a:solidFill>
              <a:schemeClr val="tx1">
                <a:lumMod val="65000"/>
                <a:lumOff val="35000"/>
              </a:schemeClr>
            </a:solidFill>
            <a:ln w="19050">
              <a:solidFill>
                <a:schemeClr val="tx1">
                  <a:lumMod val="65000"/>
                  <a:lumOff val="35000"/>
                </a:schemeClr>
              </a:solidFill>
            </a:ln>
          </p:spPr>
          <p:txBody>
            <a:bodyPr anchor="ctr"/>
            <a:lstStyle/>
            <a:p>
              <a:pPr algn="ctr">
                <a:defRPr/>
              </a:pPr>
              <a:endParaRPr lang="en-US" sz="1050" b="1" dirty="0">
                <a:latin typeface="+mj-lt"/>
              </a:endParaRPr>
            </a:p>
          </p:txBody>
        </p:sp>
      </p:grpSp>
      <p:sp>
        <p:nvSpPr>
          <p:cNvPr id="23" name="TextBox 1"/>
          <p:cNvSpPr txBox="1"/>
          <p:nvPr/>
        </p:nvSpPr>
        <p:spPr>
          <a:xfrm>
            <a:off x="7837033" y="4851373"/>
            <a:ext cx="535442" cy="246221"/>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000" b="1" i="0" dirty="0">
                <a:solidFill>
                  <a:schemeClr val="tx1"/>
                </a:solidFill>
                <a:latin typeface="+mj-lt"/>
              </a:rPr>
              <a:t>CAP2</a:t>
            </a:r>
          </a:p>
        </p:txBody>
      </p:sp>
      <p:sp>
        <p:nvSpPr>
          <p:cNvPr id="24" name="TextBox 1"/>
          <p:cNvSpPr txBox="1"/>
          <p:nvPr/>
        </p:nvSpPr>
        <p:spPr>
          <a:xfrm>
            <a:off x="6387655" y="5405843"/>
            <a:ext cx="701408" cy="24622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000" b="1" i="0" dirty="0">
                <a:solidFill>
                  <a:schemeClr val="tx1"/>
                </a:solidFill>
                <a:latin typeface="+mj-lt"/>
              </a:rPr>
              <a:t>CAP</a:t>
            </a:r>
          </a:p>
        </p:txBody>
      </p:sp>
      <p:sp>
        <p:nvSpPr>
          <p:cNvPr id="51" name="TextBox 50"/>
          <p:cNvSpPr txBox="1"/>
          <p:nvPr/>
        </p:nvSpPr>
        <p:spPr>
          <a:xfrm>
            <a:off x="2895600" y="6180138"/>
            <a:ext cx="4419600" cy="338554"/>
          </a:xfrm>
          <a:prstGeom prst="rect">
            <a:avLst/>
          </a:prstGeom>
          <a:noFill/>
        </p:spPr>
        <p:txBody>
          <a:bodyPr>
            <a:spAutoFit/>
          </a:bodyPr>
          <a:lstStyle/>
          <a:p>
            <a:pPr algn="ctr">
              <a:defRPr/>
            </a:pPr>
            <a:r>
              <a:rPr lang="en-US" sz="1600" b="1" dirty="0">
                <a:solidFill>
                  <a:schemeClr val="tx1"/>
                </a:solidFill>
                <a:latin typeface="+mj-lt"/>
              </a:rPr>
              <a:t>Baseline CHA</a:t>
            </a:r>
            <a:r>
              <a:rPr lang="en-US" sz="1600" b="1" baseline="-25000" dirty="0">
                <a:solidFill>
                  <a:schemeClr val="tx1"/>
                </a:solidFill>
                <a:latin typeface="+mj-lt"/>
              </a:rPr>
              <a:t>2</a:t>
            </a:r>
            <a:r>
              <a:rPr lang="en-US" sz="1600" b="1" dirty="0">
                <a:solidFill>
                  <a:schemeClr val="tx1"/>
                </a:solidFill>
                <a:latin typeface="+mj-lt"/>
              </a:rPr>
              <a:t>DS</a:t>
            </a:r>
            <a:r>
              <a:rPr lang="en-US" sz="1600" b="1" baseline="-25000" dirty="0">
                <a:solidFill>
                  <a:schemeClr val="tx1"/>
                </a:solidFill>
                <a:latin typeface="+mj-lt"/>
              </a:rPr>
              <a:t>2</a:t>
            </a:r>
            <a:r>
              <a:rPr lang="en-US" sz="1600" b="1" dirty="0">
                <a:solidFill>
                  <a:schemeClr val="tx1"/>
                </a:solidFill>
                <a:latin typeface="+mj-lt"/>
              </a:rPr>
              <a:t>-VASc Score</a:t>
            </a:r>
          </a:p>
        </p:txBody>
      </p:sp>
      <p:sp>
        <p:nvSpPr>
          <p:cNvPr id="31" name="TextBox 1"/>
          <p:cNvSpPr txBox="1"/>
          <p:nvPr/>
        </p:nvSpPr>
        <p:spPr>
          <a:xfrm>
            <a:off x="7696200" y="5257800"/>
            <a:ext cx="1082561" cy="24622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000" b="1" i="0" dirty="0">
                <a:solidFill>
                  <a:schemeClr val="tx1"/>
                </a:solidFill>
                <a:latin typeface="+mj-lt"/>
              </a:rPr>
              <a:t>EWOLUTION</a:t>
            </a:r>
          </a:p>
        </p:txBody>
      </p:sp>
      <p:sp>
        <p:nvSpPr>
          <p:cNvPr id="32" name="TextBox 1"/>
          <p:cNvSpPr txBox="1"/>
          <p:nvPr/>
        </p:nvSpPr>
        <p:spPr>
          <a:xfrm>
            <a:off x="6110704" y="5081598"/>
            <a:ext cx="659622" cy="246221"/>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sz="1000" b="1" i="0" dirty="0">
                <a:solidFill>
                  <a:schemeClr val="tx1"/>
                </a:solidFill>
                <a:latin typeface="+mj-lt"/>
              </a:rPr>
              <a:t>WASP</a:t>
            </a:r>
          </a:p>
        </p:txBody>
      </p:sp>
      <p:sp>
        <p:nvSpPr>
          <p:cNvPr id="3" name="Title 2"/>
          <p:cNvSpPr>
            <a:spLocks noGrp="1"/>
          </p:cNvSpPr>
          <p:nvPr>
            <p:ph type="title"/>
          </p:nvPr>
        </p:nvSpPr>
        <p:spPr>
          <a:xfrm>
            <a:off x="381000" y="228600"/>
            <a:ext cx="6357359" cy="838200"/>
          </a:xfrm>
        </p:spPr>
        <p:txBody>
          <a:bodyPr>
            <a:noAutofit/>
          </a:bodyPr>
          <a:lstStyle/>
          <a:p>
            <a:r>
              <a:rPr lang="en-US" sz="2400" dirty="0"/>
              <a:t>WATCHMAN Comparable to Warfarin</a:t>
            </a:r>
            <a:br>
              <a:rPr lang="en-US" sz="2400" dirty="0"/>
            </a:br>
            <a:r>
              <a:rPr lang="en-US" sz="2400" dirty="0"/>
              <a:t>for Ischemic Stroke</a:t>
            </a:r>
          </a:p>
        </p:txBody>
      </p:sp>
      <p:graphicFrame>
        <p:nvGraphicFramePr>
          <p:cNvPr id="49" name="Content Placeholder 9"/>
          <p:cNvGraphicFramePr>
            <a:graphicFrameLocks/>
          </p:cNvGraphicFramePr>
          <p:nvPr>
            <p:extLst>
              <p:ext uri="{D42A27DB-BD31-4B8C-83A1-F6EECF244321}">
                <p14:modId xmlns:p14="http://schemas.microsoft.com/office/powerpoint/2010/main" val="1751308816"/>
              </p:ext>
            </p:extLst>
          </p:nvPr>
        </p:nvGraphicFramePr>
        <p:xfrm>
          <a:off x="985838" y="1677988"/>
          <a:ext cx="7894637" cy="4597400"/>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a:xfrm>
            <a:off x="0" y="6671846"/>
            <a:ext cx="7245424" cy="338554"/>
          </a:xfrm>
          <a:prstGeom prst="rect">
            <a:avLst/>
          </a:prstGeom>
        </p:spPr>
        <p:txBody>
          <a:bodyPr wrap="square">
            <a:spAutoFit/>
          </a:bodyPr>
          <a:lstStyle/>
          <a:p>
            <a:r>
              <a:rPr lang="en-US" sz="800" dirty="0">
                <a:solidFill>
                  <a:schemeClr val="bg1">
                    <a:lumMod val="75000"/>
                  </a:schemeClr>
                </a:solidFill>
              </a:rPr>
              <a:t>Reddy VY, </a:t>
            </a:r>
            <a:r>
              <a:rPr lang="en-US" sz="800" dirty="0" err="1">
                <a:solidFill>
                  <a:schemeClr val="bg1">
                    <a:lumMod val="75000"/>
                  </a:schemeClr>
                </a:solidFill>
              </a:rPr>
              <a:t>Doshi</a:t>
            </a:r>
            <a:r>
              <a:rPr lang="en-US" sz="800" dirty="0">
                <a:solidFill>
                  <a:schemeClr val="bg1">
                    <a:lumMod val="75000"/>
                  </a:schemeClr>
                </a:solidFill>
              </a:rPr>
              <a:t> SK, Kar S, et al.  JACC 2017;</a:t>
            </a:r>
            <a:r>
              <a:rPr lang="da-DK" sz="800" dirty="0">
                <a:solidFill>
                  <a:schemeClr val="bg1">
                    <a:lumMod val="75000"/>
                  </a:schemeClr>
                </a:solidFill>
              </a:rPr>
              <a:t> 70(24): 2964-2975.</a:t>
            </a:r>
            <a:endParaRPr lang="en-US" sz="800" dirty="0">
              <a:solidFill>
                <a:schemeClr val="bg1">
                  <a:lumMod val="75000"/>
                </a:schemeClr>
              </a:solidFill>
            </a:endParaRPr>
          </a:p>
          <a:p>
            <a:endParaRPr lang="en-US" sz="800" dirty="0">
              <a:solidFill>
                <a:srgbClr val="6A737B"/>
              </a:solidFill>
            </a:endParaRPr>
          </a:p>
        </p:txBody>
      </p:sp>
    </p:spTree>
    <p:extLst>
      <p:ext uri="{BB962C8B-B14F-4D97-AF65-F5344CB8AC3E}">
        <p14:creationId xmlns:p14="http://schemas.microsoft.com/office/powerpoint/2010/main" val="1641099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172200" cy="838200"/>
          </a:xfrm>
        </p:spPr>
        <p:txBody>
          <a:bodyPr>
            <a:normAutofit fontScale="90000"/>
          </a:bodyPr>
          <a:lstStyle/>
          <a:p>
            <a:r>
              <a:rPr lang="en-US" sz="3100" dirty="0"/>
              <a:t>WATCHMAN Significant Reduction in Disabling Strokes </a:t>
            </a:r>
            <a:br>
              <a:rPr lang="en-US" sz="3100" dirty="0"/>
            </a:br>
            <a:r>
              <a:rPr lang="en-US" sz="2200" b="0" i="1" dirty="0"/>
              <a:t>(Patient-Level Meta-Analysis)</a:t>
            </a:r>
            <a:endParaRPr lang="en-US" dirty="0"/>
          </a:p>
        </p:txBody>
      </p:sp>
      <p:graphicFrame>
        <p:nvGraphicFramePr>
          <p:cNvPr id="15" name="Content Placeholder 3"/>
          <p:cNvGraphicFramePr>
            <a:graphicFrameLocks/>
          </p:cNvGraphicFramePr>
          <p:nvPr>
            <p:extLst>
              <p:ext uri="{D42A27DB-BD31-4B8C-83A1-F6EECF244321}">
                <p14:modId xmlns:p14="http://schemas.microsoft.com/office/powerpoint/2010/main" val="2120645599"/>
              </p:ext>
            </p:extLst>
          </p:nvPr>
        </p:nvGraphicFramePr>
        <p:xfrm>
          <a:off x="446690" y="1817141"/>
          <a:ext cx="8001000" cy="4278859"/>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bwMode="auto">
          <a:xfrm>
            <a:off x="2133600" y="1951148"/>
            <a:ext cx="228600" cy="228600"/>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2400" b="1" i="1">
              <a:solidFill>
                <a:schemeClr val="accent6">
                  <a:lumMod val="75000"/>
                </a:schemeClr>
              </a:solidFill>
              <a:ea typeface="ヒラギノ角ゴ Pro W3" pitchFamily="-111" charset="-128"/>
            </a:endParaRPr>
          </a:p>
        </p:txBody>
      </p:sp>
      <p:sp>
        <p:nvSpPr>
          <p:cNvPr id="17" name="Rectangle 16"/>
          <p:cNvSpPr/>
          <p:nvPr/>
        </p:nvSpPr>
        <p:spPr bwMode="auto">
          <a:xfrm>
            <a:off x="5105400" y="1955089"/>
            <a:ext cx="228600" cy="2286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eaLnBrk="1" fontAlgn="base" latinLnBrk="0" hangingPunct="1">
              <a:lnSpc>
                <a:spcPct val="100000"/>
              </a:lnSpc>
              <a:spcBef>
                <a:spcPct val="0"/>
              </a:spcBef>
              <a:spcAft>
                <a:spcPct val="0"/>
              </a:spcAft>
              <a:buClrTx/>
              <a:buSzTx/>
              <a:buFontTx/>
              <a:buNone/>
              <a:tabLst/>
              <a:defRPr/>
            </a:pPr>
            <a:endParaRPr kumimoji="0" lang="en-US" sz="2400" b="1" i="1" u="none" strike="noStrike" kern="0" cap="none" spc="0" normalizeH="0" baseline="0" noProof="0">
              <a:ln>
                <a:noFill/>
              </a:ln>
              <a:solidFill>
                <a:schemeClr val="accent6">
                  <a:lumMod val="75000"/>
                </a:schemeClr>
              </a:solidFill>
              <a:effectLst/>
              <a:uLnTx/>
              <a:uFillTx/>
              <a:ea typeface="ヒラギノ角ゴ Pro W3" pitchFamily="-111" charset="-128"/>
            </a:endParaRPr>
          </a:p>
        </p:txBody>
      </p:sp>
      <p:sp>
        <p:nvSpPr>
          <p:cNvPr id="18" name="TextBox 17"/>
          <p:cNvSpPr txBox="1"/>
          <p:nvPr/>
        </p:nvSpPr>
        <p:spPr>
          <a:xfrm>
            <a:off x="2380593" y="1893341"/>
            <a:ext cx="229101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6">
                    <a:lumMod val="75000"/>
                  </a:schemeClr>
                </a:solidFill>
                <a:effectLst/>
                <a:uLnTx/>
                <a:uFillTx/>
              </a:rPr>
              <a:t>Disabling/Fatal Strokes</a:t>
            </a:r>
          </a:p>
        </p:txBody>
      </p:sp>
      <p:sp>
        <p:nvSpPr>
          <p:cNvPr id="19" name="TextBox 18"/>
          <p:cNvSpPr txBox="1"/>
          <p:nvPr/>
        </p:nvSpPr>
        <p:spPr>
          <a:xfrm>
            <a:off x="5334000" y="1909107"/>
            <a:ext cx="2266967"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accent6">
                    <a:lumMod val="75000"/>
                  </a:schemeClr>
                </a:solidFill>
                <a:effectLst/>
                <a:uLnTx/>
                <a:uFillTx/>
              </a:rPr>
              <a:t>Non-Disabling Strokes</a:t>
            </a:r>
          </a:p>
        </p:txBody>
      </p:sp>
      <p:sp>
        <p:nvSpPr>
          <p:cNvPr id="20" name="TextBox 19"/>
          <p:cNvSpPr txBox="1"/>
          <p:nvPr/>
        </p:nvSpPr>
        <p:spPr>
          <a:xfrm>
            <a:off x="1724358" y="6335524"/>
            <a:ext cx="5729453" cy="44627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accent6">
                    <a:lumMod val="75000"/>
                  </a:schemeClr>
                </a:solidFill>
                <a:effectLst/>
                <a:uLnTx/>
                <a:uFillTx/>
              </a:rPr>
              <a:t>Disabling Stroke defined as MRS ≥2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accent6">
                    <a:lumMod val="75000"/>
                  </a:schemeClr>
                </a:solidFill>
                <a:effectLst/>
                <a:uLnTx/>
                <a:uFillTx/>
              </a:rPr>
              <a:t>Two strokes in PREVAIL are excluded because the baseline MRS score was unavailable</a:t>
            </a:r>
          </a:p>
        </p:txBody>
      </p:sp>
      <p:sp>
        <p:nvSpPr>
          <p:cNvPr id="21" name="Rectangle 20"/>
          <p:cNvSpPr/>
          <p:nvPr/>
        </p:nvSpPr>
        <p:spPr>
          <a:xfrm>
            <a:off x="4031799" y="4094380"/>
            <a:ext cx="1537600" cy="43088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6">
                    <a:lumMod val="75000"/>
                  </a:schemeClr>
                </a:solidFill>
                <a:effectLst/>
                <a:uLnTx/>
                <a:uFillTx/>
              </a:rPr>
              <a:t>HR 0.45 (0.21 – 0.94)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6">
                    <a:lumMod val="75000"/>
                  </a:schemeClr>
                </a:solidFill>
                <a:effectLst/>
                <a:uLnTx/>
                <a:uFillTx/>
              </a:rPr>
              <a:t>P=0.03</a:t>
            </a:r>
          </a:p>
        </p:txBody>
      </p:sp>
      <p:cxnSp>
        <p:nvCxnSpPr>
          <p:cNvPr id="22" name="Straight Arrow Connector 21"/>
          <p:cNvCxnSpPr/>
          <p:nvPr/>
        </p:nvCxnSpPr>
        <p:spPr bwMode="auto">
          <a:xfrm flipH="1">
            <a:off x="3810000" y="4321561"/>
            <a:ext cx="2057400" cy="914400"/>
          </a:xfrm>
          <a:prstGeom prst="straightConnector1">
            <a:avLst/>
          </a:prstGeom>
          <a:solidFill>
            <a:srgbClr val="BBE0E3"/>
          </a:solidFill>
          <a:ln w="28575" cap="flat" cmpd="sng" algn="ctr">
            <a:solidFill>
              <a:srgbClr val="FF6600"/>
            </a:solidFill>
            <a:prstDash val="solid"/>
            <a:round/>
            <a:headEnd type="none" w="med" len="med"/>
            <a:tailEnd type="arrow"/>
          </a:ln>
          <a:effectLst/>
        </p:spPr>
      </p:cxnSp>
      <p:sp>
        <p:nvSpPr>
          <p:cNvPr id="23" name="TextBox 22"/>
          <p:cNvSpPr txBox="1"/>
          <p:nvPr/>
        </p:nvSpPr>
        <p:spPr>
          <a:xfrm>
            <a:off x="3703500" y="3711961"/>
            <a:ext cx="21942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rPr>
              <a:t>55% Lower</a:t>
            </a:r>
          </a:p>
        </p:txBody>
      </p:sp>
      <p:sp>
        <p:nvSpPr>
          <p:cNvPr id="24" name="Rectangle 23"/>
          <p:cNvSpPr/>
          <p:nvPr/>
        </p:nvSpPr>
        <p:spPr>
          <a:xfrm rot="16200000">
            <a:off x="6498967" y="3788033"/>
            <a:ext cx="5019020" cy="338554"/>
          </a:xfrm>
          <a:prstGeom prst="rect">
            <a:avLst/>
          </a:prstGeom>
        </p:spPr>
        <p:txBody>
          <a:bodyPr wrap="square">
            <a:spAutoFit/>
          </a:bodyPr>
          <a:lstStyle/>
          <a:p>
            <a:r>
              <a:rPr lang="en-US" sz="800" dirty="0">
                <a:solidFill>
                  <a:schemeClr val="bg1">
                    <a:lumMod val="75000"/>
                  </a:schemeClr>
                </a:solidFill>
              </a:rPr>
              <a:t>Source: . Reddy VY, </a:t>
            </a:r>
            <a:r>
              <a:rPr lang="en-US" sz="800" dirty="0" err="1">
                <a:solidFill>
                  <a:schemeClr val="bg1">
                    <a:lumMod val="75000"/>
                  </a:schemeClr>
                </a:solidFill>
              </a:rPr>
              <a:t>Doshi</a:t>
            </a:r>
            <a:r>
              <a:rPr lang="en-US" sz="800" dirty="0">
                <a:solidFill>
                  <a:schemeClr val="bg1">
                    <a:lumMod val="75000"/>
                  </a:schemeClr>
                </a:solidFill>
              </a:rPr>
              <a:t> SK, Kar S, et al. 5-Year Outcomes After Left Atrial Appendage Closure: From the PREVAIL and PROTECT AF Trials. JACC 2017;</a:t>
            </a:r>
            <a:r>
              <a:rPr lang="da-DK" sz="800" dirty="0">
                <a:solidFill>
                  <a:schemeClr val="bg1">
                    <a:lumMod val="75000"/>
                  </a:schemeClr>
                </a:solidFill>
              </a:rPr>
              <a:t> 70(24): 2964-2975.</a:t>
            </a:r>
            <a:endParaRPr lang="en-US" sz="800" dirty="0">
              <a:solidFill>
                <a:schemeClr val="bg1">
                  <a:lumMod val="75000"/>
                </a:schemeClr>
              </a:solidFill>
            </a:endParaRPr>
          </a:p>
        </p:txBody>
      </p:sp>
    </p:spTree>
    <p:extLst>
      <p:ext uri="{BB962C8B-B14F-4D97-AF65-F5344CB8AC3E}">
        <p14:creationId xmlns:p14="http://schemas.microsoft.com/office/powerpoint/2010/main" val="559290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219200"/>
            <a:ext cx="7620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2500" dirty="0"/>
              <a:t>Observed Rates of Major Bleeding Over Time According to Treatment Group</a:t>
            </a:r>
          </a:p>
        </p:txBody>
      </p:sp>
      <p:graphicFrame>
        <p:nvGraphicFramePr>
          <p:cNvPr id="4" name="Table 3"/>
          <p:cNvGraphicFramePr>
            <a:graphicFrameLocks noGrp="1"/>
          </p:cNvGraphicFramePr>
          <p:nvPr>
            <p:extLst>
              <p:ext uri="{D42A27DB-BD31-4B8C-83A1-F6EECF244321}">
                <p14:modId xmlns:p14="http://schemas.microsoft.com/office/powerpoint/2010/main" val="221178848"/>
              </p:ext>
            </p:extLst>
          </p:nvPr>
        </p:nvGraphicFramePr>
        <p:xfrm>
          <a:off x="130330" y="3479865"/>
          <a:ext cx="8748884" cy="2575560"/>
        </p:xfrm>
        <a:graphic>
          <a:graphicData uri="http://schemas.openxmlformats.org/drawingml/2006/table">
            <a:tbl>
              <a:tblPr firstRow="1" bandRow="1">
                <a:tableStyleId>{69012ECD-51FC-41F1-AA8D-1B2483CD663E}</a:tableStyleId>
              </a:tblPr>
              <a:tblGrid>
                <a:gridCol w="1066800">
                  <a:extLst>
                    <a:ext uri="{9D8B030D-6E8A-4147-A177-3AD203B41FA5}">
                      <a16:colId xmlns:a16="http://schemas.microsoft.com/office/drawing/2014/main" val="20000"/>
                    </a:ext>
                  </a:extLst>
                </a:gridCol>
                <a:gridCol w="1543367">
                  <a:extLst>
                    <a:ext uri="{9D8B030D-6E8A-4147-A177-3AD203B41FA5}">
                      <a16:colId xmlns:a16="http://schemas.microsoft.com/office/drawing/2014/main" val="20001"/>
                    </a:ext>
                  </a:extLst>
                </a:gridCol>
                <a:gridCol w="1623550">
                  <a:extLst>
                    <a:ext uri="{9D8B030D-6E8A-4147-A177-3AD203B41FA5}">
                      <a16:colId xmlns:a16="http://schemas.microsoft.com/office/drawing/2014/main" val="20002"/>
                    </a:ext>
                  </a:extLst>
                </a:gridCol>
                <a:gridCol w="1467167">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370840">
                <a:tc rowSpan="2">
                  <a:txBody>
                    <a:bodyPr/>
                    <a:lstStyle/>
                    <a:p>
                      <a:pPr algn="ctr"/>
                      <a:endParaRPr lang="en-US" sz="1600" b="1" dirty="0">
                        <a:solidFill>
                          <a:srgbClr val="FFFF00"/>
                        </a:solidFill>
                        <a:effectLst>
                          <a:outerShdw blurRad="38100" dist="38100" dir="2700000" algn="tl">
                            <a:srgbClr val="000000">
                              <a:alpha val="43137"/>
                            </a:srgbClr>
                          </a:outerShdw>
                        </a:effectLst>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gridSpan="2">
                  <a:txBody>
                    <a:bodyPr/>
                    <a:lstStyle/>
                    <a:p>
                      <a:pPr algn="ctr"/>
                      <a:r>
                        <a:rPr lang="en-US" sz="1600" b="1" dirty="0">
                          <a:solidFill>
                            <a:srgbClr val="FFFF00"/>
                          </a:solidFill>
                          <a:effectLst>
                            <a:outerShdw blurRad="38100" dist="38100" dir="2700000" algn="tl">
                              <a:srgbClr val="000000">
                                <a:alpha val="43137"/>
                              </a:srgbClr>
                            </a:outerShdw>
                          </a:effectLst>
                        </a:rPr>
                        <a:t>LAAC</a:t>
                      </a:r>
                    </a:p>
                    <a:p>
                      <a:pPr algn="ctr"/>
                      <a:r>
                        <a:rPr lang="en-US" sz="1600" b="1" dirty="0">
                          <a:solidFill>
                            <a:srgbClr val="FFFF00"/>
                          </a:solidFill>
                          <a:effectLst>
                            <a:outerShdw blurRad="38100" dist="38100" dir="2700000" algn="tl">
                              <a:srgbClr val="000000">
                                <a:alpha val="43137"/>
                              </a:srgbClr>
                            </a:outerShdw>
                          </a:effectLst>
                        </a:rPr>
                        <a:t>(n=732)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hMerge="1">
                  <a:txBody>
                    <a:bodyPr/>
                    <a:lstStyle/>
                    <a:p>
                      <a:endParaRPr lang="en-US" sz="1600" b="1" dirty="0">
                        <a:solidFill>
                          <a:schemeClr val="bg1"/>
                        </a:solidFill>
                        <a:effectLst>
                          <a:outerShdw blurRad="38100" dist="38100" dir="2700000" algn="tl">
                            <a:srgbClr val="000000">
                              <a:alpha val="43137"/>
                            </a:srgbClr>
                          </a:outerShdw>
                        </a:effectLst>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gridSpan="2">
                  <a:txBody>
                    <a:bodyPr/>
                    <a:lstStyle/>
                    <a:p>
                      <a:pPr algn="ctr"/>
                      <a:r>
                        <a:rPr lang="en-US" sz="1600" b="1" dirty="0">
                          <a:solidFill>
                            <a:srgbClr val="FFFF00"/>
                          </a:solidFill>
                          <a:effectLst>
                            <a:outerShdw blurRad="38100" dist="38100" dir="2700000" algn="tl">
                              <a:srgbClr val="000000">
                                <a:alpha val="43137"/>
                              </a:srgbClr>
                            </a:outerShdw>
                          </a:effectLst>
                        </a:rPr>
                        <a:t>Long-term</a:t>
                      </a:r>
                      <a:r>
                        <a:rPr lang="en-US" sz="1600" b="1" baseline="0" dirty="0">
                          <a:solidFill>
                            <a:srgbClr val="FFFF00"/>
                          </a:solidFill>
                          <a:effectLst>
                            <a:outerShdw blurRad="38100" dist="38100" dir="2700000" algn="tl">
                              <a:srgbClr val="000000">
                                <a:alpha val="43137"/>
                              </a:srgbClr>
                            </a:outerShdw>
                          </a:effectLst>
                        </a:rPr>
                        <a:t> warfarin</a:t>
                      </a:r>
                    </a:p>
                    <a:p>
                      <a:pPr algn="ctr"/>
                      <a:r>
                        <a:rPr lang="en-US" sz="1600" b="1" baseline="0" dirty="0">
                          <a:solidFill>
                            <a:srgbClr val="FFFF00"/>
                          </a:solidFill>
                          <a:effectLst>
                            <a:outerShdw blurRad="38100" dist="38100" dir="2700000" algn="tl">
                              <a:srgbClr val="000000">
                                <a:alpha val="43137"/>
                              </a:srgbClr>
                            </a:outerShdw>
                          </a:effectLst>
                        </a:rPr>
                        <a:t>(n=382)</a:t>
                      </a:r>
                      <a:endParaRPr lang="en-US" sz="1600" b="1" dirty="0">
                        <a:solidFill>
                          <a:srgbClr val="FFFF00"/>
                        </a:solidFill>
                        <a:effectLst>
                          <a:outerShdw blurRad="38100" dist="38100" dir="2700000" algn="tl">
                            <a:srgbClr val="000000">
                              <a:alpha val="43137"/>
                            </a:srgbClr>
                          </a:outerShdw>
                        </a:effectLst>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hMerge="1">
                  <a:txBody>
                    <a:bodyPr/>
                    <a:lstStyle/>
                    <a:p>
                      <a:endParaRPr lang="en-US" sz="1600" b="1" dirty="0">
                        <a:solidFill>
                          <a:schemeClr val="bg1"/>
                        </a:solidFill>
                        <a:effectLst>
                          <a:outerShdw blurRad="38100" dist="38100" dir="2700000" algn="tl">
                            <a:srgbClr val="000000">
                              <a:alpha val="43137"/>
                            </a:srgbClr>
                          </a:outerShdw>
                        </a:effectLst>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rowSpan="2">
                  <a:txBody>
                    <a:bodyPr/>
                    <a:lstStyle/>
                    <a:p>
                      <a:pPr algn="ctr"/>
                      <a:r>
                        <a:rPr lang="en-US" sz="1600" b="1" dirty="0">
                          <a:solidFill>
                            <a:srgbClr val="FFFF00"/>
                          </a:solidFill>
                          <a:effectLst>
                            <a:outerShdw blurRad="38100" dist="38100" dir="2700000" algn="tl">
                              <a:srgbClr val="000000">
                                <a:alpha val="43137"/>
                              </a:srgbClr>
                            </a:outerShdw>
                          </a:effectLst>
                        </a:rPr>
                        <a:t>Rate Ratio</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rowSpan="2">
                  <a:txBody>
                    <a:bodyPr/>
                    <a:lstStyle/>
                    <a:p>
                      <a:pPr algn="ctr"/>
                      <a:r>
                        <a:rPr lang="en-US" sz="1600" b="1" dirty="0">
                          <a:solidFill>
                            <a:srgbClr val="FFFF00"/>
                          </a:solidFill>
                          <a:effectLst>
                            <a:outerShdw blurRad="38100" dist="38100" dir="2700000" algn="tl">
                              <a:srgbClr val="000000">
                                <a:alpha val="43137"/>
                              </a:srgbClr>
                            </a:outerShdw>
                          </a:effectLst>
                        </a:rPr>
                        <a:t>P value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endParaRPr lang="en-US" sz="1200" b="1" dirty="0">
                        <a:solidFill>
                          <a:schemeClr val="bg1"/>
                        </a:solidFill>
                        <a:effectLst>
                          <a:outerShdw blurRad="38100" dist="38100" dir="2700000" algn="tl">
                            <a:srgbClr val="000000">
                              <a:alpha val="43137"/>
                            </a:srgbClr>
                          </a:outerShdw>
                        </a:effectLst>
                      </a:endParaRPr>
                    </a:p>
                  </a:txBody>
                  <a:tcP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bg1"/>
                          </a:solidFill>
                          <a:effectLst>
                            <a:outerShdw blurRad="38100" dist="38100" dir="2700000" algn="tl">
                              <a:srgbClr val="000000">
                                <a:alpha val="43137"/>
                              </a:srgbClr>
                            </a:outerShdw>
                          </a:effectLst>
                        </a:rPr>
                        <a:t>Bleeding Rate</a:t>
                      </a:r>
                    </a:p>
                    <a:p>
                      <a:pPr algn="ctr"/>
                      <a:r>
                        <a:rPr lang="en-US" sz="1100" b="1" dirty="0">
                          <a:solidFill>
                            <a:schemeClr val="bg1"/>
                          </a:solidFill>
                          <a:effectLst>
                            <a:outerShdw blurRad="38100" dist="38100" dir="2700000" algn="tl">
                              <a:srgbClr val="000000">
                                <a:alpha val="43137"/>
                              </a:srgbClr>
                            </a:outerShdw>
                          </a:effectLst>
                        </a:rPr>
                        <a:t>(n events / N at risk)</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tx2"/>
                    </a:solidFill>
                  </a:tcPr>
                </a:tc>
                <a:tc>
                  <a:txBody>
                    <a:bodyPr/>
                    <a:lstStyle/>
                    <a:p>
                      <a:pPr algn="ctr"/>
                      <a:r>
                        <a:rPr lang="en-US" sz="1200" b="1" dirty="0">
                          <a:solidFill>
                            <a:schemeClr val="bg1"/>
                          </a:solidFill>
                          <a:effectLst>
                            <a:outerShdw blurRad="38100" dist="38100" dir="2700000" algn="tl">
                              <a:srgbClr val="000000">
                                <a:alpha val="43137"/>
                              </a:srgbClr>
                            </a:outerShdw>
                          </a:effectLst>
                        </a:rPr>
                        <a:t>Event Rate per</a:t>
                      </a:r>
                      <a:r>
                        <a:rPr lang="en-US" sz="1200" b="1" baseline="0" dirty="0">
                          <a:solidFill>
                            <a:schemeClr val="bg1"/>
                          </a:solidFill>
                          <a:effectLst>
                            <a:outerShdw blurRad="38100" dist="38100" dir="2700000" algn="tl">
                              <a:srgbClr val="000000">
                                <a:alpha val="43137"/>
                              </a:srgbClr>
                            </a:outerShdw>
                          </a:effectLst>
                        </a:rPr>
                        <a:t> </a:t>
                      </a:r>
                    </a:p>
                    <a:p>
                      <a:pPr algn="ctr"/>
                      <a:r>
                        <a:rPr lang="en-US" sz="1200" b="1" baseline="0" dirty="0">
                          <a:solidFill>
                            <a:schemeClr val="bg1"/>
                          </a:solidFill>
                          <a:effectLst>
                            <a:outerShdw blurRad="38100" dist="38100" dir="2700000" algn="tl">
                              <a:srgbClr val="000000">
                                <a:alpha val="43137"/>
                              </a:srgbClr>
                            </a:outerShdw>
                          </a:effectLst>
                        </a:rPr>
                        <a:t>100 </a:t>
                      </a:r>
                      <a:r>
                        <a:rPr lang="en-US" sz="1200" b="1" baseline="0" dirty="0" err="1">
                          <a:solidFill>
                            <a:schemeClr val="bg1"/>
                          </a:solidFill>
                          <a:effectLst>
                            <a:outerShdw blurRad="38100" dist="38100" dir="2700000" algn="tl">
                              <a:srgbClr val="000000">
                                <a:alpha val="43137"/>
                              </a:srgbClr>
                            </a:outerShdw>
                          </a:effectLst>
                        </a:rPr>
                        <a:t>pt-yrs</a:t>
                      </a:r>
                      <a:endParaRPr lang="en-US" sz="1200" b="1" baseline="0" dirty="0">
                        <a:solidFill>
                          <a:schemeClr val="bg1"/>
                        </a:solidFill>
                        <a:effectLst>
                          <a:outerShdw blurRad="38100" dist="38100" dir="2700000" algn="tl">
                            <a:srgbClr val="000000">
                              <a:alpha val="43137"/>
                            </a:srgbClr>
                          </a:outerShdw>
                        </a:effectLst>
                      </a:endParaRPr>
                    </a:p>
                    <a:p>
                      <a:pPr algn="ctr"/>
                      <a:r>
                        <a:rPr lang="en-US" sz="1100" b="1" baseline="0" dirty="0">
                          <a:solidFill>
                            <a:schemeClr val="bg1"/>
                          </a:solidFill>
                          <a:effectLst>
                            <a:outerShdw blurRad="38100" dist="38100" dir="2700000" algn="tl">
                              <a:srgbClr val="000000">
                                <a:alpha val="43137"/>
                              </a:srgbClr>
                            </a:outerShdw>
                          </a:effectLst>
                        </a:rPr>
                        <a:t>(n events / N at risk)</a:t>
                      </a:r>
                      <a:endParaRPr lang="en-US" sz="1100" b="1" dirty="0">
                        <a:solidFill>
                          <a:schemeClr val="bg1"/>
                        </a:solidFill>
                        <a:effectLst>
                          <a:outerShdw blurRad="38100" dist="38100" dir="2700000" algn="tl">
                            <a:srgbClr val="000000">
                              <a:alpha val="43137"/>
                            </a:srgbClr>
                          </a:outerShdw>
                        </a:effectLst>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tx2"/>
                    </a:solidFill>
                  </a:tcPr>
                </a:tc>
                <a:tc>
                  <a:txBody>
                    <a:bodyPr/>
                    <a:lstStyle/>
                    <a:p>
                      <a:pPr algn="ctr"/>
                      <a:r>
                        <a:rPr lang="en-US" sz="1200" b="1" dirty="0">
                          <a:solidFill>
                            <a:schemeClr val="bg1"/>
                          </a:solidFill>
                          <a:effectLst>
                            <a:outerShdw blurRad="38100" dist="38100" dir="2700000" algn="tl">
                              <a:srgbClr val="000000">
                                <a:alpha val="43137"/>
                              </a:srgbClr>
                            </a:outerShdw>
                          </a:effectLst>
                        </a:rPr>
                        <a:t>Bleeding Rate</a:t>
                      </a:r>
                    </a:p>
                    <a:p>
                      <a:pPr algn="ctr"/>
                      <a:r>
                        <a:rPr lang="en-US" sz="1100" b="1" dirty="0">
                          <a:solidFill>
                            <a:schemeClr val="bg1"/>
                          </a:solidFill>
                          <a:effectLst>
                            <a:outerShdw blurRad="38100" dist="38100" dir="2700000" algn="tl">
                              <a:srgbClr val="000000">
                                <a:alpha val="43137"/>
                              </a:srgbClr>
                            </a:outerShdw>
                          </a:effectLst>
                        </a:rPr>
                        <a:t>(n events/N at risk)</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tx2"/>
                    </a:solidFill>
                  </a:tcPr>
                </a:tc>
                <a:tc>
                  <a:txBody>
                    <a:bodyPr/>
                    <a:lstStyle/>
                    <a:p>
                      <a:pPr algn="ctr"/>
                      <a:r>
                        <a:rPr lang="en-US" sz="1200" b="1" dirty="0">
                          <a:solidFill>
                            <a:schemeClr val="bg1"/>
                          </a:solidFill>
                          <a:effectLst>
                            <a:outerShdw blurRad="38100" dist="38100" dir="2700000" algn="tl">
                              <a:srgbClr val="000000">
                                <a:alpha val="43137"/>
                              </a:srgbClr>
                            </a:outerShdw>
                          </a:effectLst>
                        </a:rPr>
                        <a:t>Event Rate per</a:t>
                      </a:r>
                      <a:r>
                        <a:rPr lang="en-US" sz="1200" b="1" baseline="0" dirty="0">
                          <a:solidFill>
                            <a:schemeClr val="bg1"/>
                          </a:solidFill>
                          <a:effectLst>
                            <a:outerShdw blurRad="38100" dist="38100" dir="2700000" algn="tl">
                              <a:srgbClr val="000000">
                                <a:alpha val="43137"/>
                              </a:srgbClr>
                            </a:outerShdw>
                          </a:effectLst>
                        </a:rPr>
                        <a:t> 100 </a:t>
                      </a:r>
                      <a:r>
                        <a:rPr lang="en-US" sz="1200" b="1" baseline="0" dirty="0" err="1">
                          <a:solidFill>
                            <a:schemeClr val="bg1"/>
                          </a:solidFill>
                          <a:effectLst>
                            <a:outerShdw blurRad="38100" dist="38100" dir="2700000" algn="tl">
                              <a:srgbClr val="000000">
                                <a:alpha val="43137"/>
                              </a:srgbClr>
                            </a:outerShdw>
                          </a:effectLst>
                        </a:rPr>
                        <a:t>pt-yrs</a:t>
                      </a:r>
                      <a:r>
                        <a:rPr lang="en-US" sz="1200" b="1" baseline="0" dirty="0">
                          <a:solidFill>
                            <a:schemeClr val="bg1"/>
                          </a:solidFill>
                          <a:effectLst>
                            <a:outerShdw blurRad="38100" dist="38100" dir="2700000" algn="tl">
                              <a:srgbClr val="000000">
                                <a:alpha val="43137"/>
                              </a:srgbClr>
                            </a:outerShdw>
                          </a:effectLst>
                        </a:rPr>
                        <a:t> </a:t>
                      </a:r>
                    </a:p>
                    <a:p>
                      <a:pPr algn="ctr"/>
                      <a:r>
                        <a:rPr lang="en-US" sz="1100" b="1" baseline="0" dirty="0">
                          <a:solidFill>
                            <a:schemeClr val="bg1"/>
                          </a:solidFill>
                          <a:effectLst>
                            <a:outerShdw blurRad="38100" dist="38100" dir="2700000" algn="tl">
                              <a:srgbClr val="000000">
                                <a:alpha val="43137"/>
                              </a:srgbClr>
                            </a:outerShdw>
                          </a:effectLst>
                        </a:rPr>
                        <a:t>(n events / N at risk)</a:t>
                      </a:r>
                      <a:endParaRPr lang="en-US" sz="1100" b="1" dirty="0">
                        <a:solidFill>
                          <a:schemeClr val="bg1"/>
                        </a:solidFill>
                        <a:effectLst>
                          <a:outerShdw blurRad="38100" dist="38100" dir="2700000" algn="tl">
                            <a:srgbClr val="000000">
                              <a:alpha val="43137"/>
                            </a:srgbClr>
                          </a:outerShdw>
                        </a:effectLst>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solidFill>
                      <a:schemeClr val="tx2"/>
                    </a:solidFill>
                  </a:tcPr>
                </a:tc>
                <a:tc vMerge="1">
                  <a:txBody>
                    <a:bodyPr/>
                    <a:lstStyle/>
                    <a:p>
                      <a:pPr algn="ctr"/>
                      <a:endParaRPr lang="en-US" sz="1200" b="1" dirty="0">
                        <a:solidFill>
                          <a:schemeClr val="bg1"/>
                        </a:solidFill>
                        <a:effectLst>
                          <a:outerShdw blurRad="38100" dist="38100" dir="2700000" algn="tl">
                            <a:srgbClr val="000000">
                              <a:alpha val="43137"/>
                            </a:srgbClr>
                          </a:outerShdw>
                        </a:effectLst>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vMerge="1">
                  <a:txBody>
                    <a:bodyPr/>
                    <a:lstStyle/>
                    <a:p>
                      <a:pPr algn="ctr"/>
                      <a:endParaRPr lang="en-US" sz="1200" b="1" dirty="0">
                        <a:solidFill>
                          <a:schemeClr val="bg1"/>
                        </a:solidFill>
                        <a:effectLst>
                          <a:outerShdw blurRad="38100" dist="38100" dir="2700000" algn="tl">
                            <a:srgbClr val="000000">
                              <a:alpha val="43137"/>
                            </a:srgbClr>
                          </a:outerShdw>
                        </a:effectLst>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200" b="1" dirty="0">
                          <a:solidFill>
                            <a:schemeClr val="accent6">
                              <a:lumMod val="75000"/>
                            </a:schemeClr>
                          </a:solidFill>
                          <a:effectLst/>
                        </a:rPr>
                        <a:t>Overall</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10.8 </a:t>
                      </a:r>
                    </a:p>
                    <a:p>
                      <a:pPr algn="ctr"/>
                      <a:r>
                        <a:rPr lang="en-US" sz="1200" b="1" dirty="0">
                          <a:solidFill>
                            <a:schemeClr val="accent6">
                              <a:lumMod val="75000"/>
                            </a:schemeClr>
                          </a:solidFill>
                          <a:effectLst/>
                        </a:rPr>
                        <a:t>(79/732)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3.5</a:t>
                      </a:r>
                    </a:p>
                    <a:p>
                      <a:pPr algn="ctr"/>
                      <a:r>
                        <a:rPr lang="en-US" sz="1200" b="1" baseline="0" dirty="0">
                          <a:solidFill>
                            <a:schemeClr val="accent6">
                              <a:lumMod val="75000"/>
                            </a:schemeClr>
                          </a:solidFill>
                          <a:effectLst/>
                        </a:rPr>
                        <a:t>(79/2268)</a:t>
                      </a:r>
                      <a:endParaRPr lang="en-US" sz="1200" b="1" dirty="0">
                        <a:solidFill>
                          <a:schemeClr val="accent6">
                            <a:lumMod val="75000"/>
                          </a:schemeClr>
                        </a:solidFill>
                        <a:effectLst/>
                      </a:endParaRP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11.3 </a:t>
                      </a:r>
                    </a:p>
                    <a:p>
                      <a:pPr algn="ctr"/>
                      <a:r>
                        <a:rPr lang="en-US" sz="1200" b="1" dirty="0">
                          <a:solidFill>
                            <a:schemeClr val="accent6">
                              <a:lumMod val="75000"/>
                            </a:schemeClr>
                          </a:solidFill>
                          <a:effectLst/>
                        </a:rPr>
                        <a:t>(43/382)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3.6 </a:t>
                      </a:r>
                    </a:p>
                    <a:p>
                      <a:pPr algn="ctr"/>
                      <a:r>
                        <a:rPr lang="en-US" sz="1200" b="1" dirty="0">
                          <a:solidFill>
                            <a:schemeClr val="accent6">
                              <a:lumMod val="75000"/>
                            </a:schemeClr>
                          </a:solidFill>
                          <a:effectLst/>
                        </a:rPr>
                        <a:t>(43/1187)</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0.96</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0.84</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200" b="1" dirty="0">
                          <a:solidFill>
                            <a:schemeClr val="accent6">
                              <a:lumMod val="75000"/>
                            </a:schemeClr>
                          </a:solidFill>
                          <a:effectLst/>
                        </a:rPr>
                        <a:t>Post Procedure</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5.9</a:t>
                      </a:r>
                    </a:p>
                    <a:p>
                      <a:pPr algn="ctr"/>
                      <a:r>
                        <a:rPr lang="en-US" sz="1200" b="1" dirty="0">
                          <a:solidFill>
                            <a:schemeClr val="accent6">
                              <a:lumMod val="75000"/>
                            </a:schemeClr>
                          </a:solidFill>
                          <a:effectLst/>
                        </a:rPr>
                        <a:t>(40/682)</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1.8 </a:t>
                      </a:r>
                    </a:p>
                    <a:p>
                      <a:pPr algn="ctr"/>
                      <a:r>
                        <a:rPr lang="en-US" sz="1200" b="1" dirty="0">
                          <a:solidFill>
                            <a:schemeClr val="accent6">
                              <a:lumMod val="75000"/>
                            </a:schemeClr>
                          </a:solidFill>
                          <a:effectLst/>
                        </a:rPr>
                        <a:t>(40/2255)</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11.3</a:t>
                      </a:r>
                    </a:p>
                    <a:p>
                      <a:pPr algn="ctr"/>
                      <a:r>
                        <a:rPr lang="en-US" sz="1200" b="1" dirty="0">
                          <a:solidFill>
                            <a:schemeClr val="accent6">
                              <a:lumMod val="75000"/>
                            </a:schemeClr>
                          </a:solidFill>
                          <a:effectLst/>
                        </a:rPr>
                        <a:t>(43/381)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3.6</a:t>
                      </a:r>
                    </a:p>
                    <a:p>
                      <a:pPr algn="ctr"/>
                      <a:r>
                        <a:rPr lang="en-US" sz="1200" b="1" dirty="0">
                          <a:solidFill>
                            <a:schemeClr val="accent6">
                              <a:lumMod val="75000"/>
                            </a:schemeClr>
                          </a:solidFill>
                          <a:effectLst/>
                        </a:rPr>
                        <a:t>(43/1180)</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0.49</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0.001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0003"/>
                  </a:ext>
                </a:extLst>
              </a:tr>
              <a:tr h="309880">
                <a:tc>
                  <a:txBody>
                    <a:bodyPr/>
                    <a:lstStyle/>
                    <a:p>
                      <a:r>
                        <a:rPr lang="en-US" sz="1200" b="1" dirty="0">
                          <a:solidFill>
                            <a:schemeClr val="accent6">
                              <a:lumMod val="75000"/>
                            </a:schemeClr>
                          </a:solidFill>
                          <a:effectLst/>
                        </a:rPr>
                        <a:t>Destination</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3.2 </a:t>
                      </a:r>
                    </a:p>
                    <a:p>
                      <a:pPr algn="ctr"/>
                      <a:r>
                        <a:rPr lang="en-US" sz="1200" b="1" dirty="0">
                          <a:solidFill>
                            <a:schemeClr val="accent6">
                              <a:lumMod val="75000"/>
                            </a:schemeClr>
                          </a:solidFill>
                          <a:effectLst/>
                        </a:rPr>
                        <a:t>(19/601)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1.0 </a:t>
                      </a:r>
                    </a:p>
                    <a:p>
                      <a:pPr algn="ctr"/>
                      <a:r>
                        <a:rPr lang="en-US" sz="1200" b="1" dirty="0">
                          <a:solidFill>
                            <a:schemeClr val="accent6">
                              <a:lumMod val="75000"/>
                            </a:schemeClr>
                          </a:solidFill>
                          <a:effectLst/>
                        </a:rPr>
                        <a:t>(19/1958</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9.7</a:t>
                      </a:r>
                    </a:p>
                    <a:p>
                      <a:pPr algn="ctr"/>
                      <a:r>
                        <a:rPr lang="en-US" sz="1200" b="1" dirty="0">
                          <a:solidFill>
                            <a:schemeClr val="accent6">
                              <a:lumMod val="75000"/>
                            </a:schemeClr>
                          </a:solidFill>
                          <a:effectLst/>
                        </a:rPr>
                        <a:t>(35/360)</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3.5</a:t>
                      </a:r>
                    </a:p>
                    <a:p>
                      <a:pPr algn="ctr"/>
                      <a:r>
                        <a:rPr lang="en-US" sz="1200" b="1" dirty="0">
                          <a:solidFill>
                            <a:schemeClr val="accent6">
                              <a:lumMod val="75000"/>
                            </a:schemeClr>
                          </a:solidFill>
                          <a:effectLst/>
                        </a:rPr>
                        <a:t>(35/1004)</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0.28</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tc>
                  <a:txBody>
                    <a:bodyPr/>
                    <a:lstStyle/>
                    <a:p>
                      <a:pPr algn="ctr"/>
                      <a:r>
                        <a:rPr lang="en-US" sz="1200" b="1" dirty="0">
                          <a:solidFill>
                            <a:schemeClr val="accent6">
                              <a:lumMod val="75000"/>
                            </a:schemeClr>
                          </a:solidFill>
                          <a:effectLst/>
                        </a:rPr>
                        <a:t>&lt;0.001</a:t>
                      </a:r>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Abgerundetes Rechteck 4"/>
          <p:cNvSpPr/>
          <p:nvPr/>
        </p:nvSpPr>
        <p:spPr>
          <a:xfrm>
            <a:off x="7385420" y="4683825"/>
            <a:ext cx="1490224" cy="137160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tangle 5"/>
          <p:cNvSpPr/>
          <p:nvPr/>
        </p:nvSpPr>
        <p:spPr>
          <a:xfrm>
            <a:off x="781291" y="1608024"/>
            <a:ext cx="990600" cy="762000"/>
          </a:xfrm>
          <a:prstGeom prst="rect">
            <a:avLst/>
          </a:prstGeom>
          <a:solidFill>
            <a:schemeClr val="accent1">
              <a:lumMod val="20000"/>
              <a:lumOff val="80000"/>
            </a:schemeClr>
          </a:solidFill>
          <a:ln>
            <a:solidFill>
              <a:srgbClr val="00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204"/>
                </a:solidFill>
              </a:rPr>
              <a:t>Warfarin + ASA</a:t>
            </a:r>
          </a:p>
          <a:p>
            <a:pPr algn="ctr"/>
            <a:r>
              <a:rPr lang="en-US" sz="1200" b="1" dirty="0">
                <a:solidFill>
                  <a:srgbClr val="000204"/>
                </a:solidFill>
              </a:rPr>
              <a:t>(81mg) daily</a:t>
            </a:r>
          </a:p>
        </p:txBody>
      </p:sp>
      <p:sp>
        <p:nvSpPr>
          <p:cNvPr id="7" name="Rectangle 6"/>
          <p:cNvSpPr/>
          <p:nvPr/>
        </p:nvSpPr>
        <p:spPr>
          <a:xfrm>
            <a:off x="1826825" y="1608024"/>
            <a:ext cx="1930400" cy="762000"/>
          </a:xfrm>
          <a:prstGeom prst="rect">
            <a:avLst/>
          </a:prstGeom>
          <a:solidFill>
            <a:schemeClr val="accent1">
              <a:lumMod val="40000"/>
              <a:lumOff val="60000"/>
            </a:schemeClr>
          </a:solidFill>
          <a:ln>
            <a:solidFill>
              <a:srgbClr val="00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a:solidFill>
                  <a:srgbClr val="000204"/>
                </a:solidFill>
              </a:rPr>
              <a:t>Clopidogrel</a:t>
            </a:r>
            <a:r>
              <a:rPr lang="en-US" sz="1200" b="1" dirty="0">
                <a:solidFill>
                  <a:srgbClr val="000204"/>
                </a:solidFill>
              </a:rPr>
              <a:t> (75mg) + ASA (325 mg) daily</a:t>
            </a:r>
          </a:p>
        </p:txBody>
      </p:sp>
      <p:sp>
        <p:nvSpPr>
          <p:cNvPr id="8" name="Rectangle 7"/>
          <p:cNvSpPr/>
          <p:nvPr/>
        </p:nvSpPr>
        <p:spPr>
          <a:xfrm>
            <a:off x="3818658" y="1608024"/>
            <a:ext cx="4551781" cy="762000"/>
          </a:xfrm>
          <a:prstGeom prst="rect">
            <a:avLst/>
          </a:prstGeom>
          <a:ln>
            <a:solidFill>
              <a:srgbClr val="000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ASA (325mg) daily</a:t>
            </a:r>
          </a:p>
        </p:txBody>
      </p:sp>
      <p:cxnSp>
        <p:nvCxnSpPr>
          <p:cNvPr id="9" name="Straight Arrow Connector 8"/>
          <p:cNvCxnSpPr/>
          <p:nvPr/>
        </p:nvCxnSpPr>
        <p:spPr>
          <a:xfrm>
            <a:off x="781291" y="2598624"/>
            <a:ext cx="7589148"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81291" y="2598624"/>
            <a:ext cx="0" cy="2286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06395" y="2598624"/>
            <a:ext cx="0" cy="2286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86161" y="2598624"/>
            <a:ext cx="0" cy="22860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7488" y="2827224"/>
            <a:ext cx="684803" cy="261610"/>
          </a:xfrm>
          <a:prstGeom prst="rect">
            <a:avLst/>
          </a:prstGeom>
          <a:noFill/>
          <a:ln>
            <a:solidFill>
              <a:schemeClr val="accent6">
                <a:lumMod val="75000"/>
              </a:schemeClr>
            </a:solidFill>
          </a:ln>
        </p:spPr>
        <p:txBody>
          <a:bodyPr wrap="none" rtlCol="0">
            <a:spAutoFit/>
          </a:bodyPr>
          <a:lstStyle/>
          <a:p>
            <a:pPr algn="ctr"/>
            <a:r>
              <a:rPr lang="en-US" sz="1100" b="1" dirty="0">
                <a:solidFill>
                  <a:schemeClr val="accent6">
                    <a:lumMod val="75000"/>
                  </a:schemeClr>
                </a:solidFill>
              </a:rPr>
              <a:t>Implant</a:t>
            </a:r>
          </a:p>
        </p:txBody>
      </p:sp>
      <p:sp>
        <p:nvSpPr>
          <p:cNvPr id="14" name="TextBox 13"/>
          <p:cNvSpPr txBox="1"/>
          <p:nvPr/>
        </p:nvSpPr>
        <p:spPr>
          <a:xfrm>
            <a:off x="1432022" y="2827224"/>
            <a:ext cx="756938" cy="261610"/>
          </a:xfrm>
          <a:prstGeom prst="rect">
            <a:avLst/>
          </a:prstGeom>
          <a:noFill/>
          <a:ln>
            <a:solidFill>
              <a:schemeClr val="accent6">
                <a:lumMod val="75000"/>
              </a:schemeClr>
            </a:solidFill>
          </a:ln>
        </p:spPr>
        <p:txBody>
          <a:bodyPr wrap="none" rtlCol="0">
            <a:spAutoFit/>
          </a:bodyPr>
          <a:lstStyle/>
          <a:p>
            <a:pPr algn="ctr"/>
            <a:r>
              <a:rPr lang="en-US" sz="1100" b="1" dirty="0">
                <a:solidFill>
                  <a:schemeClr val="accent6">
                    <a:lumMod val="75000"/>
                  </a:schemeClr>
                </a:solidFill>
              </a:rPr>
              <a:t>45 days*</a:t>
            </a:r>
          </a:p>
        </p:txBody>
      </p:sp>
      <p:sp>
        <p:nvSpPr>
          <p:cNvPr id="15" name="TextBox 14"/>
          <p:cNvSpPr txBox="1"/>
          <p:nvPr/>
        </p:nvSpPr>
        <p:spPr>
          <a:xfrm>
            <a:off x="3385970" y="2827224"/>
            <a:ext cx="811441" cy="261610"/>
          </a:xfrm>
          <a:prstGeom prst="rect">
            <a:avLst/>
          </a:prstGeom>
          <a:noFill/>
          <a:ln>
            <a:solidFill>
              <a:schemeClr val="accent6">
                <a:lumMod val="75000"/>
              </a:schemeClr>
            </a:solidFill>
          </a:ln>
        </p:spPr>
        <p:txBody>
          <a:bodyPr wrap="none" rtlCol="0">
            <a:spAutoFit/>
          </a:bodyPr>
          <a:lstStyle/>
          <a:p>
            <a:pPr algn="ctr"/>
            <a:r>
              <a:rPr lang="en-US" sz="1100" b="1" dirty="0">
                <a:solidFill>
                  <a:schemeClr val="accent6">
                    <a:lumMod val="75000"/>
                  </a:schemeClr>
                </a:solidFill>
              </a:rPr>
              <a:t>6 months</a:t>
            </a:r>
          </a:p>
        </p:txBody>
      </p:sp>
      <p:sp>
        <p:nvSpPr>
          <p:cNvPr id="16" name="TextBox 15"/>
          <p:cNvSpPr txBox="1"/>
          <p:nvPr/>
        </p:nvSpPr>
        <p:spPr>
          <a:xfrm>
            <a:off x="1086091" y="1254825"/>
            <a:ext cx="2530804" cy="338554"/>
          </a:xfrm>
          <a:prstGeom prst="rect">
            <a:avLst/>
          </a:prstGeom>
          <a:noFill/>
        </p:spPr>
        <p:txBody>
          <a:bodyPr wrap="square" rtlCol="0">
            <a:spAutoFit/>
          </a:bodyPr>
          <a:lstStyle/>
          <a:p>
            <a:pPr algn="ctr"/>
            <a:r>
              <a:rPr lang="en-US" sz="1600" b="1" i="1" dirty="0">
                <a:solidFill>
                  <a:schemeClr val="accent6">
                    <a:lumMod val="75000"/>
                  </a:schemeClr>
                </a:solidFill>
              </a:rPr>
              <a:t>Post Procedure Therapy</a:t>
            </a:r>
          </a:p>
        </p:txBody>
      </p:sp>
      <p:sp>
        <p:nvSpPr>
          <p:cNvPr id="17" name="TextBox 16"/>
          <p:cNvSpPr txBox="1"/>
          <p:nvPr/>
        </p:nvSpPr>
        <p:spPr>
          <a:xfrm>
            <a:off x="4819891" y="1254825"/>
            <a:ext cx="2530804" cy="338554"/>
          </a:xfrm>
          <a:prstGeom prst="rect">
            <a:avLst/>
          </a:prstGeom>
          <a:noFill/>
        </p:spPr>
        <p:txBody>
          <a:bodyPr wrap="square" rtlCol="0">
            <a:spAutoFit/>
          </a:bodyPr>
          <a:lstStyle/>
          <a:p>
            <a:pPr algn="ctr"/>
            <a:r>
              <a:rPr lang="en-US" sz="1600" b="1" i="1" dirty="0">
                <a:solidFill>
                  <a:schemeClr val="accent6">
                    <a:lumMod val="75000"/>
                  </a:schemeClr>
                </a:solidFill>
              </a:rPr>
              <a:t>Destination Therapy</a:t>
            </a:r>
          </a:p>
        </p:txBody>
      </p:sp>
      <p:sp>
        <p:nvSpPr>
          <p:cNvPr id="18" name="TextBox 17"/>
          <p:cNvSpPr txBox="1"/>
          <p:nvPr/>
        </p:nvSpPr>
        <p:spPr>
          <a:xfrm>
            <a:off x="533400" y="3159825"/>
            <a:ext cx="8610600" cy="246221"/>
          </a:xfrm>
          <a:prstGeom prst="rect">
            <a:avLst/>
          </a:prstGeom>
          <a:noFill/>
        </p:spPr>
        <p:txBody>
          <a:bodyPr wrap="square" rtlCol="0">
            <a:spAutoFit/>
          </a:bodyPr>
          <a:lstStyle/>
          <a:p>
            <a:r>
              <a:rPr lang="de-DE" sz="1000" dirty="0"/>
              <a:t>*if leak &gt;5mm, patients remained on warfarin + ASA until seal documented, skipping the clopidogrel + ASA pharmacotherapy</a:t>
            </a:r>
          </a:p>
        </p:txBody>
      </p:sp>
      <p:sp>
        <p:nvSpPr>
          <p:cNvPr id="19" name="TextBox 18"/>
          <p:cNvSpPr txBox="1"/>
          <p:nvPr/>
        </p:nvSpPr>
        <p:spPr>
          <a:xfrm>
            <a:off x="44103" y="6642556"/>
            <a:ext cx="7499698" cy="215444"/>
          </a:xfrm>
          <a:prstGeom prst="rect">
            <a:avLst/>
          </a:prstGeom>
          <a:noFill/>
        </p:spPr>
        <p:txBody>
          <a:bodyPr wrap="square" rtlCol="0">
            <a:spAutoFit/>
          </a:bodyPr>
          <a:lstStyle/>
          <a:p>
            <a:r>
              <a:rPr lang="da-DK" sz="800" dirty="0">
                <a:solidFill>
                  <a:schemeClr val="accent6">
                    <a:lumMod val="75000"/>
                  </a:schemeClr>
                </a:solidFill>
              </a:rPr>
              <a:t>Price, M. J., V. Y. Reddy, et al. JACC: CV Interv 2015; 8(15): 1925-1932</a:t>
            </a:r>
            <a:endParaRPr lang="en-US" sz="800" i="1" dirty="0">
              <a:solidFill>
                <a:schemeClr val="accent6">
                  <a:lumMod val="75000"/>
                </a:schemeClr>
              </a:solidFill>
            </a:endParaRPr>
          </a:p>
        </p:txBody>
      </p:sp>
      <p:sp>
        <p:nvSpPr>
          <p:cNvPr id="20" name="Rectangle 19"/>
          <p:cNvSpPr/>
          <p:nvPr/>
        </p:nvSpPr>
        <p:spPr>
          <a:xfrm>
            <a:off x="130330" y="6055425"/>
            <a:ext cx="8723244" cy="400110"/>
          </a:xfrm>
          <a:prstGeom prst="rect">
            <a:avLst/>
          </a:prstGeom>
        </p:spPr>
        <p:txBody>
          <a:bodyPr wrap="square">
            <a:spAutoFit/>
          </a:bodyPr>
          <a:lstStyle/>
          <a:p>
            <a:r>
              <a:rPr lang="en-US" sz="1000" dirty="0"/>
              <a:t>Overall period defined as after randomization to the end of follow-up; post-procedural period as &gt;7 days after randomization to the end of follow-up; destination therapy period as beyond 180 days post-randomization, when patients assigned to LAA closure were eligible to receive aspirin alone. </a:t>
            </a:r>
          </a:p>
        </p:txBody>
      </p:sp>
    </p:spTree>
    <p:extLst>
      <p:ext uri="{BB962C8B-B14F-4D97-AF65-F5344CB8AC3E}">
        <p14:creationId xmlns:p14="http://schemas.microsoft.com/office/powerpoint/2010/main" val="2031328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324600" cy="838200"/>
          </a:xfrm>
        </p:spPr>
        <p:txBody>
          <a:bodyPr>
            <a:noAutofit/>
          </a:bodyPr>
          <a:lstStyle/>
          <a:p>
            <a:r>
              <a:rPr lang="en-US" sz="2500" dirty="0"/>
              <a:t>Bleeding Outcomes after Left Atrial Appendage Closure Compared with Long-term Warfarin</a:t>
            </a:r>
          </a:p>
        </p:txBody>
      </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11" r="1493"/>
          <a:stretch/>
        </p:blipFill>
        <p:spPr bwMode="auto">
          <a:xfrm>
            <a:off x="533400" y="2209800"/>
            <a:ext cx="7772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Box 25"/>
          <p:cNvSpPr txBox="1"/>
          <p:nvPr/>
        </p:nvSpPr>
        <p:spPr>
          <a:xfrm>
            <a:off x="7086600" y="6276201"/>
            <a:ext cx="1524000" cy="276999"/>
          </a:xfrm>
          <a:prstGeom prst="rect">
            <a:avLst/>
          </a:prstGeom>
          <a:noFill/>
        </p:spPr>
        <p:txBody>
          <a:bodyPr wrap="square" rtlCol="0">
            <a:spAutoFit/>
          </a:bodyPr>
          <a:lstStyle/>
          <a:p>
            <a:r>
              <a:rPr lang="en-US" sz="1200" dirty="0">
                <a:solidFill>
                  <a:schemeClr val="accent6">
                    <a:lumMod val="75000"/>
                  </a:schemeClr>
                </a:solidFill>
              </a:rPr>
              <a:t>p &lt; 0.001</a:t>
            </a:r>
          </a:p>
        </p:txBody>
      </p:sp>
      <p:sp>
        <p:nvSpPr>
          <p:cNvPr id="8" name="TextBox 7"/>
          <p:cNvSpPr txBox="1"/>
          <p:nvPr/>
        </p:nvSpPr>
        <p:spPr>
          <a:xfrm>
            <a:off x="44103" y="6642556"/>
            <a:ext cx="7499698" cy="215444"/>
          </a:xfrm>
          <a:prstGeom prst="rect">
            <a:avLst/>
          </a:prstGeom>
          <a:noFill/>
        </p:spPr>
        <p:txBody>
          <a:bodyPr wrap="square" rtlCol="0">
            <a:spAutoFit/>
          </a:bodyPr>
          <a:lstStyle/>
          <a:p>
            <a:r>
              <a:rPr lang="da-DK" sz="800" dirty="0">
                <a:solidFill>
                  <a:schemeClr val="accent6">
                    <a:lumMod val="75000"/>
                  </a:schemeClr>
                </a:solidFill>
              </a:rPr>
              <a:t>Price, M. J., V. Y. Reddy, et al. JACC: CV Interv 2015; 8(15): 1925-1932</a:t>
            </a:r>
            <a:endParaRPr lang="en-US" sz="800" i="1" dirty="0">
              <a:solidFill>
                <a:schemeClr val="accent6">
                  <a:lumMod val="75000"/>
                </a:schemeClr>
              </a:solidFill>
            </a:endParaRPr>
          </a:p>
        </p:txBody>
      </p:sp>
      <p:grpSp>
        <p:nvGrpSpPr>
          <p:cNvPr id="10" name="Group 9"/>
          <p:cNvGrpSpPr/>
          <p:nvPr/>
        </p:nvGrpSpPr>
        <p:grpSpPr>
          <a:xfrm>
            <a:off x="5181600" y="3657600"/>
            <a:ext cx="1752600" cy="1200329"/>
            <a:chOff x="5181600" y="4038600"/>
            <a:chExt cx="1752600" cy="1200329"/>
          </a:xfrm>
        </p:grpSpPr>
        <p:sp>
          <p:nvSpPr>
            <p:cNvPr id="4" name="TextBox 3"/>
            <p:cNvSpPr txBox="1"/>
            <p:nvPr/>
          </p:nvSpPr>
          <p:spPr>
            <a:xfrm>
              <a:off x="5181600" y="4038600"/>
              <a:ext cx="1676400" cy="1200329"/>
            </a:xfrm>
            <a:prstGeom prst="rect">
              <a:avLst/>
            </a:prstGeom>
            <a:noFill/>
          </p:spPr>
          <p:txBody>
            <a:bodyPr wrap="square" rtlCol="0">
              <a:spAutoFit/>
            </a:bodyPr>
            <a:lstStyle/>
            <a:p>
              <a:pPr algn="ctr"/>
              <a:r>
                <a:rPr lang="en-US" sz="4000" b="1" dirty="0">
                  <a:solidFill>
                    <a:srgbClr val="FF6600"/>
                  </a:solidFill>
                </a:rPr>
                <a:t>72%</a:t>
              </a:r>
            </a:p>
            <a:p>
              <a:pPr algn="ctr"/>
              <a:r>
                <a:rPr lang="en-US" sz="1600" b="1" dirty="0">
                  <a:solidFill>
                    <a:srgbClr val="FF6600"/>
                  </a:solidFill>
                </a:rPr>
                <a:t>&gt;6 months post-procedure</a:t>
              </a:r>
            </a:p>
          </p:txBody>
        </p:sp>
        <p:sp>
          <p:nvSpPr>
            <p:cNvPr id="5" name="Down Arrow 4"/>
            <p:cNvSpPr/>
            <p:nvPr/>
          </p:nvSpPr>
          <p:spPr>
            <a:xfrm>
              <a:off x="6553200" y="4191000"/>
              <a:ext cx="381000" cy="447764"/>
            </a:xfrm>
            <a:prstGeom prst="downArrow">
              <a:avLst/>
            </a:prstGeom>
            <a:solidFill>
              <a:srgbClr val="FF66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p:cNvSpPr/>
          <p:nvPr/>
        </p:nvSpPr>
        <p:spPr>
          <a:xfrm>
            <a:off x="304800" y="1447800"/>
            <a:ext cx="8534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Freedom of Major Bleeding Over 3 Adjunctive Pharmacotherapy Intervals</a:t>
            </a:r>
          </a:p>
        </p:txBody>
      </p:sp>
    </p:spTree>
    <p:extLst>
      <p:ext uri="{BB962C8B-B14F-4D97-AF65-F5344CB8AC3E}">
        <p14:creationId xmlns:p14="http://schemas.microsoft.com/office/powerpoint/2010/main" val="129185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
            <a:ext cx="6172200" cy="838200"/>
          </a:xfrm>
        </p:spPr>
        <p:txBody>
          <a:bodyPr>
            <a:noAutofit/>
          </a:bodyPr>
          <a:lstStyle/>
          <a:p>
            <a:r>
              <a:rPr lang="en-US" sz="2200" dirty="0"/>
              <a:t>WATCHMAN is the Most Studied LAAC Device with Long-term Clinical Data</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26610944"/>
              </p:ext>
            </p:extLst>
          </p:nvPr>
        </p:nvGraphicFramePr>
        <p:xfrm>
          <a:off x="76200" y="1524000"/>
          <a:ext cx="8839200" cy="4930328"/>
        </p:xfrm>
        <a:graphic>
          <a:graphicData uri="http://schemas.openxmlformats.org/drawingml/2006/table">
            <a:tbl>
              <a:tblPr firstRow="1" firstCol="1">
                <a:tableStyleId>{93296810-A885-4BE3-A3E7-6D5BEEA58F35}</a:tableStyleId>
              </a:tblPr>
              <a:tblGrid>
                <a:gridCol w="1306664">
                  <a:extLst>
                    <a:ext uri="{9D8B030D-6E8A-4147-A177-3AD203B41FA5}">
                      <a16:colId xmlns:a16="http://schemas.microsoft.com/office/drawing/2014/main" val="20000"/>
                    </a:ext>
                  </a:extLst>
                </a:gridCol>
                <a:gridCol w="2960536">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414020">
                <a:tc>
                  <a:txBody>
                    <a:bodyPr/>
                    <a:lstStyle/>
                    <a:p>
                      <a:pPr algn="ctr"/>
                      <a:endParaRPr lang="en-US" sz="1800" b="1" dirty="0"/>
                    </a:p>
                  </a:txBody>
                  <a:tcPr anchor="b"/>
                </a:tc>
                <a:tc gridSpan="2">
                  <a:txBody>
                    <a:bodyPr/>
                    <a:lstStyle/>
                    <a:p>
                      <a:pPr algn="ctr"/>
                      <a:r>
                        <a:rPr lang="en-US" sz="1800" dirty="0"/>
                        <a:t>Results</a:t>
                      </a:r>
                    </a:p>
                  </a:txBody>
                  <a:tcPr anchor="b"/>
                </a:tc>
                <a:tc hMerge="1">
                  <a:txBody>
                    <a:bodyPr/>
                    <a:lstStyle/>
                    <a:p>
                      <a:endParaRPr lang="en-US" dirty="0"/>
                    </a:p>
                  </a:txBody>
                  <a:tcPr anchor="b"/>
                </a:tc>
                <a:extLst>
                  <a:ext uri="{0D108BD9-81ED-4DB2-BD59-A6C34878D82A}">
                    <a16:rowId xmlns:a16="http://schemas.microsoft.com/office/drawing/2014/main" val="10000"/>
                  </a:ext>
                </a:extLst>
              </a:tr>
              <a:tr h="598479">
                <a:tc>
                  <a:txBody>
                    <a:bodyPr/>
                    <a:lstStyle/>
                    <a:p>
                      <a:pPr algn="ctr"/>
                      <a:r>
                        <a:rPr lang="en-US" sz="1600" dirty="0"/>
                        <a:t>Safety</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schemeClr val="accent6">
                              <a:lumMod val="75000"/>
                            </a:schemeClr>
                          </a:solidFill>
                          <a:effectLst/>
                          <a:uLnTx/>
                          <a:uFillTx/>
                        </a:rPr>
                        <a:t>WATCHMAN procedure</a:t>
                      </a:r>
                      <a:br>
                        <a:rPr kumimoji="0" lang="en-US" sz="1600" u="none" strike="noStrike" kern="1200" cap="none" spc="0" normalizeH="0" baseline="0" noProof="0" dirty="0">
                          <a:ln>
                            <a:noFill/>
                          </a:ln>
                          <a:solidFill>
                            <a:schemeClr val="accent6">
                              <a:lumMod val="75000"/>
                            </a:schemeClr>
                          </a:solidFill>
                          <a:effectLst/>
                          <a:uLnTx/>
                          <a:uFillTx/>
                        </a:rPr>
                      </a:br>
                      <a:r>
                        <a:rPr kumimoji="0" lang="en-US" sz="1600" u="none" strike="noStrike" kern="1200" cap="none" spc="0" normalizeH="0" baseline="0" noProof="0" dirty="0">
                          <a:ln>
                            <a:noFill/>
                          </a:ln>
                          <a:solidFill>
                            <a:schemeClr val="accent6">
                              <a:lumMod val="75000"/>
                            </a:schemeClr>
                          </a:solidFill>
                          <a:effectLst/>
                          <a:uLnTx/>
                          <a:uFillTx/>
                        </a:rPr>
                        <a:t> is safe</a:t>
                      </a:r>
                      <a:endParaRPr kumimoji="0" lang="en-US" sz="1600" b="1" i="0" u="none" strike="noStrike" kern="1200" cap="none" spc="0" normalizeH="0" baseline="0" noProof="0" dirty="0">
                        <a:ln>
                          <a:noFill/>
                        </a:ln>
                        <a:solidFill>
                          <a:schemeClr val="accent6">
                            <a:lumMod val="75000"/>
                          </a:schemeClr>
                        </a:solidFill>
                        <a:effectLst/>
                        <a:uLnTx/>
                        <a:uFillTx/>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lumMod val="75000"/>
                            </a:schemeClr>
                          </a:solidFill>
                          <a:effectLst/>
                          <a:uLnTx/>
                          <a:uFillTx/>
                        </a:rPr>
                        <a:t>95%</a:t>
                      </a:r>
                      <a:r>
                        <a:rPr kumimoji="0" lang="en-US" sz="1600" u="none" strike="noStrike" kern="1200" cap="none" spc="0" normalizeH="0" baseline="0" noProof="0" dirty="0">
                          <a:ln>
                            <a:noFill/>
                          </a:ln>
                          <a:solidFill>
                            <a:schemeClr val="accent6">
                              <a:lumMod val="75000"/>
                            </a:schemeClr>
                          </a:solidFill>
                          <a:effectLst/>
                          <a:uLnTx/>
                          <a:uFillTx/>
                        </a:rPr>
                        <a:t> implant success;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none" strike="noStrike" kern="1200" cap="none" spc="0" normalizeH="0" baseline="0" noProof="0" dirty="0">
                          <a:ln>
                            <a:noFill/>
                          </a:ln>
                          <a:solidFill>
                            <a:schemeClr val="accent6">
                              <a:lumMod val="75000"/>
                            </a:schemeClr>
                          </a:solidFill>
                          <a:effectLst/>
                          <a:uLnTx/>
                          <a:uFillTx/>
                        </a:rPr>
                        <a:t>~1.5% </a:t>
                      </a:r>
                      <a:r>
                        <a:rPr kumimoji="0" lang="en-US" sz="1600" u="none" strike="noStrike" kern="1200" cap="none" spc="0" normalizeH="0" baseline="0" noProof="0" dirty="0">
                          <a:ln>
                            <a:noFill/>
                          </a:ln>
                          <a:solidFill>
                            <a:schemeClr val="accent6">
                              <a:lumMod val="75000"/>
                            </a:schemeClr>
                          </a:solidFill>
                          <a:effectLst/>
                          <a:uLnTx/>
                          <a:uFillTx/>
                        </a:rPr>
                        <a:t>complication rates</a:t>
                      </a:r>
                      <a:r>
                        <a:rPr kumimoji="0" lang="en-US" sz="1600" u="none" strike="noStrike" kern="1200" cap="none" spc="0" normalizeH="0" baseline="30000" noProof="0" dirty="0">
                          <a:ln>
                            <a:noFill/>
                          </a:ln>
                          <a:solidFill>
                            <a:schemeClr val="accent6">
                              <a:lumMod val="75000"/>
                            </a:schemeClr>
                          </a:solidFill>
                          <a:effectLst/>
                          <a:uLnTx/>
                          <a:uFillTx/>
                        </a:rPr>
                        <a:t>1</a:t>
                      </a:r>
                      <a:endParaRPr kumimoji="0" lang="en-US" sz="1600" b="0" i="0" u="none" strike="noStrike" kern="1200" cap="none" spc="0" normalizeH="0" baseline="30000" noProof="0" dirty="0">
                        <a:ln>
                          <a:noFill/>
                        </a:ln>
                        <a:solidFill>
                          <a:schemeClr val="accent6">
                            <a:lumMod val="75000"/>
                          </a:schemeClr>
                        </a:solidFill>
                        <a:effectLst/>
                        <a:uLnTx/>
                        <a:uFillTx/>
                        <a:latin typeface="+mn-lt"/>
                      </a:endParaRPr>
                    </a:p>
                  </a:txBody>
                  <a:tcPr anchor="ctr"/>
                </a:tc>
                <a:extLst>
                  <a:ext uri="{0D108BD9-81ED-4DB2-BD59-A6C34878D82A}">
                    <a16:rowId xmlns:a16="http://schemas.microsoft.com/office/drawing/2014/main" val="10001"/>
                  </a:ext>
                </a:extLst>
              </a:tr>
              <a:tr h="598479">
                <a:tc>
                  <a:txBody>
                    <a:bodyPr/>
                    <a:lstStyle/>
                    <a:p>
                      <a:pPr algn="ctr"/>
                      <a:r>
                        <a:rPr lang="en-US" sz="1600" dirty="0"/>
                        <a:t>Primary Efficacy</a:t>
                      </a:r>
                      <a:endParaRPr lang="en-US"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schemeClr val="accent6">
                              <a:lumMod val="75000"/>
                            </a:schemeClr>
                          </a:solidFill>
                          <a:effectLst/>
                          <a:uLnTx/>
                          <a:uFillTx/>
                        </a:rPr>
                        <a:t>WATCHMAN comparable</a:t>
                      </a:r>
                      <a:br>
                        <a:rPr kumimoji="0" lang="en-US" sz="1600" u="none" strike="noStrike" kern="1200" cap="none" spc="0" normalizeH="0" baseline="0" noProof="0" dirty="0">
                          <a:ln>
                            <a:noFill/>
                          </a:ln>
                          <a:solidFill>
                            <a:schemeClr val="accent6">
                              <a:lumMod val="75000"/>
                            </a:schemeClr>
                          </a:solidFill>
                          <a:effectLst/>
                          <a:uLnTx/>
                          <a:uFillTx/>
                        </a:rPr>
                      </a:br>
                      <a:r>
                        <a:rPr kumimoji="0" lang="en-US" sz="1600" u="none" strike="noStrike" kern="1200" cap="none" spc="0" normalizeH="0" baseline="0" noProof="0" dirty="0">
                          <a:ln>
                            <a:noFill/>
                          </a:ln>
                          <a:solidFill>
                            <a:schemeClr val="accent6">
                              <a:lumMod val="75000"/>
                            </a:schemeClr>
                          </a:solidFill>
                          <a:effectLst/>
                          <a:uLnTx/>
                          <a:uFillTx/>
                        </a:rPr>
                        <a:t> to warfarin</a:t>
                      </a:r>
                      <a:endParaRPr kumimoji="0" lang="en-US" sz="1600" b="0" i="0" u="none" strike="noStrike" kern="1200" cap="none" spc="0" normalizeH="0" baseline="0" noProof="0" dirty="0">
                        <a:ln>
                          <a:noFill/>
                        </a:ln>
                        <a:solidFill>
                          <a:schemeClr val="accent6">
                            <a:lumMod val="75000"/>
                          </a:schemeClr>
                        </a:solidFill>
                        <a:effectLst/>
                        <a:uLnTx/>
                        <a:uFillTx/>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schemeClr val="accent6">
                              <a:lumMod val="75000"/>
                            </a:schemeClr>
                          </a:solidFill>
                          <a:effectLst/>
                          <a:uLnTx/>
                          <a:uFillTx/>
                        </a:rPr>
                        <a:t>18% reduction in events (p=0.27)</a:t>
                      </a:r>
                      <a:r>
                        <a:rPr kumimoji="0" lang="en-US" sz="1600" u="none" strike="noStrike" kern="1200" cap="none" spc="0" normalizeH="0" baseline="30000" noProof="0" dirty="0">
                          <a:ln>
                            <a:noFill/>
                          </a:ln>
                          <a:solidFill>
                            <a:schemeClr val="accent6">
                              <a:lumMod val="75000"/>
                            </a:schemeClr>
                          </a:solidFill>
                          <a:effectLst/>
                          <a:uLnTx/>
                          <a:uFillTx/>
                        </a:rPr>
                        <a:t>2</a:t>
                      </a:r>
                      <a:endParaRPr kumimoji="0" lang="en-US" sz="1600" b="0" i="0" u="none" strike="noStrike" kern="1200" cap="none" spc="0" normalizeH="0" baseline="30000" noProof="0" dirty="0">
                        <a:ln>
                          <a:noFill/>
                        </a:ln>
                        <a:solidFill>
                          <a:schemeClr val="accent6">
                            <a:lumMod val="75000"/>
                          </a:schemeClr>
                        </a:solidFill>
                        <a:effectLst/>
                        <a:uLnTx/>
                        <a:uFillTx/>
                        <a:latin typeface="+mn-lt"/>
                      </a:endParaRPr>
                    </a:p>
                  </a:txBody>
                  <a:tcPr anchor="ctr"/>
                </a:tc>
                <a:extLst>
                  <a:ext uri="{0D108BD9-81ED-4DB2-BD59-A6C34878D82A}">
                    <a16:rowId xmlns:a16="http://schemas.microsoft.com/office/drawing/2014/main" val="10002"/>
                  </a:ext>
                </a:extLst>
              </a:tr>
              <a:tr h="850470">
                <a:tc>
                  <a:txBody>
                    <a:bodyPr/>
                    <a:lstStyle/>
                    <a:p>
                      <a:pPr algn="ctr"/>
                      <a:r>
                        <a:rPr lang="en-US" sz="1600" dirty="0"/>
                        <a:t>Stroke </a:t>
                      </a:r>
                      <a:endParaRPr lang="en-US" sz="1600" b="1" dirty="0"/>
                    </a:p>
                  </a:txBody>
                  <a:tcPr anchor="ctr"/>
                </a:tc>
                <a:tc>
                  <a:txBody>
                    <a:bodyPr/>
                    <a:lstStyle/>
                    <a:p>
                      <a:pPr algn="ctr"/>
                      <a:r>
                        <a:rPr lang="en-US" sz="1600" dirty="0">
                          <a:solidFill>
                            <a:schemeClr val="accent6">
                              <a:lumMod val="75000"/>
                            </a:schemeClr>
                          </a:solidFill>
                        </a:rPr>
                        <a:t>WATCHMAN</a:t>
                      </a:r>
                      <a:r>
                        <a:rPr lang="en-US" sz="1600" baseline="0" dirty="0">
                          <a:solidFill>
                            <a:schemeClr val="accent6">
                              <a:lumMod val="75000"/>
                            </a:schemeClr>
                          </a:solidFill>
                        </a:rPr>
                        <a:t> comparable</a:t>
                      </a:r>
                      <a:br>
                        <a:rPr lang="en-US" sz="1600" baseline="0" dirty="0">
                          <a:solidFill>
                            <a:schemeClr val="accent6">
                              <a:lumMod val="75000"/>
                            </a:schemeClr>
                          </a:solidFill>
                        </a:rPr>
                      </a:br>
                      <a:r>
                        <a:rPr lang="en-US" sz="1600" baseline="0" dirty="0">
                          <a:solidFill>
                            <a:schemeClr val="accent6">
                              <a:lumMod val="75000"/>
                            </a:schemeClr>
                          </a:solidFill>
                        </a:rPr>
                        <a:t> to warfarin</a:t>
                      </a:r>
                      <a:endParaRPr lang="en-US" sz="1600" dirty="0">
                        <a:solidFill>
                          <a:schemeClr val="accent6">
                            <a:lumMod val="75000"/>
                          </a:schemeClr>
                        </a:solidFill>
                        <a:latin typeface="+mn-lt"/>
                      </a:endParaRPr>
                    </a:p>
                  </a:txBody>
                  <a:tcPr anchor="ctr"/>
                </a:tc>
                <a:tc>
                  <a:txBody>
                    <a:bodyPr/>
                    <a:lstStyle/>
                    <a:p>
                      <a:pPr algn="ctr"/>
                      <a:r>
                        <a:rPr lang="en-US" sz="1600" b="1" dirty="0">
                          <a:solidFill>
                            <a:schemeClr val="accent6">
                              <a:lumMod val="75000"/>
                            </a:schemeClr>
                          </a:solidFill>
                        </a:rPr>
                        <a:t>55%</a:t>
                      </a:r>
                      <a:r>
                        <a:rPr lang="en-US" sz="1600" dirty="0">
                          <a:solidFill>
                            <a:schemeClr val="accent6">
                              <a:lumMod val="75000"/>
                            </a:schemeClr>
                          </a:solidFill>
                        </a:rPr>
                        <a:t> reduction in disabling/fatal stroke (p=0.03)*, largely driven by</a:t>
                      </a:r>
                    </a:p>
                    <a:p>
                      <a:pPr algn="ctr"/>
                      <a:r>
                        <a:rPr lang="en-US" sz="1600" b="1" dirty="0">
                          <a:solidFill>
                            <a:schemeClr val="accent6">
                              <a:lumMod val="75000"/>
                            </a:schemeClr>
                          </a:solidFill>
                        </a:rPr>
                        <a:t>80%</a:t>
                      </a:r>
                      <a:r>
                        <a:rPr lang="en-US" sz="1600" baseline="0" dirty="0">
                          <a:solidFill>
                            <a:schemeClr val="accent6">
                              <a:lumMod val="75000"/>
                            </a:schemeClr>
                          </a:solidFill>
                        </a:rPr>
                        <a:t> reduction in hemorrhagic stroke (p</a:t>
                      </a:r>
                      <a:r>
                        <a:rPr lang="en-US" sz="1600" dirty="0">
                          <a:solidFill>
                            <a:schemeClr val="accent6">
                              <a:lumMod val="75000"/>
                            </a:schemeClr>
                          </a:solidFill>
                        </a:rPr>
                        <a:t>=0.003)</a:t>
                      </a:r>
                      <a:r>
                        <a:rPr lang="en-US" sz="1600" baseline="30000" dirty="0">
                          <a:solidFill>
                            <a:schemeClr val="accent6">
                              <a:lumMod val="75000"/>
                            </a:schemeClr>
                          </a:solidFill>
                        </a:rPr>
                        <a:t>2</a:t>
                      </a:r>
                      <a:endParaRPr lang="en-US" sz="1600" baseline="30000" dirty="0">
                        <a:solidFill>
                          <a:schemeClr val="accent6">
                            <a:lumMod val="75000"/>
                          </a:schemeClr>
                        </a:solidFill>
                        <a:latin typeface="+mn-lt"/>
                      </a:endParaRPr>
                    </a:p>
                  </a:txBody>
                  <a:tcPr anchor="ctr"/>
                </a:tc>
                <a:extLst>
                  <a:ext uri="{0D108BD9-81ED-4DB2-BD59-A6C34878D82A}">
                    <a16:rowId xmlns:a16="http://schemas.microsoft.com/office/drawing/2014/main" val="10003"/>
                  </a:ext>
                </a:extLst>
              </a:tr>
              <a:tr h="767510">
                <a:tc>
                  <a:txBody>
                    <a:bodyPr/>
                    <a:lstStyle/>
                    <a:p>
                      <a:pPr algn="ctr"/>
                      <a:r>
                        <a:rPr lang="en-US" sz="1600" dirty="0"/>
                        <a:t>Mortality</a:t>
                      </a:r>
                      <a:endParaRPr lang="en-US" sz="1600" b="1" dirty="0"/>
                    </a:p>
                  </a:txBody>
                  <a:tcPr anchor="ctr"/>
                </a:tc>
                <a:tc>
                  <a:txBody>
                    <a:bodyPr/>
                    <a:lstStyle/>
                    <a:p>
                      <a:pPr algn="ctr"/>
                      <a:r>
                        <a:rPr kumimoji="0" lang="en-US" sz="1600" u="none" strike="noStrike" kern="1200" cap="none" spc="0" normalizeH="0" baseline="0" noProof="0" dirty="0">
                          <a:ln>
                            <a:noFill/>
                          </a:ln>
                          <a:solidFill>
                            <a:schemeClr val="accent6">
                              <a:lumMod val="75000"/>
                            </a:schemeClr>
                          </a:solidFill>
                          <a:effectLst/>
                          <a:uLnTx/>
                          <a:uFillTx/>
                        </a:rPr>
                        <a:t>WATCHMAN statistically significant to warfarin</a:t>
                      </a:r>
                      <a:endParaRPr lang="en-US" sz="1600" dirty="0">
                        <a:solidFill>
                          <a:schemeClr val="accent6">
                            <a:lumMod val="75000"/>
                          </a:schemeClr>
                        </a:solidFill>
                        <a:latin typeface="Calibri" pitchFamily="34" charset="0"/>
                        <a:cs typeface="Calibri" pitchFamily="34" charset="0"/>
                      </a:endParaRPr>
                    </a:p>
                  </a:txBody>
                  <a:tcPr anchor="ctr"/>
                </a:tc>
                <a:tc>
                  <a:txBody>
                    <a:bodyPr/>
                    <a:lstStyle/>
                    <a:p>
                      <a:pPr marL="0" algn="ctr" defTabSz="914400" rtl="0" eaLnBrk="1" latinLnBrk="0" hangingPunct="1"/>
                      <a:r>
                        <a:rPr lang="en-US" sz="1600" b="1" kern="1200" baseline="0" dirty="0">
                          <a:solidFill>
                            <a:schemeClr val="accent6">
                              <a:lumMod val="75000"/>
                            </a:schemeClr>
                          </a:solidFill>
                        </a:rPr>
                        <a:t>27%</a:t>
                      </a:r>
                      <a:r>
                        <a:rPr lang="en-US" sz="1600" kern="1200" baseline="0" dirty="0">
                          <a:solidFill>
                            <a:schemeClr val="accent6">
                              <a:lumMod val="75000"/>
                            </a:schemeClr>
                          </a:solidFill>
                        </a:rPr>
                        <a:t> reduction in all-cause mortality (p=0.04)</a:t>
                      </a:r>
                      <a:r>
                        <a:rPr lang="en-US" sz="1600" kern="1200" baseline="30000" dirty="0">
                          <a:solidFill>
                            <a:schemeClr val="accent6">
                              <a:lumMod val="75000"/>
                            </a:schemeClr>
                          </a:solidFill>
                        </a:rPr>
                        <a:t>2</a:t>
                      </a:r>
                    </a:p>
                    <a:p>
                      <a:pPr marL="0" algn="ctr" defTabSz="914400" rtl="0" eaLnBrk="1" latinLnBrk="0" hangingPunct="1"/>
                      <a:r>
                        <a:rPr lang="en-US" sz="1600" b="1" kern="1200" baseline="0" dirty="0">
                          <a:solidFill>
                            <a:schemeClr val="accent6">
                              <a:lumMod val="75000"/>
                            </a:schemeClr>
                          </a:solidFill>
                        </a:rPr>
                        <a:t>41%</a:t>
                      </a:r>
                      <a:r>
                        <a:rPr lang="en-US" sz="1600" kern="1200" baseline="0" dirty="0">
                          <a:solidFill>
                            <a:schemeClr val="accent6">
                              <a:lumMod val="75000"/>
                            </a:schemeClr>
                          </a:solidFill>
                        </a:rPr>
                        <a:t> reduction in CV/unexplained mortality (p=0.03)</a:t>
                      </a:r>
                      <a:r>
                        <a:rPr lang="en-US" sz="1600" kern="1200" baseline="30000" dirty="0">
                          <a:solidFill>
                            <a:schemeClr val="accent6">
                              <a:lumMod val="75000"/>
                            </a:schemeClr>
                          </a:solidFill>
                        </a:rPr>
                        <a:t>2</a:t>
                      </a:r>
                      <a:endParaRPr lang="en-US" sz="1600" kern="1200" baseline="30000" dirty="0">
                        <a:solidFill>
                          <a:schemeClr val="accent6">
                            <a:lumMod val="75000"/>
                          </a:schemeClr>
                        </a:solidFill>
                        <a:latin typeface="+mn-lt"/>
                        <a:ea typeface="+mn-ea"/>
                        <a:cs typeface="+mn-cs"/>
                      </a:endParaRPr>
                    </a:p>
                  </a:txBody>
                  <a:tcPr anchor="ctr"/>
                </a:tc>
                <a:extLst>
                  <a:ext uri="{0D108BD9-81ED-4DB2-BD59-A6C34878D82A}">
                    <a16:rowId xmlns:a16="http://schemas.microsoft.com/office/drawing/2014/main" val="10004"/>
                  </a:ext>
                </a:extLst>
              </a:tr>
              <a:tr h="598479">
                <a:tc>
                  <a:txBody>
                    <a:bodyPr/>
                    <a:lstStyle/>
                    <a:p>
                      <a:pPr algn="ctr"/>
                      <a:r>
                        <a:rPr lang="en-US" sz="1600" dirty="0"/>
                        <a:t>Major Bleeding</a:t>
                      </a:r>
                      <a:endParaRPr lang="en-US" sz="1600" b="1" dirty="0"/>
                    </a:p>
                  </a:txBody>
                  <a:tcPr anchor="ctr"/>
                </a:tc>
                <a:tc>
                  <a:txBody>
                    <a:bodyPr/>
                    <a:lstStyle/>
                    <a:p>
                      <a:pPr algn="ctr"/>
                      <a:r>
                        <a:rPr lang="en-US" sz="1600" dirty="0">
                          <a:solidFill>
                            <a:schemeClr val="accent6">
                              <a:lumMod val="75000"/>
                            </a:schemeClr>
                          </a:solidFill>
                        </a:rPr>
                        <a:t>WATCHMAN</a:t>
                      </a:r>
                      <a:r>
                        <a:rPr lang="en-US" sz="1600" baseline="0" dirty="0">
                          <a:solidFill>
                            <a:schemeClr val="accent6">
                              <a:lumMod val="75000"/>
                            </a:schemeClr>
                          </a:solidFill>
                        </a:rPr>
                        <a:t> statistically significant to warfarin </a:t>
                      </a:r>
                      <a:br>
                        <a:rPr lang="en-US" sz="1600" baseline="0" dirty="0">
                          <a:solidFill>
                            <a:schemeClr val="accent6">
                              <a:lumMod val="75000"/>
                            </a:schemeClr>
                          </a:solidFill>
                        </a:rPr>
                      </a:br>
                      <a:r>
                        <a:rPr lang="en-US" sz="1600" baseline="0" dirty="0">
                          <a:solidFill>
                            <a:schemeClr val="accent6">
                              <a:lumMod val="75000"/>
                            </a:schemeClr>
                          </a:solidFill>
                        </a:rPr>
                        <a:t>post-procedure</a:t>
                      </a:r>
                      <a:endParaRPr lang="en-US" sz="1600" b="1" dirty="0">
                        <a:solidFill>
                          <a:schemeClr val="accent6">
                            <a:lumMod val="75000"/>
                          </a:schemeClr>
                        </a:solidFill>
                        <a:latin typeface="+mn-lt"/>
                      </a:endParaRPr>
                    </a:p>
                  </a:txBody>
                  <a:tcPr anchor="ctr"/>
                </a:tc>
                <a:tc>
                  <a:txBody>
                    <a:bodyPr/>
                    <a:lstStyle/>
                    <a:p>
                      <a:pPr algn="ctr"/>
                      <a:r>
                        <a:rPr lang="en-US" sz="1600" b="1" baseline="0" dirty="0">
                          <a:solidFill>
                            <a:schemeClr val="accent6">
                              <a:lumMod val="75000"/>
                            </a:schemeClr>
                          </a:solidFill>
                        </a:rPr>
                        <a:t>72%</a:t>
                      </a:r>
                      <a:r>
                        <a:rPr lang="en-US" sz="1600" baseline="0" dirty="0">
                          <a:solidFill>
                            <a:schemeClr val="accent6">
                              <a:lumMod val="75000"/>
                            </a:schemeClr>
                          </a:solidFill>
                        </a:rPr>
                        <a:t> reduction after 6-months (p=0.001)</a:t>
                      </a:r>
                      <a:r>
                        <a:rPr lang="en-US" sz="1600" baseline="30000" dirty="0">
                          <a:solidFill>
                            <a:schemeClr val="accent6">
                              <a:lumMod val="75000"/>
                            </a:schemeClr>
                          </a:solidFill>
                        </a:rPr>
                        <a:t>3</a:t>
                      </a:r>
                      <a:endParaRPr lang="en-US" sz="1600" baseline="30000" dirty="0">
                        <a:solidFill>
                          <a:schemeClr val="accent6">
                            <a:lumMod val="75000"/>
                          </a:schemeClr>
                        </a:solidFill>
                        <a:latin typeface="+mn-lt"/>
                      </a:endParaRPr>
                    </a:p>
                  </a:txBody>
                  <a:tcPr anchor="ctr"/>
                </a:tc>
                <a:extLst>
                  <a:ext uri="{0D108BD9-81ED-4DB2-BD59-A6C34878D82A}">
                    <a16:rowId xmlns:a16="http://schemas.microsoft.com/office/drawing/2014/main" val="10005"/>
                  </a:ext>
                </a:extLst>
              </a:tr>
              <a:tr h="598479">
                <a:tc>
                  <a:txBody>
                    <a:bodyPr/>
                    <a:lstStyle/>
                    <a:p>
                      <a:pPr algn="ctr"/>
                      <a:r>
                        <a:rPr lang="en-US" sz="1600" dirty="0"/>
                        <a:t>Warfarin</a:t>
                      </a:r>
                      <a:br>
                        <a:rPr lang="en-US" sz="1600" dirty="0"/>
                      </a:br>
                      <a:r>
                        <a:rPr lang="en-US" sz="1600" dirty="0"/>
                        <a:t>Cessation</a:t>
                      </a:r>
                      <a:endParaRPr lang="en-US" sz="1600" b="1" dirty="0"/>
                    </a:p>
                  </a:txBody>
                  <a:tcPr anchor="ctr"/>
                </a:tc>
                <a:tc>
                  <a:txBody>
                    <a:bodyPr/>
                    <a:lstStyle/>
                    <a:p>
                      <a:pPr algn="ctr"/>
                      <a:r>
                        <a:rPr lang="en-US" sz="1600" dirty="0">
                          <a:solidFill>
                            <a:schemeClr val="accent6">
                              <a:lumMod val="75000"/>
                            </a:schemeClr>
                          </a:solidFill>
                        </a:rPr>
                        <a:t>WATCHMAN allows the majority of</a:t>
                      </a:r>
                      <a:r>
                        <a:rPr lang="en-US" sz="1600" baseline="0" dirty="0">
                          <a:solidFill>
                            <a:schemeClr val="accent6">
                              <a:lumMod val="75000"/>
                            </a:schemeClr>
                          </a:solidFill>
                        </a:rPr>
                        <a:t> patients to discontinue warfarin</a:t>
                      </a:r>
                      <a:endParaRPr lang="en-US" sz="1600" b="1" dirty="0">
                        <a:solidFill>
                          <a:schemeClr val="accent6">
                            <a:lumMod val="75000"/>
                          </a:schemeClr>
                        </a:solidFill>
                        <a:latin typeface="+mn-lt"/>
                      </a:endParaRPr>
                    </a:p>
                  </a:txBody>
                  <a:tcPr anchor="ctr"/>
                </a:tc>
                <a:tc>
                  <a:txBody>
                    <a:bodyPr/>
                    <a:lstStyle/>
                    <a:p>
                      <a:pPr algn="ctr"/>
                      <a:r>
                        <a:rPr lang="en-US" sz="1600" b="1" dirty="0">
                          <a:solidFill>
                            <a:schemeClr val="accent6">
                              <a:lumMod val="75000"/>
                            </a:schemeClr>
                          </a:solidFill>
                        </a:rPr>
                        <a:t>92%</a:t>
                      </a:r>
                      <a:r>
                        <a:rPr lang="en-US" sz="1600" dirty="0">
                          <a:solidFill>
                            <a:schemeClr val="accent6">
                              <a:lumMod val="75000"/>
                            </a:schemeClr>
                          </a:solidFill>
                        </a:rPr>
                        <a:t> of patients discontinue</a:t>
                      </a:r>
                      <a:r>
                        <a:rPr lang="en-US" sz="1600" baseline="0" dirty="0">
                          <a:solidFill>
                            <a:schemeClr val="accent6">
                              <a:lumMod val="75000"/>
                            </a:schemeClr>
                          </a:solidFill>
                        </a:rPr>
                        <a:t> </a:t>
                      </a:r>
                      <a:r>
                        <a:rPr lang="en-US" sz="1600" b="1" baseline="0" dirty="0">
                          <a:solidFill>
                            <a:schemeClr val="accent6">
                              <a:lumMod val="75000"/>
                            </a:schemeClr>
                          </a:solidFill>
                        </a:rPr>
                        <a:t>after 45-days</a:t>
                      </a:r>
                      <a:r>
                        <a:rPr lang="en-US" sz="1600" baseline="0" dirty="0">
                          <a:solidFill>
                            <a:schemeClr val="accent6">
                              <a:lumMod val="75000"/>
                            </a:schemeClr>
                          </a:solidFill>
                        </a:rPr>
                        <a:t>;</a:t>
                      </a:r>
                    </a:p>
                    <a:p>
                      <a:pPr algn="ctr"/>
                      <a:r>
                        <a:rPr lang="en-US" sz="1600" b="1" baseline="0" dirty="0">
                          <a:solidFill>
                            <a:schemeClr val="accent6">
                              <a:lumMod val="75000"/>
                            </a:schemeClr>
                          </a:solidFill>
                        </a:rPr>
                        <a:t>99%</a:t>
                      </a:r>
                      <a:r>
                        <a:rPr lang="en-US" sz="1600" baseline="0" dirty="0">
                          <a:solidFill>
                            <a:schemeClr val="accent6">
                              <a:lumMod val="75000"/>
                            </a:schemeClr>
                          </a:solidFill>
                        </a:rPr>
                        <a:t> of patients discontinue </a:t>
                      </a:r>
                      <a:r>
                        <a:rPr lang="en-US" sz="1600" b="1" baseline="0" dirty="0">
                          <a:solidFill>
                            <a:schemeClr val="accent6">
                              <a:lumMod val="75000"/>
                            </a:schemeClr>
                          </a:solidFill>
                        </a:rPr>
                        <a:t>after 1 year</a:t>
                      </a:r>
                      <a:r>
                        <a:rPr lang="en-US" sz="1600" b="1" baseline="30000" dirty="0">
                          <a:solidFill>
                            <a:schemeClr val="accent6">
                              <a:lumMod val="75000"/>
                            </a:schemeClr>
                          </a:solidFill>
                        </a:rPr>
                        <a:t>4</a:t>
                      </a:r>
                      <a:endParaRPr lang="en-US" sz="1600" b="1" baseline="30000" dirty="0">
                        <a:solidFill>
                          <a:schemeClr val="accent6">
                            <a:lumMod val="75000"/>
                          </a:schemeClr>
                        </a:solidFill>
                        <a:latin typeface="+mn-lt"/>
                      </a:endParaRPr>
                    </a:p>
                  </a:txBody>
                  <a:tcPr anchor="ctr"/>
                </a:tc>
                <a:extLst>
                  <a:ext uri="{0D108BD9-81ED-4DB2-BD59-A6C34878D82A}">
                    <a16:rowId xmlns:a16="http://schemas.microsoft.com/office/drawing/2014/main" val="10006"/>
                  </a:ext>
                </a:extLst>
              </a:tr>
            </a:tbl>
          </a:graphicData>
        </a:graphic>
      </p:graphicFrame>
      <p:sp>
        <p:nvSpPr>
          <p:cNvPr id="49" name="Rectangle 48"/>
          <p:cNvSpPr/>
          <p:nvPr/>
        </p:nvSpPr>
        <p:spPr>
          <a:xfrm>
            <a:off x="-44668" y="6519446"/>
            <a:ext cx="6902668" cy="338554"/>
          </a:xfrm>
          <a:prstGeom prst="rect">
            <a:avLst/>
          </a:prstGeom>
        </p:spPr>
        <p:txBody>
          <a:bodyPr wrap="square">
            <a:spAutoFit/>
          </a:bodyPr>
          <a:lstStyle/>
          <a:p>
            <a:pPr fontAlgn="base">
              <a:spcBef>
                <a:spcPct val="0"/>
              </a:spcBef>
              <a:spcAft>
                <a:spcPct val="0"/>
              </a:spcAft>
            </a:pPr>
            <a:r>
              <a:rPr lang="en-US" sz="800" dirty="0">
                <a:solidFill>
                  <a:schemeClr val="bg1">
                    <a:lumMod val="65000"/>
                  </a:schemeClr>
                </a:solidFill>
              </a:rPr>
              <a:t>1. </a:t>
            </a:r>
            <a:r>
              <a:rPr lang="en-US" sz="800" dirty="0" err="1">
                <a:solidFill>
                  <a:schemeClr val="bg1">
                    <a:lumMod val="65000"/>
                  </a:schemeClr>
                </a:solidFill>
              </a:rPr>
              <a:t>Varosy</a:t>
            </a:r>
            <a:r>
              <a:rPr lang="en-US" sz="800" dirty="0">
                <a:solidFill>
                  <a:schemeClr val="bg1">
                    <a:lumMod val="65000"/>
                  </a:schemeClr>
                </a:solidFill>
              </a:rPr>
              <a:t> P et al. JACC 2018; 71</a:t>
            </a:r>
            <a:r>
              <a:rPr lang="en-US" altLang="en-US" sz="800" dirty="0">
                <a:solidFill>
                  <a:schemeClr val="bg1">
                    <a:lumMod val="65000"/>
                  </a:schemeClr>
                </a:solidFill>
              </a:rPr>
              <a:t>(11): A320.   </a:t>
            </a:r>
            <a:r>
              <a:rPr lang="en-US" sz="800" dirty="0">
                <a:solidFill>
                  <a:schemeClr val="accent6">
                    <a:lumMod val="60000"/>
                    <a:lumOff val="40000"/>
                  </a:schemeClr>
                </a:solidFill>
              </a:rPr>
              <a:t>2. </a:t>
            </a:r>
            <a:r>
              <a:rPr lang="da-DK" sz="800" dirty="0">
                <a:solidFill>
                  <a:schemeClr val="accent6">
                    <a:lumMod val="60000"/>
                    <a:lumOff val="40000"/>
                  </a:schemeClr>
                </a:solidFill>
              </a:rPr>
              <a:t> </a:t>
            </a:r>
            <a:r>
              <a:rPr lang="en-US" sz="800" dirty="0">
                <a:solidFill>
                  <a:schemeClr val="bg1">
                    <a:lumMod val="65000"/>
                  </a:schemeClr>
                </a:solidFill>
              </a:rPr>
              <a:t>Reddy VY et al. JACC. 2017; </a:t>
            </a:r>
            <a:r>
              <a:rPr lang="da-DK" sz="800" dirty="0">
                <a:solidFill>
                  <a:schemeClr val="bg1">
                    <a:lumMod val="65000"/>
                  </a:schemeClr>
                </a:solidFill>
              </a:rPr>
              <a:t>70(24): 2964-2975;  </a:t>
            </a:r>
            <a:r>
              <a:rPr lang="en-US" sz="800" dirty="0">
                <a:solidFill>
                  <a:schemeClr val="accent6">
                    <a:lumMod val="60000"/>
                    <a:lumOff val="40000"/>
                  </a:schemeClr>
                </a:solidFill>
              </a:rPr>
              <a:t>3. </a:t>
            </a:r>
            <a:r>
              <a:rPr lang="da-DK" sz="800" dirty="0">
                <a:solidFill>
                  <a:schemeClr val="accent6">
                    <a:lumMod val="60000"/>
                    <a:lumOff val="40000"/>
                  </a:schemeClr>
                </a:solidFill>
              </a:rPr>
              <a:t>Price, M. J., V. Y. Reddy, et al. JACC: CV Interv 2015; 8(15): 1925-1932;</a:t>
            </a:r>
            <a:r>
              <a:rPr lang="en-US" sz="800" dirty="0">
                <a:solidFill>
                  <a:schemeClr val="accent6">
                    <a:lumMod val="60000"/>
                    <a:lumOff val="40000"/>
                  </a:schemeClr>
                </a:solidFill>
              </a:rPr>
              <a:t>  4. </a:t>
            </a:r>
            <a:r>
              <a:rPr lang="da-DK" sz="800" dirty="0">
                <a:solidFill>
                  <a:schemeClr val="accent6">
                    <a:lumMod val="60000"/>
                    <a:lumOff val="40000"/>
                  </a:schemeClr>
                </a:solidFill>
              </a:rPr>
              <a:t>Holmes, DR et al.  JACC 2014;  64(1): 1-12; 6.</a:t>
            </a:r>
          </a:p>
        </p:txBody>
      </p:sp>
    </p:spTree>
    <p:extLst>
      <p:ext uri="{BB962C8B-B14F-4D97-AF65-F5344CB8AC3E}">
        <p14:creationId xmlns:p14="http://schemas.microsoft.com/office/powerpoint/2010/main" val="277956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marL="0" indent="0" algn="ctr">
              <a:buNone/>
            </a:pPr>
            <a:endParaRPr lang="en-US" sz="4000" b="1" dirty="0"/>
          </a:p>
          <a:p>
            <a:pPr marL="0" indent="0" algn="ctr">
              <a:buNone/>
            </a:pPr>
            <a:endParaRPr lang="en-US" sz="4000" b="1" dirty="0"/>
          </a:p>
          <a:p>
            <a:pPr marL="0" indent="0" algn="ctr">
              <a:buNone/>
            </a:pPr>
            <a:endParaRPr lang="en-US" sz="4000" b="1" dirty="0"/>
          </a:p>
          <a:p>
            <a:pPr marL="0" indent="0" algn="ctr">
              <a:buNone/>
            </a:pPr>
            <a:r>
              <a:rPr lang="en-US" sz="4000" b="1" dirty="0"/>
              <a:t>Questions?</a:t>
            </a:r>
          </a:p>
        </p:txBody>
      </p:sp>
    </p:spTree>
    <p:extLst>
      <p:ext uri="{BB962C8B-B14F-4D97-AF65-F5344CB8AC3E}">
        <p14:creationId xmlns:p14="http://schemas.microsoft.com/office/powerpoint/2010/main" val="182910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048000"/>
            <a:ext cx="7391400" cy="1219200"/>
          </a:xfrm>
        </p:spPr>
        <p:txBody>
          <a:bodyPr/>
          <a:lstStyle/>
          <a:p>
            <a:r>
              <a:rPr lang="en-US" dirty="0"/>
              <a:t>WATCHMAN Clinical Data</a:t>
            </a:r>
          </a:p>
        </p:txBody>
      </p:sp>
      <p:sp>
        <p:nvSpPr>
          <p:cNvPr id="2" name="Text Placeholder 1"/>
          <p:cNvSpPr>
            <a:spLocks noGrp="1"/>
          </p:cNvSpPr>
          <p:nvPr>
            <p:ph type="body" sz="quarter" idx="11"/>
          </p:nvPr>
        </p:nvSpPr>
        <p:spPr>
          <a:xfrm>
            <a:off x="1371600" y="3657600"/>
            <a:ext cx="6400800" cy="685800"/>
          </a:xfrm>
        </p:spPr>
        <p:txBody>
          <a:bodyPr/>
          <a:lstStyle/>
          <a:p>
            <a:r>
              <a:rPr lang="en-US" sz="2400" b="1" dirty="0"/>
              <a:t>Future Patient Populations* and </a:t>
            </a:r>
            <a:br>
              <a:rPr lang="en-US" sz="2400" b="1" dirty="0"/>
            </a:br>
            <a:r>
              <a:rPr lang="en-US" sz="2400" b="1" dirty="0"/>
              <a:t>Device and Delivery System Generations</a:t>
            </a:r>
          </a:p>
        </p:txBody>
      </p:sp>
      <p:sp>
        <p:nvSpPr>
          <p:cNvPr id="3" name="TextBox 2"/>
          <p:cNvSpPr txBox="1"/>
          <p:nvPr/>
        </p:nvSpPr>
        <p:spPr>
          <a:xfrm>
            <a:off x="0" y="6611779"/>
            <a:ext cx="6327373" cy="246221"/>
          </a:xfrm>
          <a:prstGeom prst="rect">
            <a:avLst/>
          </a:prstGeom>
          <a:noFill/>
        </p:spPr>
        <p:txBody>
          <a:bodyPr wrap="none" rtlCol="0">
            <a:spAutoFit/>
          </a:bodyPr>
          <a:lstStyle/>
          <a:p>
            <a:r>
              <a:rPr lang="en-US" sz="1000" dirty="0"/>
              <a:t>* Data presented is in patients primarily contraindicated for LAAC with WATCHMAN in the United States.</a:t>
            </a:r>
          </a:p>
        </p:txBody>
      </p:sp>
    </p:spTree>
    <p:extLst>
      <p:ext uri="{BB962C8B-B14F-4D97-AF65-F5344CB8AC3E}">
        <p14:creationId xmlns:p14="http://schemas.microsoft.com/office/powerpoint/2010/main" val="1132342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8839200" cy="290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2"/>
          <p:cNvSpPr>
            <a:spLocks noGrp="1"/>
          </p:cNvSpPr>
          <p:nvPr>
            <p:ph type="title"/>
          </p:nvPr>
        </p:nvSpPr>
        <p:spPr/>
        <p:txBody>
          <a:bodyPr>
            <a:normAutofit/>
          </a:bodyPr>
          <a:lstStyle/>
          <a:p>
            <a:r>
              <a:rPr lang="en-US" sz="2400" b="1" dirty="0">
                <a:effectLst/>
              </a:rPr>
              <a:t>WATCHMAN FLX™ :  Designed to Broaden Treatment Matrix and Improve Ease of Use</a:t>
            </a:r>
          </a:p>
        </p:txBody>
      </p:sp>
      <p:sp>
        <p:nvSpPr>
          <p:cNvPr id="20" name="Rectangle 19"/>
          <p:cNvSpPr/>
          <p:nvPr/>
        </p:nvSpPr>
        <p:spPr>
          <a:xfrm>
            <a:off x="208031" y="4648200"/>
            <a:ext cx="8732520" cy="1514929"/>
          </a:xfrm>
          <a:prstGeom prst="rect">
            <a:avLst/>
          </a:prstGeom>
          <a:noFill/>
          <a:ln w="63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59988" tIns="0" rIns="0" bIns="0" rtlCol="0" anchor="ctr"/>
          <a:lstStyle/>
          <a:p>
            <a:pPr marL="237760" indent="-237760" defTabSz="914172">
              <a:lnSpc>
                <a:spcPct val="95000"/>
              </a:lnSpc>
              <a:buClr>
                <a:srgbClr val="00467F">
                  <a:lumMod val="60000"/>
                  <a:lumOff val="40000"/>
                </a:srgbClr>
              </a:buClr>
              <a:buFont typeface="Arial" panose="020B0604020202020204" pitchFamily="34" charset="0"/>
              <a:buChar char="•"/>
              <a:tabLst>
                <a:tab pos="168234" algn="l"/>
              </a:tabLst>
            </a:pPr>
            <a:r>
              <a:rPr lang="en-US" dirty="0">
                <a:solidFill>
                  <a:schemeClr val="accent6">
                    <a:lumMod val="75000"/>
                  </a:schemeClr>
                </a:solidFill>
              </a:rPr>
              <a:t>Designed for greatly enhanced stability and ease-of-use</a:t>
            </a:r>
          </a:p>
          <a:p>
            <a:pPr marL="237760" indent="-237760" defTabSz="914172">
              <a:lnSpc>
                <a:spcPct val="95000"/>
              </a:lnSpc>
              <a:buClr>
                <a:srgbClr val="00467F">
                  <a:lumMod val="60000"/>
                  <a:lumOff val="40000"/>
                </a:srgbClr>
              </a:buClr>
              <a:buFont typeface="Arial" panose="020B0604020202020204" pitchFamily="34" charset="0"/>
              <a:buChar char="•"/>
              <a:tabLst>
                <a:tab pos="168234" algn="l"/>
              </a:tabLst>
            </a:pPr>
            <a:r>
              <a:rPr lang="en-US" dirty="0">
                <a:solidFill>
                  <a:schemeClr val="accent6">
                    <a:lumMod val="75000"/>
                  </a:schemeClr>
                </a:solidFill>
              </a:rPr>
              <a:t>Designed for greater apposition to appendage wall </a:t>
            </a:r>
          </a:p>
          <a:p>
            <a:pPr marL="777061" lvl="2" indent="-319976" defTabSz="914172">
              <a:lnSpc>
                <a:spcPct val="95000"/>
              </a:lnSpc>
              <a:buClr>
                <a:srgbClr val="00467F">
                  <a:lumMod val="60000"/>
                  <a:lumOff val="40000"/>
                </a:srgbClr>
              </a:buClr>
              <a:buFont typeface="Arial" panose="020B0604020202020204" pitchFamily="34" charset="0"/>
              <a:buChar char="−"/>
              <a:tabLst>
                <a:tab pos="168234" algn="l"/>
              </a:tabLst>
            </a:pPr>
            <a:r>
              <a:rPr lang="en-US" sz="1600" dirty="0">
                <a:solidFill>
                  <a:schemeClr val="accent6">
                    <a:lumMod val="75000"/>
                  </a:schemeClr>
                </a:solidFill>
              </a:rPr>
              <a:t>New anchor design, additional anchors and reduced main body taper</a:t>
            </a:r>
          </a:p>
          <a:p>
            <a:pPr marL="237760" indent="-237760" defTabSz="914172">
              <a:lnSpc>
                <a:spcPct val="95000"/>
              </a:lnSpc>
              <a:buClr>
                <a:srgbClr val="00467F">
                  <a:lumMod val="60000"/>
                  <a:lumOff val="40000"/>
                </a:srgbClr>
              </a:buClr>
              <a:buFont typeface="Arial" panose="020B0604020202020204" pitchFamily="34" charset="0"/>
              <a:buChar char="•"/>
              <a:tabLst>
                <a:tab pos="168234" algn="l"/>
              </a:tabLst>
            </a:pPr>
            <a:r>
              <a:rPr lang="en-US" dirty="0">
                <a:solidFill>
                  <a:schemeClr val="accent6">
                    <a:lumMod val="75000"/>
                  </a:schemeClr>
                </a:solidFill>
              </a:rPr>
              <a:t>Anticipate starting EU and U.S. clinical trials mid-year 2018</a:t>
            </a:r>
          </a:p>
        </p:txBody>
      </p:sp>
      <p:sp>
        <p:nvSpPr>
          <p:cNvPr id="8" name="TextBox 7"/>
          <p:cNvSpPr txBox="1"/>
          <p:nvPr/>
        </p:nvSpPr>
        <p:spPr>
          <a:xfrm>
            <a:off x="195165" y="6396335"/>
            <a:ext cx="8745385" cy="461665"/>
          </a:xfrm>
          <a:prstGeom prst="rect">
            <a:avLst/>
          </a:prstGeom>
          <a:noFill/>
        </p:spPr>
        <p:txBody>
          <a:bodyPr wrap="square" rtlCol="0">
            <a:spAutoFit/>
          </a:bodyPr>
          <a:lstStyle/>
          <a:p>
            <a:r>
              <a:rPr lang="en-US" sz="1200" i="1" dirty="0">
                <a:solidFill>
                  <a:srgbClr val="6A737B">
                    <a:lumMod val="50000"/>
                  </a:srgbClr>
                </a:solidFill>
              </a:rPr>
              <a:t>Caution: WATCHMAN FLX  is an Investigational Device.  Limited by Federal (or US) law to investigational use only.</a:t>
            </a:r>
            <a:br>
              <a:rPr lang="en-US" sz="1200" i="1" dirty="0">
                <a:solidFill>
                  <a:srgbClr val="6A737B">
                    <a:lumMod val="50000"/>
                  </a:srgbClr>
                </a:solidFill>
              </a:rPr>
            </a:br>
            <a:r>
              <a:rPr lang="en-US" sz="1200" i="1" dirty="0">
                <a:solidFill>
                  <a:srgbClr val="6A737B">
                    <a:lumMod val="50000"/>
                  </a:srgbClr>
                </a:solidFill>
              </a:rPr>
              <a:t>Not available for sale. </a:t>
            </a:r>
          </a:p>
        </p:txBody>
      </p:sp>
    </p:spTree>
    <p:extLst>
      <p:ext uri="{BB962C8B-B14F-4D97-AF65-F5344CB8AC3E}">
        <p14:creationId xmlns:p14="http://schemas.microsoft.com/office/powerpoint/2010/main" val="3022060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8" name="Rectangle 7"/>
          <p:cNvSpPr>
            <a:spLocks noGrp="1" noChangeArrowheads="1"/>
          </p:cNvSpPr>
          <p:nvPr>
            <p:ph type="title"/>
          </p:nvPr>
        </p:nvSpPr>
        <p:spPr/>
        <p:txBody>
          <a:bodyPr>
            <a:noAutofit/>
          </a:bodyPr>
          <a:lstStyle/>
          <a:p>
            <a:r>
              <a:rPr lang="en-US" sz="3200" dirty="0">
                <a:solidFill>
                  <a:srgbClr val="50565C"/>
                </a:solidFill>
              </a:rPr>
              <a:t>ASAP-TOO (NCT02928497):</a:t>
            </a:r>
            <a:br>
              <a:rPr lang="en-US" sz="3200" dirty="0">
                <a:solidFill>
                  <a:srgbClr val="50565C"/>
                </a:solidFill>
              </a:rPr>
            </a:br>
            <a:r>
              <a:rPr lang="en-US" sz="3200" dirty="0">
                <a:solidFill>
                  <a:srgbClr val="50565C"/>
                </a:solidFill>
              </a:rPr>
              <a:t>Overview</a:t>
            </a:r>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937682271"/>
              </p:ext>
            </p:extLst>
          </p:nvPr>
        </p:nvGraphicFramePr>
        <p:xfrm>
          <a:off x="274638" y="1554163"/>
          <a:ext cx="8548687" cy="4673600"/>
        </p:xfrm>
        <a:graphic>
          <a:graphicData uri="http://schemas.openxmlformats.org/drawingml/2006/table">
            <a:tbl>
              <a:tblPr>
                <a:tableStyleId>{5DA37D80-6434-44D0-A028-1B22A696006F}</a:tableStyleId>
              </a:tblPr>
              <a:tblGrid>
                <a:gridCol w="2534303">
                  <a:extLst>
                    <a:ext uri="{9D8B030D-6E8A-4147-A177-3AD203B41FA5}">
                      <a16:colId xmlns:a16="http://schemas.microsoft.com/office/drawing/2014/main" val="20000"/>
                    </a:ext>
                  </a:extLst>
                </a:gridCol>
                <a:gridCol w="6014384">
                  <a:extLst>
                    <a:ext uri="{9D8B030D-6E8A-4147-A177-3AD203B41FA5}">
                      <a16:colId xmlns:a16="http://schemas.microsoft.com/office/drawing/2014/main" val="20001"/>
                    </a:ext>
                  </a:extLst>
                </a:gridCol>
              </a:tblGrid>
              <a:tr h="370840">
                <a:tc>
                  <a:txBody>
                    <a:bodyPr/>
                    <a:lstStyle/>
                    <a:p>
                      <a:r>
                        <a:rPr lang="en-US" sz="1600" b="1" dirty="0">
                          <a:solidFill>
                            <a:schemeClr val="bg1"/>
                          </a:solidFill>
                        </a:rPr>
                        <a:t>Study Objective</a:t>
                      </a:r>
                      <a:endParaRPr lang="en-US" sz="1600" b="1" dirty="0">
                        <a:solidFill>
                          <a:schemeClr val="bg1"/>
                        </a:solidFill>
                        <a:latin typeface="+mn-lt"/>
                        <a:cs typeface="Times New Roman" panose="02020603050405020304" pitchFamily="18" charset="0"/>
                      </a:endParaRPr>
                    </a:p>
                  </a:txBody>
                  <a:tcPr marL="94985" marR="94985" anchor="ctr">
                    <a:solidFill>
                      <a:schemeClr val="accent2"/>
                    </a:solidFill>
                  </a:tcPr>
                </a:tc>
                <a:tc>
                  <a:txBody>
                    <a:bodyPr/>
                    <a:lstStyle/>
                    <a:p>
                      <a:r>
                        <a:rPr lang="en-US" sz="1600" dirty="0"/>
                        <a:t>Evaluate</a:t>
                      </a:r>
                      <a:r>
                        <a:rPr lang="en-US" sz="1600" baseline="0" dirty="0"/>
                        <a:t> LAA Closure with WATCHMAN in NVAF patients deemed </a:t>
                      </a:r>
                      <a:r>
                        <a:rPr lang="en-US" sz="1600" u="none" baseline="0" dirty="0"/>
                        <a:t>not suitable for oral anti-coagulation </a:t>
                      </a:r>
                      <a:r>
                        <a:rPr lang="en-US" sz="1600" baseline="0" dirty="0"/>
                        <a:t>therapy</a:t>
                      </a:r>
                      <a:endParaRPr lang="en-US" sz="1600" b="1" dirty="0">
                        <a:solidFill>
                          <a:srgbClr val="FF0000"/>
                        </a:solidFill>
                        <a:latin typeface="+mn-lt"/>
                        <a:cs typeface="Times New Roman" panose="02020603050405020304" pitchFamily="18" charset="0"/>
                      </a:endParaRPr>
                    </a:p>
                  </a:txBody>
                  <a:tcPr marL="94985" marR="94985"/>
                </a:tc>
                <a:extLst>
                  <a:ext uri="{0D108BD9-81ED-4DB2-BD59-A6C34878D82A}">
                    <a16:rowId xmlns:a16="http://schemas.microsoft.com/office/drawing/2014/main" val="10000"/>
                  </a:ext>
                </a:extLst>
              </a:tr>
              <a:tr h="370840">
                <a:tc>
                  <a:txBody>
                    <a:bodyPr/>
                    <a:lstStyle/>
                    <a:p>
                      <a:r>
                        <a:rPr lang="en-US" sz="1600" b="1" dirty="0">
                          <a:solidFill>
                            <a:schemeClr val="bg1"/>
                          </a:solidFill>
                        </a:rPr>
                        <a:t>Study Design</a:t>
                      </a:r>
                      <a:endParaRPr lang="en-US" sz="1600" b="1" dirty="0">
                        <a:solidFill>
                          <a:schemeClr val="bg1"/>
                        </a:solidFill>
                        <a:latin typeface="+mn-lt"/>
                        <a:cs typeface="Times New Roman" panose="02020603050405020304" pitchFamily="18" charset="0"/>
                      </a:endParaRPr>
                    </a:p>
                  </a:txBody>
                  <a:tcPr marL="94985" marR="94985" anchor="ctr">
                    <a:solidFill>
                      <a:schemeClr val="accent2"/>
                    </a:solidFill>
                  </a:tcPr>
                </a:tc>
                <a:tc>
                  <a:txBody>
                    <a:bodyPr/>
                    <a:lstStyle/>
                    <a:p>
                      <a:r>
                        <a:rPr lang="en-US" sz="1600" dirty="0"/>
                        <a:t>Prospective, multi-center</a:t>
                      </a:r>
                    </a:p>
                    <a:p>
                      <a:r>
                        <a:rPr lang="en-US" sz="1600" dirty="0"/>
                        <a:t>Randomized 2:1 (Watchman vs Control)</a:t>
                      </a:r>
                    </a:p>
                  </a:txBody>
                  <a:tcPr marL="94985" marR="94985"/>
                </a:tc>
                <a:extLst>
                  <a:ext uri="{0D108BD9-81ED-4DB2-BD59-A6C34878D82A}">
                    <a16:rowId xmlns:a16="http://schemas.microsoft.com/office/drawing/2014/main" val="10001"/>
                  </a:ext>
                </a:extLst>
              </a:tr>
              <a:tr h="370840">
                <a:tc>
                  <a:txBody>
                    <a:bodyPr/>
                    <a:lstStyle/>
                    <a:p>
                      <a:r>
                        <a:rPr lang="en-US" sz="1600" b="1" dirty="0">
                          <a:solidFill>
                            <a:schemeClr val="bg1"/>
                          </a:solidFill>
                        </a:rPr>
                        <a:t>Primary</a:t>
                      </a:r>
                      <a:r>
                        <a:rPr lang="en-US" sz="1600" b="1" baseline="0" dirty="0">
                          <a:solidFill>
                            <a:schemeClr val="bg1"/>
                          </a:solidFill>
                        </a:rPr>
                        <a:t> Endpoint</a:t>
                      </a:r>
                      <a:endParaRPr lang="en-US" sz="1600" b="1" dirty="0">
                        <a:solidFill>
                          <a:schemeClr val="bg1"/>
                        </a:solidFill>
                        <a:latin typeface="+mn-lt"/>
                        <a:cs typeface="Times New Roman" panose="02020603050405020304" pitchFamily="18" charset="0"/>
                      </a:endParaRPr>
                    </a:p>
                  </a:txBody>
                  <a:tcPr marL="94985" marR="94985" anchor="ctr">
                    <a:solidFill>
                      <a:schemeClr val="accent2"/>
                    </a:solidFill>
                  </a:tcPr>
                </a:tc>
                <a:tc>
                  <a:txBody>
                    <a:bodyPr/>
                    <a:lstStyle/>
                    <a:p>
                      <a:r>
                        <a:rPr lang="en-US" sz="1600" u="sng" dirty="0"/>
                        <a:t>Effectiveness Endpoint</a:t>
                      </a:r>
                    </a:p>
                    <a:p>
                      <a:r>
                        <a:rPr lang="en-US" sz="1600" dirty="0"/>
                        <a:t>Time to first occurrence of ischemic stroke or systemic embolism</a:t>
                      </a:r>
                    </a:p>
                    <a:p>
                      <a:endParaRPr lang="en-US" sz="1000" dirty="0"/>
                    </a:p>
                    <a:p>
                      <a:r>
                        <a:rPr lang="en-US" sz="1600" u="sng" dirty="0"/>
                        <a:t>Safety Endpoint</a:t>
                      </a:r>
                    </a:p>
                    <a:p>
                      <a:r>
                        <a:rPr lang="en-US" sz="1600" dirty="0"/>
                        <a:t>7-day rate of all-cause death, ischemic stroke, systemic embolism, or device- or procedure- related events requiring open cardiac surgery or major endovascular intervention</a:t>
                      </a:r>
                      <a:endParaRPr lang="en-US" sz="1600" dirty="0">
                        <a:solidFill>
                          <a:srgbClr val="50565C"/>
                        </a:solidFill>
                        <a:latin typeface="+mn-lt"/>
                        <a:cs typeface="Times New Roman" panose="02020603050405020304" pitchFamily="18" charset="0"/>
                      </a:endParaRPr>
                    </a:p>
                  </a:txBody>
                  <a:tcPr marL="94985" marR="94985"/>
                </a:tc>
                <a:extLst>
                  <a:ext uri="{0D108BD9-81ED-4DB2-BD59-A6C34878D82A}">
                    <a16:rowId xmlns:a16="http://schemas.microsoft.com/office/drawing/2014/main" val="10002"/>
                  </a:ext>
                </a:extLst>
              </a:tr>
              <a:tr h="370840">
                <a:tc>
                  <a:txBody>
                    <a:bodyPr/>
                    <a:lstStyle/>
                    <a:p>
                      <a:r>
                        <a:rPr lang="en-US" sz="1600" b="1" dirty="0">
                          <a:solidFill>
                            <a:schemeClr val="bg1"/>
                          </a:solidFill>
                        </a:rPr>
                        <a:t>Patient</a:t>
                      </a:r>
                      <a:r>
                        <a:rPr lang="en-US" sz="1600" b="1" baseline="0" dirty="0">
                          <a:solidFill>
                            <a:schemeClr val="bg1"/>
                          </a:solidFill>
                        </a:rPr>
                        <a:t> Population</a:t>
                      </a:r>
                      <a:endParaRPr lang="en-US" sz="1600" b="1" dirty="0">
                        <a:solidFill>
                          <a:schemeClr val="bg1"/>
                        </a:solidFill>
                        <a:latin typeface="+mn-lt"/>
                        <a:cs typeface="Times New Roman" panose="02020603050405020304" pitchFamily="18" charset="0"/>
                      </a:endParaRPr>
                    </a:p>
                  </a:txBody>
                  <a:tcPr marL="94985" marR="94985" anchor="ctr">
                    <a:solidFill>
                      <a:schemeClr val="accent2"/>
                    </a:solidFill>
                  </a:tcPr>
                </a:tc>
                <a:tc>
                  <a:txBody>
                    <a:bodyPr/>
                    <a:lstStyle/>
                    <a:p>
                      <a:r>
                        <a:rPr lang="en-US" sz="1600" dirty="0"/>
                        <a:t>888</a:t>
                      </a:r>
                      <a:endParaRPr lang="en-US" sz="1600" dirty="0">
                        <a:solidFill>
                          <a:srgbClr val="50565C"/>
                        </a:solidFill>
                        <a:latin typeface="+mn-lt"/>
                        <a:cs typeface="Times New Roman" panose="02020603050405020304" pitchFamily="18" charset="0"/>
                      </a:endParaRPr>
                    </a:p>
                  </a:txBody>
                  <a:tcPr marL="94985" marR="94985"/>
                </a:tc>
                <a:extLst>
                  <a:ext uri="{0D108BD9-81ED-4DB2-BD59-A6C34878D82A}">
                    <a16:rowId xmlns:a16="http://schemas.microsoft.com/office/drawing/2014/main" val="10003"/>
                  </a:ext>
                </a:extLst>
              </a:tr>
              <a:tr h="370840">
                <a:tc>
                  <a:txBody>
                    <a:bodyPr/>
                    <a:lstStyle/>
                    <a:p>
                      <a:r>
                        <a:rPr lang="en-US" sz="1600" b="1" dirty="0">
                          <a:solidFill>
                            <a:schemeClr val="bg1"/>
                          </a:solidFill>
                        </a:rPr>
                        <a:t>Number of Sites</a:t>
                      </a:r>
                      <a:endParaRPr lang="en-US" sz="1600" b="1" dirty="0">
                        <a:solidFill>
                          <a:schemeClr val="bg1"/>
                        </a:solidFill>
                        <a:latin typeface="+mn-lt"/>
                        <a:cs typeface="Times New Roman" panose="02020603050405020304" pitchFamily="18" charset="0"/>
                      </a:endParaRPr>
                    </a:p>
                  </a:txBody>
                  <a:tcPr marL="94985" marR="94985" anchor="ctr">
                    <a:solidFill>
                      <a:schemeClr val="accent2"/>
                    </a:solidFill>
                  </a:tcPr>
                </a:tc>
                <a:tc>
                  <a:txBody>
                    <a:bodyPr/>
                    <a:lstStyle/>
                    <a:p>
                      <a:r>
                        <a:rPr lang="en-US" sz="1600" dirty="0"/>
                        <a:t>100 global sites</a:t>
                      </a:r>
                      <a:endParaRPr lang="en-US" sz="1600" dirty="0">
                        <a:solidFill>
                          <a:srgbClr val="50565C"/>
                        </a:solidFill>
                        <a:latin typeface="+mn-lt"/>
                        <a:cs typeface="Times New Roman" panose="02020603050405020304" pitchFamily="18" charset="0"/>
                      </a:endParaRPr>
                    </a:p>
                  </a:txBody>
                  <a:tcPr marL="94985" marR="94985"/>
                </a:tc>
                <a:extLst>
                  <a:ext uri="{0D108BD9-81ED-4DB2-BD59-A6C34878D82A}">
                    <a16:rowId xmlns:a16="http://schemas.microsoft.com/office/drawing/2014/main" val="10004"/>
                  </a:ext>
                </a:extLst>
              </a:tr>
              <a:tr h="370840">
                <a:tc>
                  <a:txBody>
                    <a:bodyPr/>
                    <a:lstStyle/>
                    <a:p>
                      <a:r>
                        <a:rPr lang="en-US" sz="1600" b="1" dirty="0">
                          <a:solidFill>
                            <a:schemeClr val="bg1"/>
                          </a:solidFill>
                        </a:rPr>
                        <a:t>Follow-up*</a:t>
                      </a:r>
                      <a:endParaRPr lang="en-US" sz="1600" b="1" dirty="0">
                        <a:solidFill>
                          <a:schemeClr val="bg1"/>
                        </a:solidFill>
                        <a:latin typeface="+mn-lt"/>
                        <a:cs typeface="Times New Roman" panose="02020603050405020304" pitchFamily="18" charset="0"/>
                      </a:endParaRPr>
                    </a:p>
                  </a:txBody>
                  <a:tcPr marL="94985" marR="94985" anchor="ctr">
                    <a:solidFill>
                      <a:schemeClr val="accent2"/>
                    </a:solidFill>
                  </a:tcPr>
                </a:tc>
                <a:tc>
                  <a:txBody>
                    <a:bodyPr/>
                    <a:lstStyle/>
                    <a:p>
                      <a:pPr marL="285750" indent="-285750">
                        <a:buFont typeface="Arial" panose="020B0604020202020204" pitchFamily="34" charset="0"/>
                        <a:buChar char="•"/>
                      </a:pPr>
                      <a:r>
                        <a:rPr lang="en-US" sz="1600" dirty="0"/>
                        <a:t>3 month with TEE</a:t>
                      </a:r>
                    </a:p>
                    <a:p>
                      <a:pPr marL="285750" indent="-285750">
                        <a:buFont typeface="Arial" panose="020B0604020202020204" pitchFamily="34" charset="0"/>
                        <a:buChar char="•"/>
                      </a:pPr>
                      <a:r>
                        <a:rPr lang="en-US" sz="1600" dirty="0"/>
                        <a:t>6,18 month phone visit</a:t>
                      </a:r>
                    </a:p>
                    <a:p>
                      <a:pPr marL="285750" indent="-285750">
                        <a:buFont typeface="Arial" panose="020B0604020202020204" pitchFamily="34" charset="0"/>
                        <a:buChar char="•"/>
                      </a:pPr>
                      <a:r>
                        <a:rPr lang="en-US" sz="1600" dirty="0"/>
                        <a:t>12 month with TEE</a:t>
                      </a:r>
                    </a:p>
                    <a:p>
                      <a:pPr marL="285750" indent="-285750">
                        <a:buFont typeface="Arial" panose="020B0604020202020204" pitchFamily="34" charset="0"/>
                        <a:buChar char="•"/>
                      </a:pPr>
                      <a:r>
                        <a:rPr lang="en-US" sz="1600" dirty="0"/>
                        <a:t>Bi-annually for years 2-5</a:t>
                      </a:r>
                      <a:endParaRPr lang="en-US" sz="1600" dirty="0">
                        <a:solidFill>
                          <a:srgbClr val="50565C"/>
                        </a:solidFill>
                        <a:latin typeface="+mn-lt"/>
                        <a:cs typeface="Times New Roman" panose="02020603050405020304" pitchFamily="18" charset="0"/>
                      </a:endParaRPr>
                    </a:p>
                  </a:txBody>
                  <a:tcPr marL="94985" marR="94985"/>
                </a:tc>
                <a:extLst>
                  <a:ext uri="{0D108BD9-81ED-4DB2-BD59-A6C34878D82A}">
                    <a16:rowId xmlns:a16="http://schemas.microsoft.com/office/drawing/2014/main" val="10005"/>
                  </a:ext>
                </a:extLst>
              </a:tr>
            </a:tbl>
          </a:graphicData>
        </a:graphic>
      </p:graphicFrame>
      <p:sp>
        <p:nvSpPr>
          <p:cNvPr id="4" name="Rectangle 3"/>
          <p:cNvSpPr/>
          <p:nvPr/>
        </p:nvSpPr>
        <p:spPr>
          <a:xfrm>
            <a:off x="0" y="6477000"/>
            <a:ext cx="4572000" cy="600164"/>
          </a:xfrm>
          <a:prstGeom prst="rect">
            <a:avLst/>
          </a:prstGeom>
        </p:spPr>
        <p:txBody>
          <a:bodyPr>
            <a:spAutoFit/>
          </a:bodyPr>
          <a:lstStyle/>
          <a:p>
            <a:pPr marL="171450" indent="-171450">
              <a:buFont typeface="Arial" charset="0"/>
              <a:buChar char="•"/>
            </a:pPr>
            <a:r>
              <a:rPr lang="en-US" sz="1100" dirty="0">
                <a:cs typeface="Times New Roman" panose="02020603050405020304" pitchFamily="18" charset="0"/>
              </a:rPr>
              <a:t>Brain imaging required at baseline if prior stroke or TIA</a:t>
            </a:r>
          </a:p>
          <a:p>
            <a:r>
              <a:rPr lang="en-US" sz="1100" dirty="0">
                <a:solidFill>
                  <a:schemeClr val="accent6">
                    <a:lumMod val="60000"/>
                    <a:lumOff val="40000"/>
                  </a:schemeClr>
                </a:solidFill>
                <a:cs typeface="Times New Roman" panose="02020603050405020304" pitchFamily="18" charset="0"/>
              </a:rPr>
              <a:t>Holmes et al. AHJ 2017; 189: 68-74.</a:t>
            </a:r>
          </a:p>
          <a:p>
            <a:endParaRPr lang="en-US" sz="1100" i="1" dirty="0">
              <a:solidFill>
                <a:schemeClr val="accent6">
                  <a:lumMod val="60000"/>
                  <a:lumOff val="40000"/>
                </a:schemeClr>
              </a:solidFill>
              <a:cs typeface="Times New Roman" panose="02020603050405020304" pitchFamily="18" charset="0"/>
            </a:endParaRPr>
          </a:p>
        </p:txBody>
      </p:sp>
    </p:spTree>
    <p:extLst>
      <p:ext uri="{BB962C8B-B14F-4D97-AF65-F5344CB8AC3E}">
        <p14:creationId xmlns:p14="http://schemas.microsoft.com/office/powerpoint/2010/main" val="2656647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629400" cy="838200"/>
          </a:xfrm>
        </p:spPr>
        <p:txBody>
          <a:bodyPr>
            <a:normAutofit fontScale="90000"/>
          </a:bodyPr>
          <a:lstStyle/>
          <a:p>
            <a:r>
              <a:rPr lang="en-US" dirty="0"/>
              <a:t>Oral Anticoagulation is Standard of Care,    but Not Ideal for All </a:t>
            </a:r>
          </a:p>
        </p:txBody>
      </p:sp>
      <p:sp>
        <p:nvSpPr>
          <p:cNvPr id="4" name="Content Placeholder 2"/>
          <p:cNvSpPr>
            <a:spLocks noGrp="1"/>
          </p:cNvSpPr>
          <p:nvPr>
            <p:ph idx="1"/>
          </p:nvPr>
        </p:nvSpPr>
        <p:spPr>
          <a:xfrm>
            <a:off x="5867400" y="1981200"/>
            <a:ext cx="3810000" cy="4572000"/>
          </a:xfrm>
        </p:spPr>
        <p:txBody>
          <a:bodyPr>
            <a:noAutofit/>
          </a:bodyPr>
          <a:lstStyle/>
          <a:p>
            <a:pPr marL="0" indent="0">
              <a:buNone/>
            </a:pPr>
            <a:r>
              <a:rPr lang="en-US" sz="1600" b="1" dirty="0"/>
              <a:t>Warfarin</a:t>
            </a:r>
          </a:p>
          <a:p>
            <a:r>
              <a:rPr lang="en-US" sz="1400" dirty="0"/>
              <a:t>Bleeding risk</a:t>
            </a:r>
          </a:p>
          <a:p>
            <a:r>
              <a:rPr lang="en-US" sz="1400" dirty="0"/>
              <a:t>Daily regimen </a:t>
            </a:r>
          </a:p>
          <a:p>
            <a:r>
              <a:rPr lang="en-US" sz="1400" dirty="0"/>
              <a:t>High non-adherence rates</a:t>
            </a:r>
          </a:p>
          <a:p>
            <a:r>
              <a:rPr lang="en-US" sz="1400" dirty="0"/>
              <a:t>Regular INR monitoring </a:t>
            </a:r>
          </a:p>
          <a:p>
            <a:r>
              <a:rPr lang="en-US" sz="1400" dirty="0"/>
              <a:t>Food and drug interaction issues</a:t>
            </a:r>
          </a:p>
          <a:p>
            <a:r>
              <a:rPr lang="en-US" sz="1400" dirty="0"/>
              <a:t>Complicates surgical procedures </a:t>
            </a:r>
          </a:p>
          <a:p>
            <a:endParaRPr lang="en-US" sz="200" dirty="0"/>
          </a:p>
          <a:p>
            <a:pPr marL="0" indent="0">
              <a:buNone/>
            </a:pPr>
            <a:r>
              <a:rPr lang="en-US" sz="1600" b="1" dirty="0"/>
              <a:t>Novel Oral Anticoagulants</a:t>
            </a:r>
          </a:p>
          <a:p>
            <a:r>
              <a:rPr lang="en-US" sz="1400" dirty="0"/>
              <a:t>Bleeding risk</a:t>
            </a:r>
          </a:p>
          <a:p>
            <a:r>
              <a:rPr lang="en-US" sz="1400" dirty="0"/>
              <a:t>Daily regimen </a:t>
            </a:r>
          </a:p>
          <a:p>
            <a:r>
              <a:rPr lang="en-US" sz="1400" dirty="0"/>
              <a:t>High non-adherence rates</a:t>
            </a:r>
          </a:p>
          <a:p>
            <a:r>
              <a:rPr lang="en-US" sz="1400" dirty="0"/>
              <a:t>Complicates surgical procedures</a:t>
            </a:r>
          </a:p>
          <a:p>
            <a:r>
              <a:rPr lang="en-US" sz="1400" dirty="0"/>
              <a:t>Lack of reversal agents </a:t>
            </a:r>
          </a:p>
          <a:p>
            <a:r>
              <a:rPr lang="en-US" sz="1400" dirty="0"/>
              <a:t>High cost</a:t>
            </a:r>
          </a:p>
          <a:p>
            <a:endParaRPr lang="en-US" sz="1400" dirty="0"/>
          </a:p>
        </p:txBody>
      </p:sp>
      <p:sp>
        <p:nvSpPr>
          <p:cNvPr id="5" name="TextBox 4"/>
          <p:cNvSpPr txBox="1"/>
          <p:nvPr/>
        </p:nvSpPr>
        <p:spPr>
          <a:xfrm>
            <a:off x="5686" y="6642556"/>
            <a:ext cx="9747914" cy="215444"/>
          </a:xfrm>
          <a:prstGeom prst="rect">
            <a:avLst/>
          </a:prstGeom>
          <a:noFill/>
        </p:spPr>
        <p:txBody>
          <a:bodyPr wrap="square" rtlCol="0">
            <a:spAutoFit/>
          </a:bodyPr>
          <a:lstStyle/>
          <a:p>
            <a:r>
              <a:rPr lang="en-US" sz="800" dirty="0">
                <a:solidFill>
                  <a:schemeClr val="accent6">
                    <a:lumMod val="75000"/>
                  </a:schemeClr>
                </a:solidFill>
                <a:latin typeface="ITC Officina Serif"/>
              </a:rPr>
              <a:t>1. </a:t>
            </a:r>
            <a:r>
              <a:rPr lang="en-US" sz="800" dirty="0">
                <a:solidFill>
                  <a:schemeClr val="accent6">
                    <a:lumMod val="75000"/>
                  </a:schemeClr>
                </a:solidFill>
              </a:rPr>
              <a:t>Hsu, J et al. </a:t>
            </a:r>
            <a:r>
              <a:rPr lang="en-US" sz="800" i="1" dirty="0">
                <a:solidFill>
                  <a:schemeClr val="accent6">
                    <a:lumMod val="75000"/>
                  </a:schemeClr>
                </a:solidFill>
              </a:rPr>
              <a:t>JAMA </a:t>
            </a:r>
            <a:r>
              <a:rPr lang="en-US" sz="800" i="1" dirty="0" err="1">
                <a:solidFill>
                  <a:schemeClr val="accent6">
                    <a:lumMod val="75000"/>
                  </a:schemeClr>
                </a:solidFill>
              </a:rPr>
              <a:t>Cardiol</a:t>
            </a:r>
            <a:r>
              <a:rPr lang="en-US" sz="800" dirty="0">
                <a:solidFill>
                  <a:schemeClr val="accent6">
                    <a:lumMod val="75000"/>
                  </a:schemeClr>
                </a:solidFill>
              </a:rPr>
              <a:t>. Published online  March 16, 2016. doi:10.1001/jamacardio.2015.0374</a:t>
            </a:r>
          </a:p>
        </p:txBody>
      </p:sp>
      <p:grpSp>
        <p:nvGrpSpPr>
          <p:cNvPr id="18" name="Group 17"/>
          <p:cNvGrpSpPr/>
          <p:nvPr/>
        </p:nvGrpSpPr>
        <p:grpSpPr>
          <a:xfrm>
            <a:off x="76200" y="1755676"/>
            <a:ext cx="5486400" cy="4568924"/>
            <a:chOff x="76200" y="1563469"/>
            <a:chExt cx="5486400" cy="4568924"/>
          </a:xfrm>
        </p:grpSpPr>
        <p:pic>
          <p:nvPicPr>
            <p:cNvPr id="12" name="Picture 13" descr="Cov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335" r="6976"/>
            <a:stretch/>
          </p:blipFill>
          <p:spPr bwMode="auto">
            <a:xfrm>
              <a:off x="76200" y="5867400"/>
              <a:ext cx="5410200" cy="264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ove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p:blipFill>
          <p:spPr bwMode="auto">
            <a:xfrm>
              <a:off x="76200" y="1706465"/>
              <a:ext cx="5181600" cy="404526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2400" y="1782665"/>
              <a:ext cx="5334000" cy="387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1563469"/>
              <a:ext cx="5410200" cy="646331"/>
            </a:xfrm>
            <a:prstGeom prst="rect">
              <a:avLst/>
            </a:prstGeom>
            <a:noFill/>
          </p:spPr>
          <p:txBody>
            <a:bodyPr wrap="square" rtlCol="0">
              <a:spAutoFit/>
            </a:bodyPr>
            <a:lstStyle/>
            <a:p>
              <a:pPr algn="ctr"/>
              <a:r>
                <a:rPr lang="en-US" b="1" dirty="0">
                  <a:solidFill>
                    <a:schemeClr val="accent6">
                      <a:lumMod val="75000"/>
                    </a:schemeClr>
                  </a:solidFill>
                </a:rPr>
                <a:t>Use of OACs in AF Patients peaks at ~50%,</a:t>
              </a:r>
              <a:br>
                <a:rPr lang="en-US" b="1" dirty="0">
                  <a:solidFill>
                    <a:schemeClr val="accent6">
                      <a:lumMod val="75000"/>
                    </a:schemeClr>
                  </a:solidFill>
                </a:rPr>
              </a:br>
              <a:r>
                <a:rPr lang="en-US" b="1" dirty="0">
                  <a:solidFill>
                    <a:schemeClr val="accent6">
                      <a:lumMod val="75000"/>
                    </a:schemeClr>
                  </a:solidFill>
                </a:rPr>
                <a:t>use declines with increasing risk</a:t>
              </a:r>
              <a:endParaRPr lang="en-US" dirty="0">
                <a:solidFill>
                  <a:schemeClr val="accent6">
                    <a:lumMod val="75000"/>
                  </a:schemeClr>
                </a:solidFill>
              </a:endParaRPr>
            </a:p>
          </p:txBody>
        </p:sp>
      </p:grpSp>
    </p:spTree>
    <p:extLst>
      <p:ext uri="{BB962C8B-B14F-4D97-AF65-F5344CB8AC3E}">
        <p14:creationId xmlns:p14="http://schemas.microsoft.com/office/powerpoint/2010/main" val="2564667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ASAP-TOO </a:t>
            </a:r>
            <a:br>
              <a:rPr lang="en-US" sz="2400" dirty="0"/>
            </a:br>
            <a:r>
              <a:rPr lang="en-US" sz="2400" dirty="0"/>
              <a:t>Device Group Medication Therapy</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67041734"/>
              </p:ext>
            </p:extLst>
          </p:nvPr>
        </p:nvGraphicFramePr>
        <p:xfrm>
          <a:off x="274638" y="1554163"/>
          <a:ext cx="8548688" cy="3276600"/>
        </p:xfrm>
        <a:graphic>
          <a:graphicData uri="http://schemas.openxmlformats.org/drawingml/2006/table">
            <a:tbl>
              <a:tblPr firstRow="1" firstCol="1" bandRow="1">
                <a:tableStyleId>{72833802-FEF1-4C79-8D5D-14CF1EAF98D9}</a:tableStyleId>
              </a:tblPr>
              <a:tblGrid>
                <a:gridCol w="2870966">
                  <a:extLst>
                    <a:ext uri="{9D8B030D-6E8A-4147-A177-3AD203B41FA5}">
                      <a16:colId xmlns:a16="http://schemas.microsoft.com/office/drawing/2014/main" val="20000"/>
                    </a:ext>
                  </a:extLst>
                </a:gridCol>
                <a:gridCol w="2595530">
                  <a:extLst>
                    <a:ext uri="{9D8B030D-6E8A-4147-A177-3AD203B41FA5}">
                      <a16:colId xmlns:a16="http://schemas.microsoft.com/office/drawing/2014/main" val="20001"/>
                    </a:ext>
                  </a:extLst>
                </a:gridCol>
                <a:gridCol w="3082192">
                  <a:extLst>
                    <a:ext uri="{9D8B030D-6E8A-4147-A177-3AD203B41FA5}">
                      <a16:colId xmlns:a16="http://schemas.microsoft.com/office/drawing/2014/main" val="20002"/>
                    </a:ext>
                  </a:extLst>
                </a:gridCol>
              </a:tblGrid>
              <a:tr h="539916">
                <a:tc>
                  <a:txBody>
                    <a:bodyPr/>
                    <a:lstStyle/>
                    <a:p>
                      <a:pPr marL="0" marR="0" algn="ctr">
                        <a:lnSpc>
                          <a:spcPct val="115000"/>
                        </a:lnSpc>
                        <a:spcBef>
                          <a:spcPts val="0"/>
                        </a:spcBef>
                        <a:spcAft>
                          <a:spcPts val="0"/>
                        </a:spcAft>
                      </a:pPr>
                      <a:r>
                        <a:rPr lang="en-US" sz="1800" dirty="0">
                          <a:effectLst/>
                        </a:rPr>
                        <a:t>Visit Interval</a:t>
                      </a:r>
                      <a:endParaRPr lang="en-US" sz="1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tc>
                  <a:txBody>
                    <a:bodyPr/>
                    <a:lstStyle/>
                    <a:p>
                      <a:pPr marL="0" marR="0" algn="ctr">
                        <a:lnSpc>
                          <a:spcPct val="115000"/>
                        </a:lnSpc>
                        <a:spcBef>
                          <a:spcPts val="0"/>
                        </a:spcBef>
                        <a:spcAft>
                          <a:spcPts val="0"/>
                        </a:spcAft>
                      </a:pPr>
                      <a:r>
                        <a:rPr lang="en-US" sz="1800" dirty="0">
                          <a:effectLst/>
                        </a:rPr>
                        <a:t>Aspirin</a:t>
                      </a:r>
                      <a:endParaRPr lang="en-US" sz="1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tc>
                  <a:txBody>
                    <a:bodyPr/>
                    <a:lstStyle/>
                    <a:p>
                      <a:pPr marL="0" marR="0" algn="ctr">
                        <a:lnSpc>
                          <a:spcPct val="115000"/>
                        </a:lnSpc>
                        <a:spcBef>
                          <a:spcPts val="0"/>
                        </a:spcBef>
                        <a:spcAft>
                          <a:spcPts val="0"/>
                        </a:spcAft>
                      </a:pPr>
                      <a:r>
                        <a:rPr lang="en-US" sz="1800" dirty="0" err="1">
                          <a:effectLst/>
                        </a:rPr>
                        <a:t>Clopidogrel</a:t>
                      </a:r>
                      <a:r>
                        <a:rPr lang="en-US" sz="1800" dirty="0">
                          <a:effectLst/>
                        </a:rPr>
                        <a:t>*</a:t>
                      </a:r>
                      <a:endParaRPr lang="en-US" sz="1800" dirty="0">
                        <a:solidFill>
                          <a:schemeClr val="bg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extLst>
                  <a:ext uri="{0D108BD9-81ED-4DB2-BD59-A6C34878D82A}">
                    <a16:rowId xmlns:a16="http://schemas.microsoft.com/office/drawing/2014/main" val="10000"/>
                  </a:ext>
                </a:extLst>
              </a:tr>
              <a:tr h="912228">
                <a:tc>
                  <a:txBody>
                    <a:bodyPr/>
                    <a:lstStyle/>
                    <a:p>
                      <a:pPr marL="0" marR="0">
                        <a:spcBef>
                          <a:spcPts val="0"/>
                        </a:spcBef>
                        <a:spcAft>
                          <a:spcPts val="0"/>
                        </a:spcAft>
                      </a:pPr>
                      <a:r>
                        <a:rPr lang="en-US" sz="1800" dirty="0">
                          <a:effectLst/>
                        </a:rPr>
                        <a:t>Discharge through </a:t>
                      </a:r>
                    </a:p>
                    <a:p>
                      <a:pPr marL="0" marR="0">
                        <a:spcBef>
                          <a:spcPts val="0"/>
                        </a:spcBef>
                        <a:spcAft>
                          <a:spcPts val="600"/>
                        </a:spcAft>
                      </a:pPr>
                      <a:r>
                        <a:rPr lang="en-US" sz="1800" dirty="0">
                          <a:effectLst/>
                        </a:rPr>
                        <a:t>3-month visit</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tc>
                  <a:txBody>
                    <a:bodyPr/>
                    <a:lstStyle/>
                    <a:p>
                      <a:pPr marL="0" marR="0" algn="ctr">
                        <a:spcBef>
                          <a:spcPts val="0"/>
                        </a:spcBef>
                        <a:spcAft>
                          <a:spcPts val="0"/>
                        </a:spcAft>
                      </a:pPr>
                      <a:r>
                        <a:rPr lang="en-US" sz="1800" dirty="0">
                          <a:effectLst/>
                        </a:rPr>
                        <a:t>Yes, suggested</a:t>
                      </a:r>
                      <a:r>
                        <a:rPr lang="en-US" sz="1800" baseline="0" dirty="0">
                          <a:effectLst/>
                        </a:rPr>
                        <a:t> d</a:t>
                      </a:r>
                      <a:r>
                        <a:rPr lang="en-US" sz="1800" dirty="0">
                          <a:effectLst/>
                        </a:rPr>
                        <a:t>ose: 75-100mg</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tc>
                  <a:txBody>
                    <a:bodyPr/>
                    <a:lstStyle/>
                    <a:p>
                      <a:pPr marL="0" marR="0" algn="ctr">
                        <a:spcBef>
                          <a:spcPts val="0"/>
                        </a:spcBef>
                        <a:spcAft>
                          <a:spcPts val="0"/>
                        </a:spcAft>
                      </a:pPr>
                      <a:r>
                        <a:rPr lang="en-US" sz="1800" dirty="0">
                          <a:effectLst/>
                        </a:rPr>
                        <a:t>Yes</a:t>
                      </a:r>
                    </a:p>
                    <a:p>
                      <a:pPr marL="0" marR="0" algn="ctr">
                        <a:spcBef>
                          <a:spcPts val="0"/>
                        </a:spcBef>
                        <a:spcAft>
                          <a:spcPts val="600"/>
                        </a:spcAft>
                      </a:pPr>
                      <a:r>
                        <a:rPr lang="en-US" sz="1800" dirty="0">
                          <a:effectLst/>
                        </a:rPr>
                        <a:t>Suggested dose: 75mg</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extLst>
                  <a:ext uri="{0D108BD9-81ED-4DB2-BD59-A6C34878D82A}">
                    <a16:rowId xmlns:a16="http://schemas.microsoft.com/office/drawing/2014/main" val="10001"/>
                  </a:ext>
                </a:extLst>
              </a:tr>
              <a:tr h="912228">
                <a:tc>
                  <a:txBody>
                    <a:bodyPr/>
                    <a:lstStyle/>
                    <a:p>
                      <a:pPr marL="0" marR="0">
                        <a:spcBef>
                          <a:spcPts val="0"/>
                        </a:spcBef>
                        <a:spcAft>
                          <a:spcPts val="600"/>
                        </a:spcAft>
                      </a:pPr>
                      <a:r>
                        <a:rPr lang="en-US" sz="1800" dirty="0">
                          <a:effectLst/>
                        </a:rPr>
                        <a:t>3-month visit through 12-month visit</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tc>
                  <a:txBody>
                    <a:bodyPr/>
                    <a:lstStyle/>
                    <a:p>
                      <a:pPr marL="0" marR="0" algn="ctr">
                        <a:spcBef>
                          <a:spcPts val="0"/>
                        </a:spcBef>
                        <a:spcAft>
                          <a:spcPts val="0"/>
                        </a:spcAft>
                      </a:pPr>
                      <a:r>
                        <a:rPr lang="en-US" sz="1800" dirty="0">
                          <a:effectLst/>
                        </a:rPr>
                        <a:t>Yes, suggested dose: 75-100mg</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tc>
                  <a:txBody>
                    <a:bodyPr/>
                    <a:lstStyle/>
                    <a:p>
                      <a:pPr marL="0" marR="0" algn="ctr">
                        <a:spcBef>
                          <a:spcPts val="0"/>
                        </a:spcBef>
                        <a:spcAft>
                          <a:spcPts val="600"/>
                        </a:spcAft>
                      </a:pPr>
                      <a:r>
                        <a:rPr lang="en-US" sz="1800" dirty="0">
                          <a:effectLst/>
                        </a:rPr>
                        <a:t>No, unless other indication</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extLst>
                  <a:ext uri="{0D108BD9-81ED-4DB2-BD59-A6C34878D82A}">
                    <a16:rowId xmlns:a16="http://schemas.microsoft.com/office/drawing/2014/main" val="10002"/>
                  </a:ext>
                </a:extLst>
              </a:tr>
              <a:tr h="912228">
                <a:tc>
                  <a:txBody>
                    <a:bodyPr/>
                    <a:lstStyle/>
                    <a:p>
                      <a:pPr marL="0" marR="0">
                        <a:spcBef>
                          <a:spcPts val="0"/>
                        </a:spcBef>
                        <a:spcAft>
                          <a:spcPts val="0"/>
                        </a:spcAft>
                      </a:pPr>
                      <a:r>
                        <a:rPr lang="en-US" sz="1800" dirty="0">
                          <a:effectLst/>
                        </a:rPr>
                        <a:t>Following the </a:t>
                      </a:r>
                    </a:p>
                    <a:p>
                      <a:pPr marL="0" marR="0">
                        <a:spcBef>
                          <a:spcPts val="0"/>
                        </a:spcBef>
                        <a:spcAft>
                          <a:spcPts val="600"/>
                        </a:spcAft>
                      </a:pPr>
                      <a:r>
                        <a:rPr lang="en-US" sz="1800" dirty="0">
                          <a:effectLst/>
                        </a:rPr>
                        <a:t>12-month visit</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tc>
                  <a:txBody>
                    <a:bodyPr/>
                    <a:lstStyle/>
                    <a:p>
                      <a:pPr marL="0" marR="0" algn="ctr">
                        <a:spcBef>
                          <a:spcPts val="0"/>
                        </a:spcBef>
                        <a:spcAft>
                          <a:spcPts val="600"/>
                        </a:spcAft>
                      </a:pPr>
                      <a:r>
                        <a:rPr lang="en-US" sz="1800" dirty="0">
                          <a:effectLst/>
                        </a:rPr>
                        <a:t>No, unless other indication</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tc>
                  <a:txBody>
                    <a:bodyPr/>
                    <a:lstStyle/>
                    <a:p>
                      <a:pPr marL="0" marR="0" algn="ctr">
                        <a:spcBef>
                          <a:spcPts val="0"/>
                        </a:spcBef>
                        <a:spcAft>
                          <a:spcPts val="600"/>
                        </a:spcAft>
                      </a:pPr>
                      <a:r>
                        <a:rPr lang="en-US" sz="1800" dirty="0">
                          <a:effectLst/>
                        </a:rPr>
                        <a:t>No, unless other indication</a:t>
                      </a:r>
                      <a:endParaRPr lang="en-US" sz="18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94134" marR="94134" marT="0" marB="0" anchor="ctr"/>
                </a:tc>
                <a:extLst>
                  <a:ext uri="{0D108BD9-81ED-4DB2-BD59-A6C34878D82A}">
                    <a16:rowId xmlns:a16="http://schemas.microsoft.com/office/drawing/2014/main" val="10003"/>
                  </a:ext>
                </a:extLst>
              </a:tr>
            </a:tbl>
          </a:graphicData>
        </a:graphic>
      </p:graphicFrame>
      <p:sp>
        <p:nvSpPr>
          <p:cNvPr id="3" name="TextBox 2"/>
          <p:cNvSpPr txBox="1"/>
          <p:nvPr/>
        </p:nvSpPr>
        <p:spPr>
          <a:xfrm>
            <a:off x="616527" y="5459105"/>
            <a:ext cx="7689273" cy="1246495"/>
          </a:xfrm>
          <a:prstGeom prst="rect">
            <a:avLst/>
          </a:prstGeom>
          <a:noFill/>
        </p:spPr>
        <p:txBody>
          <a:bodyPr wrap="square" rtlCol="0">
            <a:spAutoFit/>
          </a:bodyPr>
          <a:lstStyle/>
          <a:p>
            <a:pPr>
              <a:spcAft>
                <a:spcPts val="600"/>
              </a:spcAft>
            </a:pPr>
            <a:r>
              <a:rPr lang="en-US" sz="1400" b="1" dirty="0">
                <a:solidFill>
                  <a:schemeClr val="bg1"/>
                </a:solidFill>
                <a:latin typeface="Times New Roman" panose="02020603050405020304" pitchFamily="18" charset="0"/>
                <a:cs typeface="Times New Roman" panose="02020603050405020304" pitchFamily="18" charset="0"/>
              </a:rPr>
              <a:t>*Clopidogrel may be substituted with ticagrelor or prasugrel if the subject requires the medication for other indications (e.g. acute coronary syndromes treated with drug eluting stents) or if the subject has a known resistance to clopidogrel.</a:t>
            </a:r>
          </a:p>
          <a:p>
            <a:r>
              <a:rPr lang="en-US" sz="1400" b="1" dirty="0">
                <a:solidFill>
                  <a:schemeClr val="bg1"/>
                </a:solidFill>
                <a:latin typeface="Times New Roman" panose="02020603050405020304" pitchFamily="18" charset="0"/>
                <a:cs typeface="Times New Roman" panose="02020603050405020304" pitchFamily="18" charset="0"/>
              </a:rPr>
              <a:t>**Patients are allowed to be on dual antiplatelet therapy (outside of the protocol required 3- months period) if indicated due to a condition other than WATCHMAN implantation.</a:t>
            </a:r>
          </a:p>
        </p:txBody>
      </p:sp>
      <p:sp>
        <p:nvSpPr>
          <p:cNvPr id="5" name="TextBox 4"/>
          <p:cNvSpPr txBox="1"/>
          <p:nvPr/>
        </p:nvSpPr>
        <p:spPr>
          <a:xfrm>
            <a:off x="0" y="6642556"/>
            <a:ext cx="1850186" cy="215444"/>
          </a:xfrm>
          <a:prstGeom prst="rect">
            <a:avLst/>
          </a:prstGeom>
          <a:noFill/>
        </p:spPr>
        <p:txBody>
          <a:bodyPr wrap="none" rtlCol="0">
            <a:spAutoFit/>
          </a:bodyPr>
          <a:lstStyle/>
          <a:p>
            <a:r>
              <a:rPr lang="en-US" sz="800" dirty="0">
                <a:solidFill>
                  <a:schemeClr val="accent6">
                    <a:lumMod val="60000"/>
                    <a:lumOff val="40000"/>
                  </a:schemeClr>
                </a:solidFill>
                <a:cs typeface="Times New Roman" panose="02020603050405020304" pitchFamily="18" charset="0"/>
              </a:rPr>
              <a:t>Holmes et al. AHJ 2017; 189: 68-74.</a:t>
            </a:r>
          </a:p>
        </p:txBody>
      </p:sp>
      <p:sp>
        <p:nvSpPr>
          <p:cNvPr id="6" name="TextBox 5">
            <a:extLst>
              <a:ext uri="{FF2B5EF4-FFF2-40B4-BE49-F238E27FC236}">
                <a16:creationId xmlns:a16="http://schemas.microsoft.com/office/drawing/2014/main" id="{42F5A07B-1CB8-474B-81BC-114BE81280D7}"/>
              </a:ext>
            </a:extLst>
          </p:cNvPr>
          <p:cNvSpPr txBox="1"/>
          <p:nvPr/>
        </p:nvSpPr>
        <p:spPr>
          <a:xfrm>
            <a:off x="228600" y="4876800"/>
            <a:ext cx="8458200" cy="1246495"/>
          </a:xfrm>
          <a:prstGeom prst="rect">
            <a:avLst/>
          </a:prstGeom>
          <a:noFill/>
        </p:spPr>
        <p:txBody>
          <a:bodyPr wrap="square" rtlCol="0">
            <a:spAutoFit/>
          </a:bodyPr>
          <a:lstStyle/>
          <a:p>
            <a:pPr>
              <a:spcAft>
                <a:spcPts val="600"/>
              </a:spcAft>
            </a:pPr>
            <a:r>
              <a:rPr lang="en-US" sz="1400" b="1" dirty="0">
                <a:solidFill>
                  <a:schemeClr val="accent1"/>
                </a:solidFill>
                <a:cs typeface="Times New Roman" panose="02020603050405020304" pitchFamily="18" charset="0"/>
              </a:rPr>
              <a:t>*Clopidogrel may be substituted with ticagrelor or prasugrel if the subject requires the medication for other indications (e.g. acute coronary syndromes treated with drug eluting stents) or if the subject has a known resistance to clopidogrel.</a:t>
            </a:r>
          </a:p>
          <a:p>
            <a:r>
              <a:rPr lang="en-US" sz="1400" b="1" dirty="0">
                <a:solidFill>
                  <a:schemeClr val="accent1"/>
                </a:solidFill>
                <a:cs typeface="Times New Roman" panose="02020603050405020304" pitchFamily="18" charset="0"/>
              </a:rPr>
              <a:t>**Patients are allowed to be on dual antiplatelet therapy (outside of the protocol required 3- months period) if indicated due to a condition other than WATCHMAN implantation.</a:t>
            </a:r>
          </a:p>
        </p:txBody>
      </p:sp>
    </p:spTree>
    <p:extLst>
      <p:ext uri="{BB962C8B-B14F-4D97-AF65-F5344CB8AC3E}">
        <p14:creationId xmlns:p14="http://schemas.microsoft.com/office/powerpoint/2010/main" val="1946520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18E0-EC47-0D40-A85E-23CA517BB4FD}"/>
              </a:ext>
            </a:extLst>
          </p:cNvPr>
          <p:cNvSpPr>
            <a:spLocks noGrp="1"/>
          </p:cNvSpPr>
          <p:nvPr>
            <p:ph type="title"/>
          </p:nvPr>
        </p:nvSpPr>
        <p:spPr/>
        <p:txBody>
          <a:bodyPr/>
          <a:lstStyle/>
          <a:p>
            <a:r>
              <a:rPr lang="en-US" dirty="0"/>
              <a:t>Coming in the next few years?</a:t>
            </a:r>
          </a:p>
        </p:txBody>
      </p:sp>
      <p:pic>
        <p:nvPicPr>
          <p:cNvPr id="4" name="Content Placeholder 3">
            <a:extLst>
              <a:ext uri="{FF2B5EF4-FFF2-40B4-BE49-F238E27FC236}">
                <a16:creationId xmlns:a16="http://schemas.microsoft.com/office/drawing/2014/main" id="{B7355DF1-E9C3-504C-B5BF-30B7C1F21AEE}"/>
              </a:ext>
            </a:extLst>
          </p:cNvPr>
          <p:cNvPicPr>
            <a:picLocks noGrp="1" noChangeAspect="1"/>
          </p:cNvPicPr>
          <p:nvPr>
            <p:ph sz="half" idx="1"/>
          </p:nvPr>
        </p:nvPicPr>
        <p:blipFill rotWithShape="1">
          <a:blip r:embed="rId2"/>
          <a:srcRect l="50534" t="-7692" b="-1"/>
          <a:stretch/>
        </p:blipFill>
        <p:spPr>
          <a:xfrm>
            <a:off x="1184526" y="2145747"/>
            <a:ext cx="6511674" cy="4056404"/>
          </a:xfrm>
          <a:prstGeom prst="rect">
            <a:avLst/>
          </a:prstGeom>
        </p:spPr>
      </p:pic>
    </p:spTree>
    <p:extLst>
      <p:ext uri="{BB962C8B-B14F-4D97-AF65-F5344CB8AC3E}">
        <p14:creationId xmlns:p14="http://schemas.microsoft.com/office/powerpoint/2010/main" val="166520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81800" cy="838200"/>
          </a:xfrm>
        </p:spPr>
        <p:txBody>
          <a:bodyPr>
            <a:normAutofit fontScale="90000"/>
          </a:bodyPr>
          <a:lstStyle/>
          <a:p>
            <a:r>
              <a:rPr lang="en-US" dirty="0"/>
              <a:t>Despite NOAC Adoption and Ability to Switch NOACs, Adherence to Anticoagulation Remains a Challenge</a:t>
            </a:r>
          </a:p>
        </p:txBody>
      </p:sp>
      <p:sp>
        <p:nvSpPr>
          <p:cNvPr id="14" name="TextBox 13"/>
          <p:cNvSpPr txBox="1"/>
          <p:nvPr/>
        </p:nvSpPr>
        <p:spPr>
          <a:xfrm>
            <a:off x="0" y="6443246"/>
            <a:ext cx="7543800" cy="461665"/>
          </a:xfrm>
          <a:prstGeom prst="rect">
            <a:avLst/>
          </a:prstGeom>
          <a:noFill/>
        </p:spPr>
        <p:txBody>
          <a:bodyPr wrap="square" rtlCol="0">
            <a:spAutoFit/>
          </a:bodyPr>
          <a:lstStyle/>
          <a:p>
            <a:r>
              <a:rPr lang="en-US" sz="800" dirty="0">
                <a:solidFill>
                  <a:schemeClr val="accent6">
                    <a:lumMod val="75000"/>
                  </a:schemeClr>
                </a:solidFill>
                <a:latin typeface="ITC Officina Serif"/>
              </a:rPr>
              <a:t>Source: Martinez C, et al. Therapy Persistence in Newly Diagnosed Non-Valvular Atrial Fibrillation Treated with Warfarin or NOAC.  A Cohort Study. </a:t>
            </a:r>
            <a:r>
              <a:rPr lang="en-US" sz="800" dirty="0" err="1">
                <a:solidFill>
                  <a:schemeClr val="accent6">
                    <a:lumMod val="75000"/>
                  </a:schemeClr>
                </a:solidFill>
                <a:latin typeface="ITC Officina Serif"/>
              </a:rPr>
              <a:t>Thromb</a:t>
            </a:r>
            <a:r>
              <a:rPr lang="en-US" sz="800" dirty="0">
                <a:solidFill>
                  <a:schemeClr val="accent6">
                    <a:lumMod val="75000"/>
                  </a:schemeClr>
                </a:solidFill>
                <a:latin typeface="ITC Officina Serif"/>
              </a:rPr>
              <a:t> </a:t>
            </a:r>
            <a:r>
              <a:rPr lang="en-US" sz="800" dirty="0" err="1">
                <a:solidFill>
                  <a:schemeClr val="accent6">
                    <a:lumMod val="75000"/>
                  </a:schemeClr>
                </a:solidFill>
                <a:latin typeface="ITC Officina Serif"/>
              </a:rPr>
              <a:t>Haemost</a:t>
            </a:r>
            <a:r>
              <a:rPr lang="en-US" sz="800" dirty="0">
                <a:solidFill>
                  <a:schemeClr val="accent6">
                    <a:lumMod val="75000"/>
                  </a:schemeClr>
                </a:solidFill>
                <a:latin typeface="ITC Officina Serif"/>
              </a:rPr>
              <a:t>. 2015 Dec 22;115(1):31-9. </a:t>
            </a:r>
            <a:r>
              <a:rPr lang="en-US" sz="800" dirty="0" err="1">
                <a:solidFill>
                  <a:schemeClr val="accent6">
                    <a:lumMod val="75000"/>
                  </a:schemeClr>
                </a:solidFill>
                <a:latin typeface="ITC Officina Serif"/>
              </a:rPr>
              <a:t>doi</a:t>
            </a:r>
            <a:r>
              <a:rPr lang="en-US" sz="800" dirty="0">
                <a:solidFill>
                  <a:schemeClr val="accent6">
                    <a:lumMod val="75000"/>
                  </a:schemeClr>
                </a:solidFill>
                <a:latin typeface="ITC Officina Serif"/>
              </a:rPr>
              <a:t>: 10.1160/TH15-04-0350.</a:t>
            </a:r>
          </a:p>
          <a:p>
            <a:endParaRPr lang="en-US" sz="800" dirty="0">
              <a:solidFill>
                <a:schemeClr val="accent6">
                  <a:lumMod val="75000"/>
                </a:schemeClr>
              </a:solidFill>
              <a:latin typeface="ITC Officina Serif"/>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543800" cy="447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52400" y="1371600"/>
            <a:ext cx="8763000" cy="493197"/>
            <a:chOff x="152400" y="1351736"/>
            <a:chExt cx="8763000" cy="493197"/>
          </a:xfrm>
        </p:grpSpPr>
        <p:sp>
          <p:nvSpPr>
            <p:cNvPr id="8" name="Rounded Rectangle 7"/>
            <p:cNvSpPr/>
            <p:nvPr/>
          </p:nvSpPr>
          <p:spPr>
            <a:xfrm>
              <a:off x="152400" y="1351736"/>
              <a:ext cx="8763000" cy="493197"/>
            </a:xfrm>
            <a:prstGeom prst="roundRect">
              <a:avLst/>
            </a:prstGeom>
            <a:solidFill>
              <a:srgbClr val="FF6600">
                <a:alpha val="74902"/>
              </a:srgb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1371600"/>
              <a:ext cx="8763000" cy="461665"/>
            </a:xfrm>
            <a:prstGeom prst="rect">
              <a:avLst/>
            </a:prstGeom>
            <a:noFill/>
          </p:spPr>
          <p:txBody>
            <a:bodyPr wrap="square" rtlCol="0">
              <a:spAutoFit/>
            </a:bodyPr>
            <a:lstStyle/>
            <a:p>
              <a:pPr algn="ctr"/>
              <a:r>
                <a:rPr lang="en-US" sz="2400" b="1" dirty="0">
                  <a:solidFill>
                    <a:schemeClr val="bg1"/>
                  </a:solidFill>
                </a:rPr>
                <a:t>~30% of NOAC patients stop taking any drug at 2 years</a:t>
              </a:r>
            </a:p>
          </p:txBody>
        </p:sp>
      </p:grpSp>
    </p:spTree>
    <p:extLst>
      <p:ext uri="{BB962C8B-B14F-4D97-AF65-F5344CB8AC3E}">
        <p14:creationId xmlns:p14="http://schemas.microsoft.com/office/powerpoint/2010/main" val="719779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Introducing the</a:t>
            </a:r>
            <a:br>
              <a:rPr lang="en-US" dirty="0"/>
            </a:br>
            <a:r>
              <a:rPr lang="en-US" sz="3600" dirty="0"/>
              <a:t>WATCHMAN™ LAAC Device</a:t>
            </a:r>
          </a:p>
        </p:txBody>
      </p:sp>
      <p:sp>
        <p:nvSpPr>
          <p:cNvPr id="3" name="Content Placeholder 2"/>
          <p:cNvSpPr>
            <a:spLocks noGrp="1"/>
          </p:cNvSpPr>
          <p:nvPr>
            <p:ph sz="half" idx="1"/>
          </p:nvPr>
        </p:nvSpPr>
        <p:spPr>
          <a:xfrm>
            <a:off x="274320" y="1901952"/>
            <a:ext cx="4831079" cy="4956048"/>
          </a:xfrm>
        </p:spPr>
        <p:txBody>
          <a:bodyPr>
            <a:normAutofit/>
          </a:bodyPr>
          <a:lstStyle/>
          <a:p>
            <a:pPr marL="0" indent="0">
              <a:lnSpc>
                <a:spcPct val="100000"/>
              </a:lnSpc>
              <a:spcBef>
                <a:spcPts val="0"/>
              </a:spcBef>
              <a:buNone/>
            </a:pPr>
            <a:r>
              <a:rPr lang="en-US" sz="2000" kern="0" dirty="0"/>
              <a:t>A </a:t>
            </a:r>
            <a:r>
              <a:rPr lang="en-US" sz="2000" b="1" kern="0" dirty="0"/>
              <a:t>first-of-its-kind, proven alternative </a:t>
            </a:r>
            <a:r>
              <a:rPr lang="en-US" sz="2000" kern="0" dirty="0"/>
              <a:t>to long-term warfarin therapy for stroke risk reduction in patients with non-valvular AF</a:t>
            </a:r>
          </a:p>
          <a:p>
            <a:pPr>
              <a:lnSpc>
                <a:spcPct val="100000"/>
              </a:lnSpc>
              <a:spcBef>
                <a:spcPts val="0"/>
              </a:spcBef>
            </a:pPr>
            <a:endParaRPr lang="en-US" sz="1100" kern="0" dirty="0"/>
          </a:p>
          <a:p>
            <a:pPr marL="0" indent="0">
              <a:lnSpc>
                <a:spcPct val="100000"/>
              </a:lnSpc>
              <a:spcBef>
                <a:spcPts val="0"/>
              </a:spcBef>
              <a:buNone/>
            </a:pPr>
            <a:endParaRPr lang="en-US" sz="1100" kern="0" dirty="0"/>
          </a:p>
          <a:p>
            <a:pPr marL="0" indent="0">
              <a:lnSpc>
                <a:spcPct val="100000"/>
              </a:lnSpc>
              <a:spcBef>
                <a:spcPts val="0"/>
              </a:spcBef>
              <a:buNone/>
            </a:pPr>
            <a:r>
              <a:rPr lang="en-US" sz="2000" b="1" kern="0" dirty="0"/>
              <a:t>Most studied LAAC therapy,</a:t>
            </a:r>
            <a:r>
              <a:rPr lang="en-US" sz="2000" kern="0" dirty="0"/>
              <a:t> only one proven with long-term data from randomized trials and multi-center registries</a:t>
            </a:r>
          </a:p>
          <a:p>
            <a:pPr marL="0" indent="0">
              <a:lnSpc>
                <a:spcPct val="100000"/>
              </a:lnSpc>
              <a:spcBef>
                <a:spcPts val="0"/>
              </a:spcBef>
              <a:buNone/>
            </a:pPr>
            <a:endParaRPr lang="en-US" sz="1100" kern="0" dirty="0"/>
          </a:p>
          <a:p>
            <a:pPr>
              <a:lnSpc>
                <a:spcPct val="100000"/>
              </a:lnSpc>
              <a:spcBef>
                <a:spcPts val="0"/>
              </a:spcBef>
            </a:pPr>
            <a:endParaRPr lang="en-US" sz="1100" kern="0" dirty="0"/>
          </a:p>
          <a:p>
            <a:pPr marL="0" indent="0">
              <a:lnSpc>
                <a:spcPct val="100000"/>
              </a:lnSpc>
              <a:spcBef>
                <a:spcPts val="0"/>
              </a:spcBef>
              <a:buNone/>
            </a:pPr>
            <a:r>
              <a:rPr lang="en-US" sz="2000" kern="0" dirty="0"/>
              <a:t>A </a:t>
            </a:r>
            <a:r>
              <a:rPr lang="en-US" sz="2000" b="1" kern="0" dirty="0"/>
              <a:t>safe alternative </a:t>
            </a:r>
            <a:r>
              <a:rPr lang="en-US" sz="2000" kern="0" dirty="0"/>
              <a:t>to long-term warfarin therapy which offers </a:t>
            </a:r>
            <a:r>
              <a:rPr lang="en-US" sz="2000" b="1" kern="0" dirty="0"/>
              <a:t>comparable stroke risk reduction</a:t>
            </a:r>
            <a:r>
              <a:rPr lang="en-US" sz="2000" kern="0" dirty="0"/>
              <a:t> and enables patients to </a:t>
            </a:r>
            <a:r>
              <a:rPr lang="en-US" sz="2000" b="1" kern="0" dirty="0"/>
              <a:t>stop taking warfarin</a:t>
            </a:r>
            <a:endParaRPr lang="en-US" sz="2000" b="1" kern="0" baseline="30000" dirty="0"/>
          </a:p>
          <a:p>
            <a:pPr>
              <a:lnSpc>
                <a:spcPct val="100000"/>
              </a:lnSpc>
              <a:spcBef>
                <a:spcPts val="0"/>
              </a:spcBef>
            </a:pPr>
            <a:endParaRPr lang="en-US" sz="2000" kern="0" dirty="0"/>
          </a:p>
          <a:p>
            <a:pPr marL="0" indent="0">
              <a:lnSpc>
                <a:spcPct val="100000"/>
              </a:lnSpc>
              <a:spcBef>
                <a:spcPts val="0"/>
              </a:spcBef>
              <a:buNone/>
            </a:pPr>
            <a:endParaRPr lang="en-US" sz="2000" dirty="0"/>
          </a:p>
        </p:txBody>
      </p:sp>
      <p:sp>
        <p:nvSpPr>
          <p:cNvPr id="4" name="TextBox 3"/>
          <p:cNvSpPr txBox="1"/>
          <p:nvPr/>
        </p:nvSpPr>
        <p:spPr>
          <a:xfrm>
            <a:off x="152400" y="6457890"/>
            <a:ext cx="7086600" cy="400110"/>
          </a:xfrm>
          <a:prstGeom prst="rect">
            <a:avLst/>
          </a:prstGeom>
          <a:noFill/>
        </p:spPr>
        <p:txBody>
          <a:bodyPr wrap="square" rtlCol="0">
            <a:spAutoFit/>
          </a:bodyPr>
          <a:lstStyle/>
          <a:p>
            <a:pPr marL="228600" indent="-228600">
              <a:buAutoNum type="arabicPeriod"/>
            </a:pPr>
            <a:r>
              <a:rPr lang="en-US" sz="1000" dirty="0">
                <a:solidFill>
                  <a:schemeClr val="bg1"/>
                </a:solidFill>
              </a:rPr>
              <a:t>Reddy, V et al.  JAMA 2014; Vol. 312, No. 19.</a:t>
            </a:r>
          </a:p>
          <a:p>
            <a:pPr marL="228600" indent="-228600">
              <a:buAutoNum type="arabicPeriod"/>
            </a:pPr>
            <a:r>
              <a:rPr lang="en-US" sz="1000" dirty="0">
                <a:solidFill>
                  <a:schemeClr val="bg1"/>
                </a:solidFill>
              </a:rPr>
              <a:t>Reddy, V et al. Watchman I: First Report of the 5-Year PROTECT-AF and Extended PREVAIL Results.  TCT 2014.</a:t>
            </a:r>
            <a:endParaRPr lang="en-US" sz="100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2289" y="2057400"/>
            <a:ext cx="3713422" cy="3697224"/>
          </a:xfrm>
          <a:prstGeom prst="rect">
            <a:avLst/>
          </a:prstGeom>
          <a:ln>
            <a:solidFill>
              <a:schemeClr val="bg1">
                <a:lumMod val="85000"/>
              </a:schemeClr>
            </a:solidFill>
          </a:ln>
        </p:spPr>
      </p:pic>
    </p:spTree>
    <p:extLst>
      <p:ext uri="{BB962C8B-B14F-4D97-AF65-F5344CB8AC3E}">
        <p14:creationId xmlns:p14="http://schemas.microsoft.com/office/powerpoint/2010/main" val="54571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100" dirty="0"/>
              <a:t>WATCHMAN Therapy</a:t>
            </a:r>
            <a:br>
              <a:rPr lang="en-US" dirty="0"/>
            </a:br>
            <a:r>
              <a:rPr lang="en-US" sz="2200" dirty="0"/>
              <a:t>Indications for Use</a:t>
            </a:r>
            <a:endParaRPr lang="en-US" dirty="0"/>
          </a:p>
        </p:txBody>
      </p:sp>
      <p:sp>
        <p:nvSpPr>
          <p:cNvPr id="5" name="Content Placeholder 4"/>
          <p:cNvSpPr>
            <a:spLocks noGrp="1"/>
          </p:cNvSpPr>
          <p:nvPr>
            <p:ph sz="half" idx="1"/>
          </p:nvPr>
        </p:nvSpPr>
        <p:spPr>
          <a:xfrm>
            <a:off x="274320" y="1676400"/>
            <a:ext cx="8549640" cy="4956048"/>
          </a:xfrm>
        </p:spPr>
        <p:txBody>
          <a:bodyPr>
            <a:normAutofit/>
          </a:bodyPr>
          <a:lstStyle/>
          <a:p>
            <a:pPr marL="0" indent="0">
              <a:buNone/>
            </a:pPr>
            <a:r>
              <a:rPr lang="en-US" sz="2400" dirty="0"/>
              <a:t>The WATCHMAN™ Device is indicated to reduce the risk of thromboembolism from the left atrial appendage in patients with non-valvular atrial fibrillation who:</a:t>
            </a:r>
          </a:p>
          <a:p>
            <a:pPr marL="0" indent="0">
              <a:buNone/>
            </a:pPr>
            <a:endParaRPr lang="en-US" sz="2400" dirty="0"/>
          </a:p>
          <a:p>
            <a:pPr lvl="1"/>
            <a:r>
              <a:rPr lang="en-US" sz="2000" dirty="0"/>
              <a:t>Are at increased risk for stroke and systemic embolism based on CHADS</a:t>
            </a:r>
            <a:r>
              <a:rPr lang="en-US" sz="2000" baseline="-25000" dirty="0"/>
              <a:t>2</a:t>
            </a:r>
            <a:r>
              <a:rPr lang="en-US" sz="2000" dirty="0"/>
              <a:t> or CHA</a:t>
            </a:r>
            <a:r>
              <a:rPr lang="en-US" sz="2000" baseline="-25000" dirty="0"/>
              <a:t>2</a:t>
            </a:r>
            <a:r>
              <a:rPr lang="en-US" sz="2000" dirty="0"/>
              <a:t>DS</a:t>
            </a:r>
            <a:r>
              <a:rPr lang="en-US" sz="2000" baseline="-25000" dirty="0"/>
              <a:t>2</a:t>
            </a:r>
            <a:r>
              <a:rPr lang="en-US" sz="2000" dirty="0"/>
              <a:t>-VASc scores and are recommended for anticoagulation therapy;</a:t>
            </a:r>
          </a:p>
          <a:p>
            <a:pPr lvl="1"/>
            <a:endParaRPr lang="en-US" sz="2000" dirty="0"/>
          </a:p>
          <a:p>
            <a:pPr lvl="1"/>
            <a:r>
              <a:rPr lang="en-US" sz="2000" dirty="0"/>
              <a:t>Are deemed by their physicians to be suitable for warfarin; and</a:t>
            </a:r>
          </a:p>
          <a:p>
            <a:pPr lvl="1"/>
            <a:endParaRPr lang="en-US" sz="2000" dirty="0"/>
          </a:p>
          <a:p>
            <a:pPr lvl="1"/>
            <a:r>
              <a:rPr lang="en-US" sz="2000" dirty="0"/>
              <a:t>Have an appropriate rationale to seek a non-pharmacologic alternative to warfarin, taking into account the safety and effectiveness of the device compared to warfarin. </a:t>
            </a:r>
          </a:p>
          <a:p>
            <a:endParaRPr lang="en-US" sz="2400" dirty="0"/>
          </a:p>
        </p:txBody>
      </p:sp>
    </p:spTree>
    <p:extLst>
      <p:ext uri="{BB962C8B-B14F-4D97-AF65-F5344CB8AC3E}">
        <p14:creationId xmlns:p14="http://schemas.microsoft.com/office/powerpoint/2010/main" val="132896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WATCHMAN Therapy</a:t>
            </a:r>
            <a:br>
              <a:rPr lang="en-US" dirty="0"/>
            </a:br>
            <a:r>
              <a:rPr lang="en-US" sz="2000" b="0" dirty="0"/>
              <a:t>National Coverage Determination Effective Feb. 8, 2016</a:t>
            </a:r>
          </a:p>
        </p:txBody>
      </p:sp>
      <p:sp>
        <p:nvSpPr>
          <p:cNvPr id="7" name="Text Placeholder 7"/>
          <p:cNvSpPr txBox="1">
            <a:spLocks/>
          </p:cNvSpPr>
          <p:nvPr/>
        </p:nvSpPr>
        <p:spPr>
          <a:xfrm>
            <a:off x="417730" y="1600200"/>
            <a:ext cx="8421470" cy="4538669"/>
          </a:xfrm>
          <a:prstGeom prst="rect">
            <a:avLst/>
          </a:prstGeom>
        </p:spPr>
        <p:txBody>
          <a:bodyPr vert="horz" lIns="0" tIns="0" rIns="0" bIns="0" rtlCol="0">
            <a:noAutofit/>
          </a:bodyPr>
          <a:lstStyle>
            <a:lvl1pPr marL="342891" indent="-342891" algn="l" defTabSz="457189" rtl="0" eaLnBrk="1" latinLnBrk="0" hangingPunct="1">
              <a:lnSpc>
                <a:spcPct val="90000"/>
              </a:lnSpc>
              <a:spcBef>
                <a:spcPct val="20000"/>
              </a:spcBef>
              <a:buFont typeface="Arial"/>
              <a:buChar char="•"/>
              <a:defRPr sz="2800" kern="1200">
                <a:solidFill>
                  <a:schemeClr val="bg2">
                    <a:lumMod val="50000"/>
                  </a:schemeClr>
                </a:solidFill>
                <a:latin typeface="Arial"/>
                <a:ea typeface="+mn-ea"/>
                <a:cs typeface="+mn-cs"/>
              </a:defRPr>
            </a:lvl1pPr>
            <a:lvl2pPr marL="742932" indent="-285744" algn="l" defTabSz="457189" rtl="0" eaLnBrk="1" latinLnBrk="0" hangingPunct="1">
              <a:lnSpc>
                <a:spcPct val="90000"/>
              </a:lnSpc>
              <a:spcBef>
                <a:spcPct val="20000"/>
              </a:spcBef>
              <a:buFont typeface="Arial"/>
              <a:buChar char="–"/>
              <a:defRPr sz="2400" kern="1200">
                <a:solidFill>
                  <a:schemeClr val="bg2">
                    <a:lumMod val="50000"/>
                  </a:schemeClr>
                </a:solidFill>
                <a:latin typeface="Arial"/>
                <a:ea typeface="+mn-ea"/>
                <a:cs typeface="+mn-cs"/>
              </a:defRPr>
            </a:lvl2pPr>
            <a:lvl3pPr marL="1142971" indent="-228594" algn="l" defTabSz="457189" rtl="0" eaLnBrk="1" latinLnBrk="0" hangingPunct="1">
              <a:lnSpc>
                <a:spcPct val="90000"/>
              </a:lnSpc>
              <a:spcBef>
                <a:spcPct val="20000"/>
              </a:spcBef>
              <a:buFont typeface="Arial"/>
              <a:buChar char="•"/>
              <a:defRPr sz="2000" kern="1200">
                <a:solidFill>
                  <a:schemeClr val="bg2">
                    <a:lumMod val="50000"/>
                  </a:schemeClr>
                </a:solidFill>
                <a:latin typeface="Arial"/>
                <a:ea typeface="+mn-ea"/>
                <a:cs typeface="+mn-cs"/>
              </a:defRPr>
            </a:lvl3pPr>
            <a:lvl4pPr marL="1600160" indent="-228594" algn="l" defTabSz="457189" rtl="0" eaLnBrk="1" latinLnBrk="0" hangingPunct="1">
              <a:lnSpc>
                <a:spcPct val="90000"/>
              </a:lnSpc>
              <a:spcBef>
                <a:spcPct val="20000"/>
              </a:spcBef>
              <a:buFont typeface="Arial"/>
              <a:buChar char="–"/>
              <a:defRPr sz="1800" kern="1200">
                <a:solidFill>
                  <a:schemeClr val="bg2">
                    <a:lumMod val="50000"/>
                  </a:schemeClr>
                </a:solidFill>
                <a:latin typeface="Arial"/>
                <a:ea typeface="+mn-ea"/>
                <a:cs typeface="+mn-cs"/>
              </a:defRPr>
            </a:lvl4pPr>
            <a:lvl5pPr marL="2057349" indent="-228594" algn="l" defTabSz="457189" rtl="0" eaLnBrk="1" latinLnBrk="0" hangingPunct="1">
              <a:lnSpc>
                <a:spcPct val="90000"/>
              </a:lnSpc>
              <a:spcBef>
                <a:spcPct val="20000"/>
              </a:spcBef>
              <a:buFont typeface="Arial"/>
              <a:buChar char="»"/>
              <a:defRPr sz="1800" kern="1200">
                <a:solidFill>
                  <a:schemeClr val="bg2">
                    <a:lumMod val="50000"/>
                  </a:schemeClr>
                </a:solidFill>
                <a:latin typeface="Arial"/>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457189" rtl="0" eaLnBrk="1" fontAlgn="auto" latinLnBrk="0" hangingPunct="1">
              <a:lnSpc>
                <a:spcPct val="9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6A737B">
                    <a:lumMod val="50000"/>
                  </a:srgbClr>
                </a:solidFill>
                <a:effectLst/>
                <a:uLnTx/>
                <a:uFillTx/>
                <a:latin typeface="Arial"/>
                <a:ea typeface="+mn-ea"/>
                <a:cs typeface="+mn-cs"/>
              </a:rPr>
              <a:t>CMS will cover percutaneous LAAC implants when specific criteria</a:t>
            </a:r>
            <a:br>
              <a:rPr kumimoji="0" lang="en-US" sz="2000" b="0" i="0" u="none" strike="noStrike" kern="1200" cap="none" spc="0" normalizeH="0" baseline="0" noProof="0" dirty="0">
                <a:ln>
                  <a:noFill/>
                </a:ln>
                <a:solidFill>
                  <a:srgbClr val="6A737B">
                    <a:lumMod val="50000"/>
                  </a:srgbClr>
                </a:solidFill>
                <a:effectLst/>
                <a:uLnTx/>
                <a:uFillTx/>
                <a:latin typeface="Arial"/>
                <a:ea typeface="+mn-ea"/>
                <a:cs typeface="+mn-cs"/>
              </a:rPr>
            </a:br>
            <a:r>
              <a:rPr kumimoji="0" lang="en-US" sz="2000" b="0" i="0" u="none" strike="noStrike" kern="1200" cap="none" spc="0" normalizeH="0" baseline="0" noProof="0" dirty="0">
                <a:ln>
                  <a:noFill/>
                </a:ln>
                <a:solidFill>
                  <a:srgbClr val="6A737B">
                    <a:lumMod val="50000"/>
                  </a:srgbClr>
                </a:solidFill>
                <a:effectLst/>
                <a:uLnTx/>
                <a:uFillTx/>
                <a:latin typeface="Arial"/>
                <a:ea typeface="+mn-ea"/>
                <a:cs typeface="+mn-cs"/>
              </a:rPr>
              <a:t>are met:</a:t>
            </a:r>
          </a:p>
          <a:p>
            <a:pPr marL="0" marR="0" lvl="0" indent="0" algn="l" defTabSz="457189" rtl="0" eaLnBrk="1" fontAlgn="auto" latinLnBrk="0" hangingPunct="1">
              <a:lnSpc>
                <a:spcPct val="90000"/>
              </a:lnSpc>
              <a:spcBef>
                <a:spcPct val="20000"/>
              </a:spcBef>
              <a:spcAft>
                <a:spcPts val="0"/>
              </a:spcAft>
              <a:buClrTx/>
              <a:buSzTx/>
              <a:buFont typeface="Arial"/>
              <a:buNone/>
              <a:tabLst/>
              <a:defRPr/>
            </a:pPr>
            <a:endParaRPr kumimoji="0" lang="en-US" sz="1100" b="0" i="0" u="none" strike="noStrike" kern="1200" cap="none" spc="0" normalizeH="0" baseline="0" noProof="0" dirty="0">
              <a:ln>
                <a:noFill/>
              </a:ln>
              <a:solidFill>
                <a:srgbClr val="6A737B">
                  <a:lumMod val="50000"/>
                </a:srgbClr>
              </a:solidFill>
              <a:effectLst/>
              <a:uLnTx/>
              <a:uFillTx/>
              <a:latin typeface="Arial"/>
              <a:ea typeface="+mn-ea"/>
              <a:cs typeface="+mn-cs"/>
            </a:endParaRP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Eligible patients must have a CHADS</a:t>
            </a:r>
            <a:r>
              <a:rPr kumimoji="0" lang="en-US" sz="1800" b="0" i="0" u="none" strike="noStrike" kern="1200" cap="none" spc="0" normalizeH="0" baseline="-25000" noProof="0" dirty="0">
                <a:ln>
                  <a:noFill/>
                </a:ln>
                <a:solidFill>
                  <a:srgbClr val="6A737B">
                    <a:lumMod val="50000"/>
                  </a:srgbClr>
                </a:solidFill>
                <a:effectLst/>
                <a:uLnTx/>
                <a:uFillTx/>
                <a:latin typeface="Arial"/>
                <a:ea typeface="+mn-ea"/>
                <a:cs typeface="+mn-cs"/>
              </a:rPr>
              <a:t>2</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score ≥ 2 or a </a:t>
            </a:r>
            <a:b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b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CHA</a:t>
            </a:r>
            <a:r>
              <a:rPr kumimoji="0" lang="en-US" sz="1800" b="0" i="0" u="none" strike="noStrike" kern="1200" cap="none" spc="0" normalizeH="0" baseline="-25000" noProof="0" dirty="0">
                <a:ln>
                  <a:noFill/>
                </a:ln>
                <a:solidFill>
                  <a:srgbClr val="6A737B">
                    <a:lumMod val="50000"/>
                  </a:srgbClr>
                </a:solidFill>
                <a:effectLst/>
                <a:uLnTx/>
                <a:uFillTx/>
                <a:latin typeface="Arial"/>
                <a:ea typeface="+mn-ea"/>
                <a:cs typeface="+mn-cs"/>
              </a:rPr>
              <a:t>2</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DS</a:t>
            </a:r>
            <a:r>
              <a:rPr kumimoji="0" lang="en-US" sz="1800" b="0" i="0" u="none" strike="noStrike" kern="1200" cap="none" spc="0" normalizeH="0" baseline="-25000" noProof="0" dirty="0">
                <a:ln>
                  <a:noFill/>
                </a:ln>
                <a:solidFill>
                  <a:srgbClr val="6A737B">
                    <a:lumMod val="50000"/>
                  </a:srgbClr>
                </a:solidFill>
                <a:effectLst/>
                <a:uLnTx/>
                <a:uFillTx/>
                <a:latin typeface="Arial"/>
                <a:ea typeface="+mn-ea"/>
                <a:cs typeface="+mn-cs"/>
              </a:rPr>
              <a:t>2</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-VASc score ≥ 3</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Patients must be suitable for short-term warfarin, but deemed unable to take long-term oral anticoagulation</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Documented evidence of a formal shared decision interaction between the patient and an independent non-interventional physician using an OAC evidence-based decision tool</a:t>
            </a:r>
          </a:p>
          <a:p>
            <a:pPr marL="457188" marR="0" lvl="1" indent="0" algn="l" defTabSz="457189" rtl="0" eaLnBrk="1" fontAlgn="auto" latinLnBrk="0" hangingPunct="1">
              <a:lnSpc>
                <a:spcPct val="90000"/>
              </a:lnSpc>
              <a:spcBef>
                <a:spcPct val="20000"/>
              </a:spcBef>
              <a:spcAft>
                <a:spcPts val="0"/>
              </a:spcAft>
              <a:buClrTx/>
              <a:buSzTx/>
              <a:buFont typeface="Arial"/>
              <a:buNone/>
              <a:tabLst/>
              <a:defRPr/>
            </a:pPr>
            <a:endParaRPr kumimoji="0" lang="en-US" sz="1100" b="0" i="0" u="none" strike="noStrike" kern="1200" cap="none" spc="0" normalizeH="0" baseline="0" noProof="0" dirty="0">
              <a:ln>
                <a:noFill/>
              </a:ln>
              <a:solidFill>
                <a:srgbClr val="6A737B">
                  <a:lumMod val="50000"/>
                </a:srgbClr>
              </a:solidFill>
              <a:effectLst/>
              <a:uLnTx/>
              <a:uFillTx/>
              <a:latin typeface="Arial"/>
              <a:ea typeface="+mn-ea"/>
              <a:cs typeface="+mn-cs"/>
            </a:endParaRP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1" u="none" strike="noStrike" kern="1200" cap="none" spc="0" normalizeH="0" baseline="0" noProof="0" dirty="0">
                <a:ln>
                  <a:noFill/>
                </a:ln>
                <a:solidFill>
                  <a:srgbClr val="6A737B">
                    <a:lumMod val="50000"/>
                  </a:srgbClr>
                </a:solidFill>
                <a:effectLst/>
                <a:uLnTx/>
                <a:uFillTx/>
                <a:latin typeface="Arial"/>
                <a:ea typeface="+mn-ea"/>
                <a:cs typeface="+mn-cs"/>
              </a:rPr>
              <a:t>LAA  Registry</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Patients must be enrolled in a prospective national registry</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endParaRPr kumimoji="0" lang="en-US" sz="1100" b="0" i="0" u="none" strike="noStrike" kern="1200" cap="none" spc="0" normalizeH="0" baseline="0" noProof="0" dirty="0">
              <a:ln>
                <a:noFill/>
              </a:ln>
              <a:solidFill>
                <a:srgbClr val="6A737B">
                  <a:lumMod val="50000"/>
                </a:srgbClr>
              </a:solidFill>
              <a:effectLst/>
              <a:uLnTx/>
              <a:uFillTx/>
              <a:latin typeface="Arial"/>
              <a:ea typeface="+mn-ea"/>
              <a:cs typeface="+mn-cs"/>
            </a:endParaRP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r>
              <a:rPr kumimoji="0" lang="en-US" sz="1800" b="0" i="1" u="none" strike="noStrike" kern="1200" cap="none" spc="0" normalizeH="0" baseline="0" noProof="0" dirty="0">
                <a:ln>
                  <a:noFill/>
                </a:ln>
                <a:solidFill>
                  <a:srgbClr val="6A737B">
                    <a:lumMod val="50000"/>
                  </a:srgbClr>
                </a:solidFill>
                <a:effectLst/>
                <a:uLnTx/>
                <a:uFillTx/>
                <a:latin typeface="Arial"/>
                <a:ea typeface="+mn-ea"/>
                <a:cs typeface="+mn-cs"/>
              </a:rPr>
              <a:t>Operator requirements:</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IC or EP or cardiovascular surgeon must have performed at least 25 </a:t>
            </a:r>
            <a:r>
              <a:rPr kumimoji="0" lang="en-US" sz="1800" b="0" i="0" u="none" strike="noStrike" kern="1200" cap="none" spc="0" normalizeH="0" baseline="0" noProof="0" dirty="0" err="1">
                <a:ln>
                  <a:noFill/>
                </a:ln>
                <a:solidFill>
                  <a:srgbClr val="6A737B">
                    <a:lumMod val="50000"/>
                  </a:srgbClr>
                </a:solidFill>
                <a:effectLst/>
                <a:uLnTx/>
                <a:uFillTx/>
                <a:latin typeface="Arial"/>
                <a:ea typeface="+mn-ea"/>
                <a:cs typeface="+mn-cs"/>
              </a:rPr>
              <a:t>transseptal</a:t>
            </a:r>
            <a:r>
              <a:rPr kumimoji="0" lang="en-US" sz="1800" b="0" i="0" u="none" strike="noStrike" kern="1200" cap="none" spc="0" normalizeH="0" baseline="0" noProof="0" dirty="0">
                <a:ln>
                  <a:noFill/>
                </a:ln>
                <a:solidFill>
                  <a:srgbClr val="6A737B">
                    <a:lumMod val="50000"/>
                  </a:srgbClr>
                </a:solidFill>
                <a:effectLst/>
                <a:uLnTx/>
                <a:uFillTx/>
                <a:latin typeface="Arial"/>
                <a:ea typeface="+mn-ea"/>
                <a:cs typeface="+mn-cs"/>
              </a:rPr>
              <a:t> punctures (TSP) through intact septum</a:t>
            </a:r>
          </a:p>
          <a:p>
            <a:pPr marL="1142971" marR="0" lvl="2" indent="-228594" algn="l" defTabSz="457189" rtl="0" eaLnBrk="1" fontAlgn="auto" latinLnBrk="0" hangingPunct="1">
              <a:lnSpc>
                <a:spcPct val="90000"/>
              </a:lnSpc>
              <a:spcBef>
                <a:spcPct val="20000"/>
              </a:spcBef>
              <a:spcAft>
                <a:spcPts val="0"/>
              </a:spcAft>
              <a:buClrTx/>
              <a:buSzTx/>
              <a:buFont typeface="Arial"/>
              <a:buChar char="•"/>
              <a:tabLst/>
              <a:defRPr/>
            </a:pPr>
            <a:r>
              <a:rPr kumimoji="0" lang="en-US" sz="1600" b="0" i="0" u="none" strike="noStrike" kern="1200" cap="none" spc="0" normalizeH="0" baseline="0" noProof="0" dirty="0">
                <a:ln>
                  <a:noFill/>
                </a:ln>
                <a:solidFill>
                  <a:srgbClr val="6A737B">
                    <a:lumMod val="50000"/>
                  </a:srgbClr>
                </a:solidFill>
                <a:effectLst/>
                <a:uLnTx/>
                <a:uFillTx/>
                <a:latin typeface="Arial"/>
                <a:ea typeface="+mn-ea"/>
                <a:cs typeface="+mn-cs"/>
              </a:rPr>
              <a:t>Must maintain at least 25 TSP over a two year period (at least 12 are LAAC)</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endParaRPr kumimoji="0" lang="en-US" sz="1100" b="0" i="0" u="none" strike="noStrike" kern="1200" cap="none" spc="0" normalizeH="0" baseline="0" noProof="0" dirty="0">
              <a:ln>
                <a:noFill/>
              </a:ln>
              <a:solidFill>
                <a:srgbClr val="6A737B">
                  <a:lumMod val="50000"/>
                </a:srgbClr>
              </a:solidFill>
              <a:effectLst/>
              <a:uLnTx/>
              <a:uFillTx/>
              <a:latin typeface="Arial"/>
              <a:ea typeface="+mn-ea"/>
              <a:cs typeface="+mn-cs"/>
            </a:endParaRPr>
          </a:p>
          <a:p>
            <a:pPr lvl="1">
              <a:defRPr/>
            </a:pPr>
            <a:r>
              <a:rPr lang="en-US" sz="1800" i="1" dirty="0">
                <a:solidFill>
                  <a:srgbClr val="6A737B">
                    <a:lumMod val="50000"/>
                  </a:srgbClr>
                </a:solidFill>
              </a:rPr>
              <a:t>Facility Requirements</a:t>
            </a:r>
            <a:r>
              <a:rPr lang="en-US" sz="1800" dirty="0">
                <a:solidFill>
                  <a:srgbClr val="6A737B">
                    <a:lumMod val="50000"/>
                  </a:srgbClr>
                </a:solidFill>
              </a:rPr>
              <a:t>: The procedure must be furnished in a hospital with an established structural heart disease (SHD) and/or electrophysiology (EP) program</a:t>
            </a: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rgbClr val="6A737B">
                  <a:lumMod val="50000"/>
                </a:srgbClr>
              </a:solidFill>
              <a:effectLst/>
              <a:uLnTx/>
              <a:uFillTx/>
              <a:latin typeface="Arial"/>
              <a:ea typeface="+mn-ea"/>
              <a:cs typeface="+mn-cs"/>
            </a:endParaRPr>
          </a:p>
          <a:p>
            <a:pPr marL="742932" marR="0" lvl="1" indent="-285744" algn="l" defTabSz="457189" rtl="0" eaLnBrk="1" fontAlgn="auto" latinLnBrk="0" hangingPunct="1">
              <a:lnSpc>
                <a:spcPct val="9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rgbClr val="6A737B">
                  <a:lumMod val="50000"/>
                </a:srgbClr>
              </a:solidFill>
              <a:effectLst/>
              <a:uLnTx/>
              <a:uFillTx/>
              <a:latin typeface="Arial"/>
              <a:ea typeface="+mn-ea"/>
              <a:cs typeface="+mn-cs"/>
            </a:endParaRPr>
          </a:p>
        </p:txBody>
      </p:sp>
      <p:sp>
        <p:nvSpPr>
          <p:cNvPr id="8" name="Left Brace 7"/>
          <p:cNvSpPr/>
          <p:nvPr/>
        </p:nvSpPr>
        <p:spPr>
          <a:xfrm>
            <a:off x="592540" y="2438400"/>
            <a:ext cx="245660" cy="1752600"/>
          </a:xfrm>
          <a:prstGeom prst="leftBrace">
            <a:avLst/>
          </a:prstGeom>
          <a:noFill/>
          <a:ln w="25400" cap="flat" cmpd="sng" algn="ctr">
            <a:solidFill>
              <a:srgbClr val="E57200"/>
            </a:solidFill>
            <a:prstDash val="solid"/>
          </a:ln>
          <a:effectLst>
            <a:outerShdw blurRad="40000" dist="20000" dir="5400000" rotWithShape="0">
              <a:srgbClr val="000000">
                <a:alpha val="38000"/>
              </a:srgbClr>
            </a:outerShdw>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srgbClr val="A67A00"/>
              </a:solidFill>
              <a:effectLst/>
              <a:uLnTx/>
              <a:uFillTx/>
              <a:latin typeface="Arial"/>
              <a:ea typeface="+mn-ea"/>
              <a:cs typeface="+mn-cs"/>
            </a:endParaRPr>
          </a:p>
        </p:txBody>
      </p:sp>
      <p:sp>
        <p:nvSpPr>
          <p:cNvPr id="9" name="TextBox 8"/>
          <p:cNvSpPr txBox="1"/>
          <p:nvPr/>
        </p:nvSpPr>
        <p:spPr>
          <a:xfrm>
            <a:off x="-76200" y="2286000"/>
            <a:ext cx="677108" cy="2065220"/>
          </a:xfrm>
          <a:prstGeom prst="rect">
            <a:avLst/>
          </a:prstGeom>
          <a:noFill/>
        </p:spPr>
        <p:txBody>
          <a:bodyPr vert="vert270" wrap="square" rtlCol="0" anchor="ctr" anchorCtr="1">
            <a:spAutoFit/>
          </a:bodyPr>
          <a:lstStyle/>
          <a:p>
            <a:pPr marL="0" marR="0" lvl="0" indent="0" algn="ctr" defTabSz="914377"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57200"/>
                </a:solidFill>
                <a:effectLst/>
                <a:uLnTx/>
                <a:uFillTx/>
              </a:rPr>
              <a:t>Documented  in medical record</a:t>
            </a:r>
          </a:p>
        </p:txBody>
      </p:sp>
    </p:spTree>
    <p:extLst>
      <p:ext uri="{BB962C8B-B14F-4D97-AF65-F5344CB8AC3E}">
        <p14:creationId xmlns:p14="http://schemas.microsoft.com/office/powerpoint/2010/main" val="222716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2" name="Picture 13" descr="http://international.inside.bsci.com/intranetr30/marcom/crm/downloadcenter/watchman/download_material/WATCHMAN_RG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99" y="2773759"/>
            <a:ext cx="3254601" cy="266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7"/>
          <p:cNvSpPr txBox="1">
            <a:spLocks noChangeArrowheads="1"/>
          </p:cNvSpPr>
          <p:nvPr/>
        </p:nvSpPr>
        <p:spPr bwMode="auto">
          <a:xfrm>
            <a:off x="4419600" y="1676400"/>
            <a:ext cx="4648200" cy="5334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Lst>
        </p:spPr>
        <p:txBody>
          <a:bodyPr/>
          <a:lstStyle>
            <a:lvl1pPr marL="231775" indent="-231775" algn="l" rtl="0" eaLnBrk="0" fontAlgn="base" hangingPunct="0">
              <a:spcBef>
                <a:spcPct val="50000"/>
              </a:spcBef>
              <a:spcAft>
                <a:spcPct val="0"/>
              </a:spcAft>
              <a:buClr>
                <a:schemeClr val="accent1"/>
              </a:buClr>
              <a:buChar char="•"/>
              <a:defRPr sz="2800">
                <a:solidFill>
                  <a:srgbClr val="000000"/>
                </a:solidFill>
                <a:latin typeface="+mn-lt"/>
                <a:ea typeface="+mn-ea"/>
                <a:cs typeface="+mn-cs"/>
              </a:defRPr>
            </a:lvl1pPr>
            <a:lvl2pPr marL="687388" indent="-285750" algn="l" rtl="0" eaLnBrk="0" fontAlgn="base" hangingPunct="0">
              <a:spcBef>
                <a:spcPct val="50000"/>
              </a:spcBef>
              <a:spcAft>
                <a:spcPct val="0"/>
              </a:spcAft>
              <a:buClr>
                <a:schemeClr val="accent1"/>
              </a:buClr>
              <a:buChar char="•"/>
              <a:defRPr sz="2800">
                <a:solidFill>
                  <a:schemeClr val="tx2"/>
                </a:solidFill>
                <a:latin typeface="+mn-lt"/>
                <a:cs typeface="+mn-cs"/>
              </a:defRPr>
            </a:lvl2pPr>
            <a:lvl3pPr marL="1030288" indent="-228600" algn="l" rtl="0" eaLnBrk="0" fontAlgn="base" hangingPunct="0">
              <a:spcBef>
                <a:spcPct val="50000"/>
              </a:spcBef>
              <a:spcAft>
                <a:spcPct val="0"/>
              </a:spcAft>
              <a:buClr>
                <a:schemeClr val="accent2"/>
              </a:buClr>
              <a:buFont typeface="Times New Roman" pitchFamily="18" charset="0"/>
              <a:buChar char="–"/>
              <a:defRPr sz="2400">
                <a:solidFill>
                  <a:srgbClr val="4D4D4D"/>
                </a:solidFill>
                <a:latin typeface="+mn-lt"/>
                <a:cs typeface="+mn-cs"/>
              </a:defRPr>
            </a:lvl3pPr>
            <a:lvl4pPr marL="1373188" indent="-228600" algn="l" rtl="0" eaLnBrk="0" fontAlgn="base" hangingPunct="0">
              <a:spcBef>
                <a:spcPct val="50000"/>
              </a:spcBef>
              <a:spcAft>
                <a:spcPct val="0"/>
              </a:spcAft>
              <a:buClr>
                <a:schemeClr val="hlink"/>
              </a:buClr>
              <a:buChar char="•"/>
              <a:defRPr sz="2000">
                <a:solidFill>
                  <a:schemeClr val="tx1"/>
                </a:solidFill>
                <a:latin typeface="+mn-lt"/>
                <a:cs typeface="+mn-cs"/>
              </a:defRPr>
            </a:lvl4pPr>
            <a:lvl5pPr marL="1716088" indent="-228600" algn="l" rtl="0" eaLnBrk="0" fontAlgn="base" hangingPunct="0">
              <a:spcBef>
                <a:spcPct val="50000"/>
              </a:spcBef>
              <a:spcAft>
                <a:spcPct val="0"/>
              </a:spcAft>
              <a:buClr>
                <a:schemeClr val="folHlink"/>
              </a:buClr>
              <a:buFont typeface="Times New Roman" pitchFamily="18" charset="0"/>
              <a:buChar char="–"/>
              <a:defRPr>
                <a:solidFill>
                  <a:srgbClr val="5F5F5F"/>
                </a:solidFill>
                <a:latin typeface="+mn-lt"/>
                <a:cs typeface="+mn-cs"/>
              </a:defRPr>
            </a:lvl5pPr>
            <a:lvl6pPr marL="21732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6pPr>
            <a:lvl7pPr marL="26304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7pPr>
            <a:lvl8pPr marL="30876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8pPr>
            <a:lvl9pPr marL="3544888" indent="-228600" algn="l" rtl="0" fontAlgn="base">
              <a:spcBef>
                <a:spcPct val="50000"/>
              </a:spcBef>
              <a:spcAft>
                <a:spcPct val="0"/>
              </a:spcAft>
              <a:buClr>
                <a:schemeClr val="folHlink"/>
              </a:buClr>
              <a:buFont typeface="Times New Roman" pitchFamily="18" charset="0"/>
              <a:buChar char="–"/>
              <a:defRPr>
                <a:solidFill>
                  <a:srgbClr val="5F5F5F"/>
                </a:solidFill>
                <a:latin typeface="+mn-lt"/>
                <a:cs typeface="+mn-cs"/>
              </a:defRPr>
            </a:lvl9pPr>
          </a:lstStyle>
          <a:p>
            <a:pPr marL="231775" lvl="2" indent="-231775" eaLnBrk="1" hangingPunct="1">
              <a:spcBef>
                <a:spcPts val="0"/>
              </a:spcBef>
              <a:buClr>
                <a:srgbClr val="F08637"/>
              </a:buClr>
              <a:buNone/>
              <a:defRPr/>
            </a:pPr>
            <a:r>
              <a:rPr lang="en-US" sz="1600" b="1" kern="0" dirty="0">
                <a:solidFill>
                  <a:schemeClr val="accent6"/>
                </a:solidFill>
                <a:cs typeface="Arial"/>
              </a:rPr>
              <a:t>Minimally Invasive, Local Solution</a:t>
            </a:r>
          </a:p>
          <a:p>
            <a:pPr eaLnBrk="1" hangingPunct="1">
              <a:spcBef>
                <a:spcPts val="0"/>
              </a:spcBef>
              <a:defRPr/>
            </a:pPr>
            <a:r>
              <a:rPr lang="en-US" sz="1400" kern="0" dirty="0">
                <a:solidFill>
                  <a:schemeClr val="accent6"/>
                </a:solidFill>
                <a:cs typeface="Arial"/>
              </a:rPr>
              <a:t>Available sizes: 21, 24, 27, 30, 33 mm diameter</a:t>
            </a:r>
          </a:p>
          <a:p>
            <a:pPr eaLnBrk="1" hangingPunct="1">
              <a:spcBef>
                <a:spcPts val="0"/>
              </a:spcBef>
              <a:defRPr/>
            </a:pPr>
            <a:endParaRPr lang="en-US" sz="1400" kern="0" dirty="0">
              <a:solidFill>
                <a:schemeClr val="accent6"/>
              </a:solidFill>
              <a:cs typeface="Arial"/>
            </a:endParaRPr>
          </a:p>
          <a:p>
            <a:pPr eaLnBrk="1" hangingPunct="1">
              <a:spcBef>
                <a:spcPts val="0"/>
              </a:spcBef>
              <a:buClr>
                <a:srgbClr val="F08637"/>
              </a:buClr>
              <a:buNone/>
              <a:defRPr/>
            </a:pPr>
            <a:r>
              <a:rPr lang="en-US" sz="1600" b="1" kern="0" dirty="0">
                <a:solidFill>
                  <a:schemeClr val="accent6"/>
                </a:solidFill>
                <a:cs typeface="Arial"/>
              </a:rPr>
              <a:t>Intra-LAA design</a:t>
            </a:r>
          </a:p>
          <a:p>
            <a:pPr marL="231775" lvl="2" indent="-231775" eaLnBrk="1" hangingPunct="1">
              <a:spcBef>
                <a:spcPts val="0"/>
              </a:spcBef>
              <a:buClr>
                <a:schemeClr val="accent1"/>
              </a:buClr>
              <a:buChar char="•"/>
              <a:defRPr/>
            </a:pPr>
            <a:r>
              <a:rPr lang="en-US" sz="1400" kern="0" dirty="0">
                <a:solidFill>
                  <a:schemeClr val="accent6"/>
                </a:solidFill>
                <a:cs typeface="Arial"/>
              </a:rPr>
              <a:t>Avoids contact with left atrial wall to help prevent complications</a:t>
            </a:r>
          </a:p>
          <a:p>
            <a:pPr marL="231775" lvl="2" indent="-231775" eaLnBrk="1" hangingPunct="1">
              <a:spcBef>
                <a:spcPts val="0"/>
              </a:spcBef>
              <a:buClr>
                <a:schemeClr val="accent1"/>
              </a:buClr>
              <a:buChar char="•"/>
              <a:defRPr/>
            </a:pPr>
            <a:endParaRPr lang="en-US" sz="1400" kern="0" dirty="0">
              <a:solidFill>
                <a:schemeClr val="accent6"/>
              </a:solidFill>
              <a:cs typeface="Arial"/>
            </a:endParaRPr>
          </a:p>
          <a:p>
            <a:pPr eaLnBrk="1" hangingPunct="1">
              <a:spcBef>
                <a:spcPts val="0"/>
              </a:spcBef>
              <a:buClr>
                <a:srgbClr val="F08637"/>
              </a:buClr>
              <a:buNone/>
              <a:defRPr/>
            </a:pPr>
            <a:r>
              <a:rPr lang="en-US" sz="1600" b="1" kern="0" dirty="0" err="1">
                <a:solidFill>
                  <a:schemeClr val="accent6"/>
                </a:solidFill>
                <a:cs typeface="Arial"/>
              </a:rPr>
              <a:t>Nitinol</a:t>
            </a:r>
            <a:r>
              <a:rPr lang="en-US" sz="1600" b="1" kern="0" dirty="0">
                <a:solidFill>
                  <a:schemeClr val="accent6"/>
                </a:solidFill>
                <a:cs typeface="Arial"/>
              </a:rPr>
              <a:t> Frame</a:t>
            </a:r>
          </a:p>
          <a:p>
            <a:pPr marL="231775" lvl="2" indent="-231775" eaLnBrk="1" hangingPunct="1">
              <a:spcBef>
                <a:spcPts val="0"/>
              </a:spcBef>
              <a:buClr>
                <a:schemeClr val="accent1"/>
              </a:buClr>
              <a:buChar char="•"/>
              <a:defRPr/>
            </a:pPr>
            <a:r>
              <a:rPr lang="en-US" sz="1400" kern="0" dirty="0">
                <a:solidFill>
                  <a:schemeClr val="accent6"/>
                </a:solidFill>
                <a:cs typeface="Arial"/>
              </a:rPr>
              <a:t>Conforms to unique anatomy of the LAA to reduce embolization risk </a:t>
            </a:r>
          </a:p>
          <a:p>
            <a:pPr marL="231775" lvl="2" indent="-231775" eaLnBrk="1" hangingPunct="1">
              <a:spcBef>
                <a:spcPts val="0"/>
              </a:spcBef>
              <a:buClr>
                <a:schemeClr val="accent1"/>
              </a:buClr>
              <a:buChar char="•"/>
              <a:defRPr/>
            </a:pPr>
            <a:r>
              <a:rPr lang="en-US" sz="1400" kern="0" dirty="0">
                <a:solidFill>
                  <a:schemeClr val="accent6"/>
                </a:solidFill>
                <a:cs typeface="Arial"/>
              </a:rPr>
              <a:t>10 active fixation anchors - designed to engage tissue for stability</a:t>
            </a:r>
          </a:p>
          <a:p>
            <a:pPr marL="231775" lvl="2" indent="-231775" eaLnBrk="1" hangingPunct="1">
              <a:spcBef>
                <a:spcPts val="0"/>
              </a:spcBef>
              <a:buClr>
                <a:schemeClr val="accent1"/>
              </a:buClr>
              <a:buChar char="•"/>
              <a:defRPr/>
            </a:pPr>
            <a:endParaRPr lang="en-US" sz="1400" kern="0" dirty="0">
              <a:solidFill>
                <a:schemeClr val="accent6"/>
              </a:solidFill>
              <a:cs typeface="Arial"/>
            </a:endParaRPr>
          </a:p>
          <a:p>
            <a:pPr marL="0" lvl="1" indent="0" eaLnBrk="1" hangingPunct="1">
              <a:spcBef>
                <a:spcPts val="0"/>
              </a:spcBef>
              <a:buNone/>
              <a:defRPr/>
            </a:pPr>
            <a:r>
              <a:rPr lang="en-US" sz="1600" b="1" kern="0" dirty="0">
                <a:solidFill>
                  <a:schemeClr val="accent6"/>
                </a:solidFill>
                <a:cs typeface="Arial"/>
              </a:rPr>
              <a:t>Proximal Face</a:t>
            </a:r>
          </a:p>
          <a:p>
            <a:pPr marL="231775" lvl="2" indent="-231775" eaLnBrk="1" hangingPunct="1">
              <a:spcBef>
                <a:spcPts val="0"/>
              </a:spcBef>
              <a:buClr>
                <a:schemeClr val="accent1"/>
              </a:buClr>
              <a:buFont typeface="Times New Roman" pitchFamily="18" charset="0"/>
              <a:buChar char="•"/>
              <a:defRPr/>
            </a:pPr>
            <a:r>
              <a:rPr lang="en-US" sz="1400" kern="0" dirty="0">
                <a:solidFill>
                  <a:schemeClr val="accent6"/>
                </a:solidFill>
                <a:cs typeface="Arial"/>
              </a:rPr>
              <a:t>Minimizes surface area facing the left atrium to reduce post-implant thrombus formation</a:t>
            </a:r>
          </a:p>
          <a:p>
            <a:pPr marL="231775" lvl="2" indent="-231775" eaLnBrk="1" hangingPunct="1">
              <a:spcBef>
                <a:spcPts val="0"/>
              </a:spcBef>
              <a:buClr>
                <a:schemeClr val="accent1"/>
              </a:buClr>
              <a:buFont typeface="Times New Roman" pitchFamily="18" charset="0"/>
              <a:buChar char="•"/>
              <a:defRPr/>
            </a:pPr>
            <a:r>
              <a:rPr lang="en-US" sz="1400" kern="0" dirty="0">
                <a:solidFill>
                  <a:schemeClr val="accent6"/>
                </a:solidFill>
                <a:cs typeface="Arial"/>
              </a:rPr>
              <a:t>160 micron membrane PET cap designed to block emboli and promote healing </a:t>
            </a:r>
          </a:p>
          <a:p>
            <a:pPr marL="231775" lvl="2" indent="-231775" eaLnBrk="1" hangingPunct="1">
              <a:spcBef>
                <a:spcPts val="0"/>
              </a:spcBef>
              <a:buClr>
                <a:schemeClr val="accent1"/>
              </a:buClr>
              <a:buFont typeface="Times New Roman" pitchFamily="18" charset="0"/>
              <a:buChar char="•"/>
              <a:defRPr/>
            </a:pPr>
            <a:endParaRPr lang="en-US" sz="1400" kern="0" dirty="0">
              <a:solidFill>
                <a:schemeClr val="accent6"/>
              </a:solidFill>
              <a:cs typeface="Arial"/>
            </a:endParaRPr>
          </a:p>
          <a:p>
            <a:pPr eaLnBrk="1" hangingPunct="1">
              <a:spcBef>
                <a:spcPts val="0"/>
              </a:spcBef>
              <a:buClr>
                <a:srgbClr val="F08637"/>
              </a:buClr>
              <a:buNone/>
              <a:defRPr/>
            </a:pPr>
            <a:r>
              <a:rPr lang="en-US" sz="1600" kern="0" dirty="0">
                <a:solidFill>
                  <a:schemeClr val="accent6"/>
                </a:solidFill>
                <a:cs typeface="Arial"/>
              </a:rPr>
              <a:t> </a:t>
            </a:r>
            <a:r>
              <a:rPr lang="en-US" sz="1600" b="1" kern="0" dirty="0">
                <a:solidFill>
                  <a:schemeClr val="accent6"/>
                </a:solidFill>
                <a:cs typeface="Arial"/>
              </a:rPr>
              <a:t>Warfarin Cessation</a:t>
            </a:r>
          </a:p>
          <a:p>
            <a:pPr marL="231775" lvl="2" indent="-231775" eaLnBrk="1" hangingPunct="1">
              <a:spcBef>
                <a:spcPts val="0"/>
              </a:spcBef>
              <a:buClr>
                <a:schemeClr val="accent1"/>
              </a:buClr>
              <a:buChar char="•"/>
              <a:defRPr/>
            </a:pPr>
            <a:r>
              <a:rPr lang="en-US" sz="1400" kern="0" dirty="0">
                <a:solidFill>
                  <a:schemeClr val="accent6"/>
                </a:solidFill>
                <a:cs typeface="Arial"/>
              </a:rPr>
              <a:t>92% after 45 days, &gt;99% after 12 months</a:t>
            </a:r>
            <a:r>
              <a:rPr lang="en-US" sz="1400" kern="0" baseline="30000" dirty="0">
                <a:solidFill>
                  <a:schemeClr val="accent6"/>
                </a:solidFill>
                <a:cs typeface="Arial"/>
              </a:rPr>
              <a:t>1</a:t>
            </a:r>
          </a:p>
          <a:p>
            <a:pPr marL="231775" lvl="2" indent="-231775" eaLnBrk="1" hangingPunct="1">
              <a:spcBef>
                <a:spcPts val="0"/>
              </a:spcBef>
              <a:buClr>
                <a:schemeClr val="accent1"/>
              </a:buClr>
              <a:buFont typeface="Times New Roman" pitchFamily="18" charset="0"/>
              <a:buChar char="•"/>
              <a:defRPr/>
            </a:pPr>
            <a:r>
              <a:rPr lang="en-US" sz="1400" kern="0" dirty="0">
                <a:solidFill>
                  <a:schemeClr val="accent6"/>
                </a:solidFill>
                <a:cs typeface="Arial"/>
              </a:rPr>
              <a:t>95% implant success rate</a:t>
            </a:r>
            <a:r>
              <a:rPr lang="en-US" sz="1400" kern="0" baseline="30000" dirty="0">
                <a:solidFill>
                  <a:schemeClr val="accent6"/>
                </a:solidFill>
                <a:cs typeface="Arial"/>
              </a:rPr>
              <a:t>1</a:t>
            </a:r>
          </a:p>
        </p:txBody>
      </p:sp>
      <p:sp>
        <p:nvSpPr>
          <p:cNvPr id="33797" name="Text Box 4"/>
          <p:cNvSpPr txBox="1">
            <a:spLocks noChangeArrowheads="1"/>
          </p:cNvSpPr>
          <p:nvPr/>
        </p:nvSpPr>
        <p:spPr bwMode="auto">
          <a:xfrm>
            <a:off x="304800" y="4512794"/>
            <a:ext cx="85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spAutoFit/>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eaLnBrk="1" hangingPunct="1">
              <a:spcBef>
                <a:spcPct val="50000"/>
              </a:spcBef>
            </a:pPr>
            <a:endParaRPr lang="en-US" sz="2400" b="0" dirty="0">
              <a:ea typeface="MS PGothic" pitchFamily="34" charset="-128"/>
            </a:endParaRPr>
          </a:p>
        </p:txBody>
      </p:sp>
      <p:sp>
        <p:nvSpPr>
          <p:cNvPr id="16" name="Line 6"/>
          <p:cNvSpPr>
            <a:spLocks noChangeShapeType="1"/>
          </p:cNvSpPr>
          <p:nvPr/>
        </p:nvSpPr>
        <p:spPr bwMode="auto">
          <a:xfrm flipV="1">
            <a:off x="2305561" y="5112869"/>
            <a:ext cx="122578" cy="449731"/>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defRPr/>
            </a:pPr>
            <a:endParaRPr lang="en-US" b="0" kern="0" dirty="0">
              <a:solidFill>
                <a:sysClr val="windowText" lastClr="000000"/>
              </a:solidFill>
              <a:latin typeface="Arial" charset="0"/>
              <a:cs typeface="Arial" charset="0"/>
            </a:endParaRPr>
          </a:p>
        </p:txBody>
      </p:sp>
      <p:sp>
        <p:nvSpPr>
          <p:cNvPr id="17" name="Line 8"/>
          <p:cNvSpPr>
            <a:spLocks noChangeShapeType="1"/>
          </p:cNvSpPr>
          <p:nvPr/>
        </p:nvSpPr>
        <p:spPr bwMode="auto">
          <a:xfrm flipH="1">
            <a:off x="2557016" y="2451822"/>
            <a:ext cx="270322" cy="367578"/>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defRPr/>
            </a:pPr>
            <a:endParaRPr lang="en-US" b="0" kern="0" dirty="0">
              <a:solidFill>
                <a:sysClr val="windowText" lastClr="000000"/>
              </a:solidFill>
              <a:latin typeface="Arial" charset="0"/>
              <a:cs typeface="Arial" charset="0"/>
            </a:endParaRPr>
          </a:p>
        </p:txBody>
      </p:sp>
      <p:sp>
        <p:nvSpPr>
          <p:cNvPr id="33800" name="Rectangle 11"/>
          <p:cNvSpPr>
            <a:spLocks noChangeArrowheads="1"/>
          </p:cNvSpPr>
          <p:nvPr/>
        </p:nvSpPr>
        <p:spPr bwMode="auto">
          <a:xfrm>
            <a:off x="1818540" y="5590309"/>
            <a:ext cx="1034527" cy="32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r>
              <a:rPr lang="en-US" sz="1600" b="0" dirty="0">
                <a:solidFill>
                  <a:schemeClr val="accent6"/>
                </a:solidFill>
                <a:ea typeface="MS PGothic" pitchFamily="34" charset="-128"/>
              </a:rPr>
              <a:t> </a:t>
            </a:r>
            <a:r>
              <a:rPr lang="en-US" sz="1600" dirty="0">
                <a:solidFill>
                  <a:schemeClr val="accent6"/>
                </a:solidFill>
                <a:ea typeface="MS PGothic" pitchFamily="34" charset="-128"/>
              </a:rPr>
              <a:t>Anchors</a:t>
            </a:r>
          </a:p>
        </p:txBody>
      </p:sp>
      <p:sp>
        <p:nvSpPr>
          <p:cNvPr id="33801" name="Rectangle 11"/>
          <p:cNvSpPr>
            <a:spLocks noChangeArrowheads="1"/>
          </p:cNvSpPr>
          <p:nvPr/>
        </p:nvSpPr>
        <p:spPr bwMode="auto">
          <a:xfrm>
            <a:off x="2420763" y="1888439"/>
            <a:ext cx="1236837" cy="575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8" tIns="41029" rIns="82058" bIns="41029">
            <a:spAutoFit/>
          </a:bodyPr>
          <a:lstStyle/>
          <a:p>
            <a:r>
              <a:rPr lang="en-US" sz="1600" dirty="0">
                <a:solidFill>
                  <a:schemeClr val="accent6"/>
                </a:solidFill>
                <a:ea typeface="MS PGothic" pitchFamily="34" charset="-128"/>
              </a:rPr>
              <a:t>160 Micron Membrane</a:t>
            </a:r>
          </a:p>
        </p:txBody>
      </p:sp>
      <p:sp>
        <p:nvSpPr>
          <p:cNvPr id="33803" name="Oval 1"/>
          <p:cNvSpPr>
            <a:spLocks noChangeArrowheads="1"/>
          </p:cNvSpPr>
          <p:nvPr/>
        </p:nvSpPr>
        <p:spPr bwMode="auto">
          <a:xfrm>
            <a:off x="2574925" y="4722344"/>
            <a:ext cx="700087" cy="628650"/>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90000"/>
              </a:lnSpc>
            </a:pPr>
            <a:endParaRPr lang="en-US" sz="3200" b="0" dirty="0">
              <a:solidFill>
                <a:schemeClr val="accent1"/>
              </a:solidFill>
            </a:endParaRPr>
          </a:p>
        </p:txBody>
      </p:sp>
      <p:sp>
        <p:nvSpPr>
          <p:cNvPr id="2" name="Title 1"/>
          <p:cNvSpPr>
            <a:spLocks noGrp="1"/>
          </p:cNvSpPr>
          <p:nvPr>
            <p:ph type="title"/>
          </p:nvPr>
        </p:nvSpPr>
        <p:spPr/>
        <p:txBody>
          <a:bodyPr anchor="ctr">
            <a:noAutofit/>
          </a:bodyPr>
          <a:lstStyle/>
          <a:p>
            <a:r>
              <a:rPr lang="en-US" sz="2800" dirty="0"/>
              <a:t>WATCHMAN™ LAAC Closure Device</a:t>
            </a:r>
          </a:p>
        </p:txBody>
      </p:sp>
      <p:sp>
        <p:nvSpPr>
          <p:cNvPr id="11" name="TextBox 10"/>
          <p:cNvSpPr txBox="1"/>
          <p:nvPr/>
        </p:nvSpPr>
        <p:spPr>
          <a:xfrm>
            <a:off x="152400" y="6642556"/>
            <a:ext cx="6248400" cy="215444"/>
          </a:xfrm>
          <a:prstGeom prst="rect">
            <a:avLst/>
          </a:prstGeom>
          <a:noFill/>
        </p:spPr>
        <p:txBody>
          <a:bodyPr wrap="square" rtlCol="0">
            <a:spAutoFit/>
          </a:bodyPr>
          <a:lstStyle/>
          <a:p>
            <a:r>
              <a:rPr lang="en-US" sz="800" dirty="0">
                <a:solidFill>
                  <a:schemeClr val="bg1">
                    <a:lumMod val="50000"/>
                  </a:schemeClr>
                </a:solidFill>
              </a:rPr>
              <a:t>1.  Holmes, DR et al.  JACC 2014; Vol. 64, No. 1</a:t>
            </a:r>
          </a:p>
        </p:txBody>
      </p:sp>
    </p:spTree>
    <p:extLst>
      <p:ext uri="{BB962C8B-B14F-4D97-AF65-F5344CB8AC3E}">
        <p14:creationId xmlns:p14="http://schemas.microsoft.com/office/powerpoint/2010/main" val="93068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bwMode="auto">
          <a:xfrm>
            <a:off x="192088" y="1524000"/>
            <a:ext cx="8799512" cy="2362200"/>
          </a:xfrm>
          <a:prstGeom prst="rect">
            <a:avLst/>
          </a:prstGeom>
          <a:noFill/>
          <a:ln w="9525">
            <a:noFill/>
            <a:miter lim="800000"/>
            <a:headEnd/>
            <a:tailEnd/>
          </a:ln>
        </p:spPr>
        <p:txBody>
          <a:bodyPr anchor="t"/>
          <a:lstStyle>
            <a:lvl1pPr marL="236538" indent="-236538"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marL="285750" indent="-285750">
              <a:spcBef>
                <a:spcPts val="600"/>
              </a:spcBef>
              <a:buFont typeface="Arial" pitchFamily="34" charset="0"/>
              <a:buChar char="•"/>
            </a:pPr>
            <a:r>
              <a:rPr lang="en-US" b="0" dirty="0">
                <a:solidFill>
                  <a:schemeClr val="accent6"/>
                </a:solidFill>
                <a:latin typeface="ITC Officina Serif"/>
              </a:rPr>
              <a:t>One-time implant that does not need to be replaced</a:t>
            </a:r>
          </a:p>
          <a:p>
            <a:pPr marL="285750" indent="-285750">
              <a:spcBef>
                <a:spcPts val="600"/>
              </a:spcBef>
              <a:buFont typeface="Arial" pitchFamily="34" charset="0"/>
              <a:buChar char="•"/>
            </a:pPr>
            <a:r>
              <a:rPr lang="en-US" b="0" dirty="0">
                <a:solidFill>
                  <a:schemeClr val="accent6"/>
                </a:solidFill>
                <a:latin typeface="ITC Officina Serif"/>
              </a:rPr>
              <a:t>Performed in a cardiac cath lab/EP suite, does not need hybrid OR</a:t>
            </a:r>
          </a:p>
          <a:p>
            <a:pPr marL="285750" indent="-285750">
              <a:spcBef>
                <a:spcPts val="600"/>
              </a:spcBef>
              <a:buFont typeface="Arial" pitchFamily="34" charset="0"/>
              <a:buChar char="•"/>
            </a:pPr>
            <a:r>
              <a:rPr lang="en-US" b="0" dirty="0">
                <a:solidFill>
                  <a:schemeClr val="accent6"/>
                </a:solidFill>
                <a:latin typeface="ITC Officina Serif"/>
              </a:rPr>
              <a:t>Performed by a Heart Team </a:t>
            </a:r>
          </a:p>
          <a:p>
            <a:pPr marL="792162" lvl="1">
              <a:spcBef>
                <a:spcPts val="600"/>
              </a:spcBef>
              <a:buFont typeface="Arial" pitchFamily="34" charset="0"/>
              <a:buChar char="•"/>
            </a:pPr>
            <a:r>
              <a:rPr lang="en-US" sz="1600" b="0" dirty="0">
                <a:solidFill>
                  <a:schemeClr val="accent6"/>
                </a:solidFill>
                <a:latin typeface="ITC Officina Serif"/>
              </a:rPr>
              <a:t>IC/EP or IC&amp;EP, TEE, General Anesthesia, Surgical Back- up, WATCHMAN Clinical Specialist</a:t>
            </a:r>
          </a:p>
          <a:p>
            <a:pPr marL="285750" indent="-285750">
              <a:spcBef>
                <a:spcPts val="600"/>
              </a:spcBef>
              <a:buFont typeface="Arial" pitchFamily="34" charset="0"/>
              <a:buChar char="•"/>
            </a:pPr>
            <a:r>
              <a:rPr lang="en-US" b="0" dirty="0">
                <a:solidFill>
                  <a:schemeClr val="accent6"/>
                </a:solidFill>
                <a:latin typeface="ITC Officina Serif"/>
              </a:rPr>
              <a:t>Transfemoral Access: Catheter advanced to the LAA via the femoral vein</a:t>
            </a:r>
            <a:br>
              <a:rPr lang="en-US" b="0" dirty="0">
                <a:solidFill>
                  <a:schemeClr val="accent6"/>
                </a:solidFill>
                <a:latin typeface="ITC Officina Serif"/>
              </a:rPr>
            </a:br>
            <a:r>
              <a:rPr lang="en-US" b="0" dirty="0">
                <a:solidFill>
                  <a:schemeClr val="accent6"/>
                </a:solidFill>
                <a:latin typeface="ITC Officina Serif"/>
              </a:rPr>
              <a:t> </a:t>
            </a:r>
            <a:r>
              <a:rPr lang="en-US" sz="1600" b="0" dirty="0">
                <a:solidFill>
                  <a:schemeClr val="accent6"/>
                </a:solidFill>
                <a:latin typeface="ITC Officina Serif"/>
              </a:rPr>
              <a:t>(Does not require open heart surgery)</a:t>
            </a:r>
          </a:p>
          <a:p>
            <a:pPr marL="285750" indent="-285750">
              <a:spcBef>
                <a:spcPts val="600"/>
              </a:spcBef>
              <a:buFont typeface="Arial" pitchFamily="34" charset="0"/>
              <a:buChar char="•"/>
            </a:pPr>
            <a:endParaRPr lang="en-US" sz="1600" b="0" dirty="0">
              <a:solidFill>
                <a:schemeClr val="accent6"/>
              </a:solidFill>
              <a:latin typeface="ITC Officina Serif"/>
            </a:endParaRPr>
          </a:p>
          <a:p>
            <a:pPr marL="285750" indent="-285750">
              <a:spcBef>
                <a:spcPts val="600"/>
              </a:spcBef>
              <a:buFont typeface="Arial" pitchFamily="34" charset="0"/>
              <a:buChar char="•"/>
            </a:pPr>
            <a:endParaRPr lang="en-US" sz="1600" b="0" dirty="0">
              <a:solidFill>
                <a:schemeClr val="accent6"/>
              </a:solidFill>
              <a:latin typeface="ITC Officina Serif"/>
            </a:endParaRPr>
          </a:p>
        </p:txBody>
      </p:sp>
      <p:sp>
        <p:nvSpPr>
          <p:cNvPr id="5" name="Title 1"/>
          <p:cNvSpPr txBox="1">
            <a:spLocks/>
          </p:cNvSpPr>
          <p:nvPr/>
        </p:nvSpPr>
        <p:spPr>
          <a:xfrm>
            <a:off x="381000" y="228600"/>
            <a:ext cx="6705600" cy="838200"/>
          </a:xfrm>
          <a:prstGeom prst="rect">
            <a:avLst/>
          </a:prstGeom>
        </p:spPr>
        <p:txBody>
          <a:bodyPr>
            <a:noAutofit/>
          </a:bodyPr>
          <a:lstStyle>
            <a:lvl1pPr algn="ctr" defTabSz="914400" rtl="0" eaLnBrk="1" latinLnBrk="0" hangingPunct="1">
              <a:spcBef>
                <a:spcPct val="0"/>
              </a:spcBef>
              <a:buNone/>
              <a:defRPr lang="en-US" sz="28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a:lstStyle>
          <a:p>
            <a:pPr algn="l"/>
            <a:r>
              <a:rPr lang="en-US" b="1" dirty="0">
                <a:solidFill>
                  <a:schemeClr val="accent6">
                    <a:lumMod val="75000"/>
                  </a:schemeClr>
                </a:solidFill>
                <a:effectLst/>
                <a:latin typeface="ITC Officina Serif"/>
              </a:rPr>
              <a:t>WATCHMAN™ Left Atrial Appendage Closure (LAAC) Device Procedure</a:t>
            </a:r>
          </a:p>
        </p:txBody>
      </p:sp>
      <p:sp>
        <p:nvSpPr>
          <p:cNvPr id="2" name="Rectangle 1"/>
          <p:cNvSpPr/>
          <p:nvPr/>
        </p:nvSpPr>
        <p:spPr>
          <a:xfrm>
            <a:off x="192088" y="3895168"/>
            <a:ext cx="3313112" cy="1077218"/>
          </a:xfrm>
          <a:prstGeom prst="rect">
            <a:avLst/>
          </a:prstGeom>
        </p:spPr>
        <p:txBody>
          <a:bodyPr wrap="square">
            <a:spAutoFit/>
          </a:bodyPr>
          <a:lstStyle/>
          <a:p>
            <a:pPr marL="285750" indent="-285750">
              <a:spcBef>
                <a:spcPts val="600"/>
              </a:spcBef>
              <a:buFont typeface="Arial" pitchFamily="34" charset="0"/>
              <a:buChar char="•"/>
            </a:pPr>
            <a:r>
              <a:rPr lang="en-US" dirty="0">
                <a:solidFill>
                  <a:schemeClr val="accent6"/>
                </a:solidFill>
                <a:latin typeface="ITC Officina Serif"/>
              </a:rPr>
              <a:t>General anesthesia*</a:t>
            </a:r>
            <a:endParaRPr lang="en-US" sz="1400" dirty="0">
              <a:solidFill>
                <a:srgbClr val="FF0000"/>
              </a:solidFill>
              <a:latin typeface="ITC Officina Serif"/>
            </a:endParaRPr>
          </a:p>
          <a:p>
            <a:pPr marL="285750" indent="-285750">
              <a:spcBef>
                <a:spcPts val="600"/>
              </a:spcBef>
              <a:buFont typeface="Arial" pitchFamily="34" charset="0"/>
              <a:buChar char="•"/>
            </a:pPr>
            <a:r>
              <a:rPr lang="en-US" dirty="0">
                <a:solidFill>
                  <a:schemeClr val="accent6"/>
                </a:solidFill>
                <a:latin typeface="ITC Officina Serif"/>
              </a:rPr>
              <a:t>1 hour procedure*</a:t>
            </a:r>
            <a:endParaRPr lang="en-US" sz="1400" dirty="0">
              <a:solidFill>
                <a:schemeClr val="accent6"/>
              </a:solidFill>
              <a:latin typeface="ITC Officina Serif"/>
            </a:endParaRPr>
          </a:p>
          <a:p>
            <a:pPr marL="285750" indent="-285750">
              <a:spcBef>
                <a:spcPts val="600"/>
              </a:spcBef>
              <a:buFont typeface="Arial" pitchFamily="34" charset="0"/>
              <a:buChar char="•"/>
            </a:pPr>
            <a:r>
              <a:rPr lang="en-US" dirty="0">
                <a:solidFill>
                  <a:schemeClr val="accent6"/>
                </a:solidFill>
                <a:latin typeface="ITC Officina Serif"/>
              </a:rPr>
              <a:t>1-2 day hospital stay*</a:t>
            </a:r>
            <a:endParaRPr lang="en-US" sz="1400" dirty="0">
              <a:solidFill>
                <a:schemeClr val="accent6"/>
              </a:solidFill>
              <a:latin typeface="ITC Officina Serif"/>
            </a:endParaRPr>
          </a:p>
        </p:txBody>
      </p:sp>
      <p:sp>
        <p:nvSpPr>
          <p:cNvPr id="3" name="TextBox 2"/>
          <p:cNvSpPr txBox="1"/>
          <p:nvPr/>
        </p:nvSpPr>
        <p:spPr>
          <a:xfrm>
            <a:off x="192088" y="6611779"/>
            <a:ext cx="5980112" cy="246221"/>
          </a:xfrm>
          <a:prstGeom prst="rect">
            <a:avLst/>
          </a:prstGeom>
          <a:noFill/>
        </p:spPr>
        <p:txBody>
          <a:bodyPr wrap="square" rtlCol="0">
            <a:spAutoFit/>
          </a:bodyPr>
          <a:lstStyle/>
          <a:p>
            <a:r>
              <a:rPr lang="en-US" sz="1000" dirty="0">
                <a:solidFill>
                  <a:schemeClr val="accent6"/>
                </a:solidFill>
              </a:rPr>
              <a:t>* Typical to patient treatment in U.S. clinical trials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9229" y="3521253"/>
            <a:ext cx="4974771" cy="3108147"/>
          </a:xfrm>
          <a:prstGeom prst="rect">
            <a:avLst/>
          </a:prstGeom>
        </p:spPr>
      </p:pic>
    </p:spTree>
    <p:extLst>
      <p:ext uri="{BB962C8B-B14F-4D97-AF65-F5344CB8AC3E}">
        <p14:creationId xmlns:p14="http://schemas.microsoft.com/office/powerpoint/2010/main" val="109776388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ostonScientificDarkTemplate_no tag_10-2-12">
  <a:themeElements>
    <a:clrScheme name="Boston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ostonScientificDarkTemplate_no tag_10-2-12">
  <a:themeElements>
    <a:clrScheme name="Boston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14434</TotalTime>
  <Words>4058</Words>
  <Application>Microsoft Macintosh PowerPoint</Application>
  <PresentationFormat>On-screen Show (4:3)</PresentationFormat>
  <Paragraphs>614</Paragraphs>
  <Slides>31</Slides>
  <Notes>19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1" baseType="lpstr">
      <vt:lpstr>Arial</vt:lpstr>
      <vt:lpstr>Arial Narrow</vt:lpstr>
      <vt:lpstr>Calibri</vt:lpstr>
      <vt:lpstr>ITC Officina Serif</vt:lpstr>
      <vt:lpstr>ITC Officina Serif Bold</vt:lpstr>
      <vt:lpstr>Lucida Sans Unicode</vt:lpstr>
      <vt:lpstr>Times New Roman</vt:lpstr>
      <vt:lpstr>BostonScientificDarkTemplate_no tag_10-2-12</vt:lpstr>
      <vt:lpstr>2_BostonScientificDarkTemplate_no tag_10-2-12</vt:lpstr>
      <vt:lpstr>think-cell Slide</vt:lpstr>
      <vt:lpstr>Atrial Fibrillation is a Prevalent and Growing Condition and a Leading Cause of Stroke</vt:lpstr>
      <vt:lpstr>2014 ACC/AHA/HRS Treatment Guidelines to Prevent Thromboembolism in Patients with AF</vt:lpstr>
      <vt:lpstr>Oral Anticoagulation is Standard of Care,    but Not Ideal for All </vt:lpstr>
      <vt:lpstr>Despite NOAC Adoption and Ability to Switch NOACs, Adherence to Anticoagulation Remains a Challenge</vt:lpstr>
      <vt:lpstr>Introducing the WATCHMAN™ LAAC Device</vt:lpstr>
      <vt:lpstr>WATCHMAN Therapy Indications for Use</vt:lpstr>
      <vt:lpstr>WATCHMAN Therapy National Coverage Determination Effective Feb. 8, 2016</vt:lpstr>
      <vt:lpstr>WATCHMAN™ LAAC Closure Device</vt:lpstr>
      <vt:lpstr>PowerPoint Presentation</vt:lpstr>
      <vt:lpstr>WATCHMAN™ Device Endothelialization</vt:lpstr>
      <vt:lpstr>WATCHMAN™ Clinical Leadership</vt:lpstr>
      <vt:lpstr>WATCHMAN Clinical Data</vt:lpstr>
      <vt:lpstr>WATCHMAN: Most Studied LAAC Device Only one proven with long-term data from randomized trials and multi-center registries</vt:lpstr>
      <vt:lpstr>Procedural Success</vt:lpstr>
      <vt:lpstr>Favorable Procedural Safety Profile:  All Device and/or Procedure-related Serious Adverse Events within 7 Days</vt:lpstr>
      <vt:lpstr>Favorable Procedural Safety Profile:  Major Procedural Complications Across WATCHMAN Studies</vt:lpstr>
      <vt:lpstr>Favorable Procedural Safety Profile:  Major Procedural Complications Across WATCHMAN Studies</vt:lpstr>
      <vt:lpstr>Real World Data: NESTed PAS (LAAO Registry) Major Procedural Complications within 7 Days</vt:lpstr>
      <vt:lpstr>WATCHMAN Clinical Data</vt:lpstr>
      <vt:lpstr>Patient Level Meta-Analysis PROTECT AF, PREVAIL 5 Years</vt:lpstr>
      <vt:lpstr>WATCHMAN Comparable to Warfarin for Ischemic Stroke</vt:lpstr>
      <vt:lpstr>WATCHMAN Significant Reduction in Disabling Strokes  (Patient-Level Meta-Analysis)</vt:lpstr>
      <vt:lpstr>Observed Rates of Major Bleeding Over Time According to Treatment Group</vt:lpstr>
      <vt:lpstr>Bleeding Outcomes after Left Atrial Appendage Closure Compared with Long-term Warfarin</vt:lpstr>
      <vt:lpstr>WATCHMAN is the Most Studied LAAC Device with Long-term Clinical Data</vt:lpstr>
      <vt:lpstr>PowerPoint Presentation</vt:lpstr>
      <vt:lpstr>WATCHMAN Clinical Data</vt:lpstr>
      <vt:lpstr>WATCHMAN FLX™ :  Designed to Broaden Treatment Matrix and Improve Ease of Use</vt:lpstr>
      <vt:lpstr>ASAP-TOO (NCT02928497): Overview</vt:lpstr>
      <vt:lpstr>ASAP-TOO  Device Group Medication Therapy</vt:lpstr>
      <vt:lpstr>Coming in the next few years?</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Rogers, Jennifer (STP)</dc:creator>
  <cp:lastModifiedBy>Sandeep Sharma</cp:lastModifiedBy>
  <cp:revision>385</cp:revision>
  <cp:lastPrinted>2013-08-13T19:58:29Z</cp:lastPrinted>
  <dcterms:created xsi:type="dcterms:W3CDTF">2013-08-05T17:28:22Z</dcterms:created>
  <dcterms:modified xsi:type="dcterms:W3CDTF">2020-02-23T22:51:34Z</dcterms:modified>
</cp:coreProperties>
</file>